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60"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90" r:id="rId33"/>
    <p:sldId id="289" r:id="rId34"/>
    <p:sldId id="291"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D78DC8C-DB0C-4FD9-8075-F3ED567D9566}" type="datetimeFigureOut">
              <a:rPr lang="en-US" smtClean="0"/>
              <a:t>8/26/2016</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85FE9E6-F140-4AE2-A1A4-6915C5DE71A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D78DC8C-DB0C-4FD9-8075-F3ED567D9566}" type="datetimeFigureOut">
              <a:rPr lang="en-US" smtClean="0"/>
              <a:t>8/26/2016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85FE9E6-F140-4AE2-A1A4-6915C5DE71A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D78DC8C-DB0C-4FD9-8075-F3ED567D9566}" type="datetimeFigureOut">
              <a:rPr lang="en-US" smtClean="0"/>
              <a:t>8/26/2016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85FE9E6-F140-4AE2-A1A4-6915C5DE71A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D78DC8C-DB0C-4FD9-8075-F3ED567D9566}" type="datetimeFigureOut">
              <a:rPr lang="en-US" smtClean="0"/>
              <a:t>8/26/2016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85FE9E6-F140-4AE2-A1A4-6915C5DE71A6}"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D78DC8C-DB0C-4FD9-8075-F3ED567D9566}" type="datetimeFigureOut">
              <a:rPr lang="en-US" smtClean="0"/>
              <a:t>8/26/2016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85FE9E6-F140-4AE2-A1A4-6915C5DE71A6}"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D78DC8C-DB0C-4FD9-8075-F3ED567D9566}" type="datetimeFigureOut">
              <a:rPr lang="en-US" smtClean="0"/>
              <a:t>8/26/2016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85FE9E6-F140-4AE2-A1A4-6915C5DE71A6}"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D78DC8C-DB0C-4FD9-8075-F3ED567D9566}" type="datetimeFigureOut">
              <a:rPr lang="en-US" smtClean="0"/>
              <a:t>8/26/2016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85FE9E6-F140-4AE2-A1A4-6915C5DE71A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D78DC8C-DB0C-4FD9-8075-F3ED567D9566}" type="datetimeFigureOut">
              <a:rPr lang="en-US" smtClean="0"/>
              <a:t>8/26/2016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85FE9E6-F140-4AE2-A1A4-6915C5DE71A6}"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D78DC8C-DB0C-4FD9-8075-F3ED567D9566}" type="datetimeFigureOut">
              <a:rPr lang="en-US" smtClean="0"/>
              <a:t>8/26/2016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85FE9E6-F140-4AE2-A1A4-6915C5DE71A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D78DC8C-DB0C-4FD9-8075-F3ED567D9566}" type="datetimeFigureOut">
              <a:rPr lang="en-US" smtClean="0"/>
              <a:t>8/26/2016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85FE9E6-F140-4AE2-A1A4-6915C5DE71A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D78DC8C-DB0C-4FD9-8075-F3ED567D9566}" type="datetimeFigureOut">
              <a:rPr lang="en-US" smtClean="0"/>
              <a:t>8/26/2016</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85FE9E6-F140-4AE2-A1A4-6915C5DE71A6}"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D78DC8C-DB0C-4FD9-8075-F3ED567D9566}" type="datetimeFigureOut">
              <a:rPr lang="en-US" smtClean="0"/>
              <a:t>8/26/2016</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85FE9E6-F140-4AE2-A1A4-6915C5DE71A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57290" y="2428868"/>
            <a:ext cx="6400800" cy="1752600"/>
          </a:xfrm>
        </p:spPr>
        <p:txBody>
          <a:bodyPr>
            <a:noAutofit/>
          </a:bodyPr>
          <a:lstStyle/>
          <a:p>
            <a:pPr algn="ctr"/>
            <a:r>
              <a:rPr lang="fa-IR" sz="13800" b="1" i="1" dirty="0" smtClean="0"/>
              <a:t>با یاد خدا</a:t>
            </a:r>
            <a:endParaRPr lang="en-US" sz="13800" b="1"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500043"/>
            <a:ext cx="7986714" cy="1428760"/>
          </a:xfrm>
        </p:spPr>
        <p:txBody>
          <a:bodyPr>
            <a:normAutofit/>
          </a:bodyPr>
          <a:lstStyle/>
          <a:p>
            <a:pPr algn="ctr"/>
            <a:r>
              <a:rPr lang="fa-IR" sz="8000" dirty="0" smtClean="0"/>
              <a:t>8</a:t>
            </a:r>
            <a:endParaRPr lang="en-US" sz="8000" dirty="0"/>
          </a:p>
        </p:txBody>
      </p:sp>
      <p:sp>
        <p:nvSpPr>
          <p:cNvPr id="3" name="Subtitle 2"/>
          <p:cNvSpPr>
            <a:spLocks noGrp="1"/>
          </p:cNvSpPr>
          <p:nvPr>
            <p:ph type="subTitle" idx="1"/>
          </p:nvPr>
        </p:nvSpPr>
        <p:spPr>
          <a:xfrm>
            <a:off x="214282" y="1571612"/>
            <a:ext cx="8358246" cy="5000660"/>
          </a:xfrm>
        </p:spPr>
        <p:txBody>
          <a:bodyPr>
            <a:normAutofit/>
          </a:bodyPr>
          <a:lstStyle/>
          <a:p>
            <a:pPr lvl="0" rtl="1"/>
            <a:r>
              <a:rPr lang="ar-SA" sz="4000" b="1" dirty="0" smtClean="0"/>
              <a:t>طراحي و اجراي پژوهش</a:t>
            </a:r>
            <a:r>
              <a:rPr lang="en-US" sz="4000" b="1" dirty="0" smtClean="0"/>
              <a:t>‌</a:t>
            </a:r>
            <a:r>
              <a:rPr lang="ar-SA" sz="4000" b="1" dirty="0" smtClean="0"/>
              <a:t>هايي که بر روي آزمودني انساني انجام مي</a:t>
            </a:r>
            <a:r>
              <a:rPr lang="en-US" sz="4000" b="1" dirty="0" smtClean="0"/>
              <a:t>‌</a:t>
            </a:r>
            <a:r>
              <a:rPr lang="ar-SA" sz="4000" b="1" dirty="0" smtClean="0"/>
              <a:t>گيرند، بايد منطبق با اصول علمي پذيرفته شده بر اساس دانش روز و مبتني بر مرور کامل منابع علمي موجود و پژوهش</a:t>
            </a:r>
            <a:r>
              <a:rPr lang="en-US" sz="4000" b="1" dirty="0" smtClean="0"/>
              <a:t>‌</a:t>
            </a:r>
            <a:r>
              <a:rPr lang="ar-SA" sz="4000" b="1" dirty="0" smtClean="0"/>
              <a:t>هاي قبلي آزمايشگاهي، و  در صورت لزوم،  حيواني مناسب باشد. مطالعات حيواني بايد با رعايت کامل اصول اخلاقي کار با حيوانات آزمايشگاهي انجام شوند.</a:t>
            </a:r>
            <a:endParaRPr lang="en-US" sz="4000" b="1"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357166"/>
            <a:ext cx="8058152" cy="1214447"/>
          </a:xfrm>
        </p:spPr>
        <p:txBody>
          <a:bodyPr>
            <a:normAutofit fontScale="90000"/>
          </a:bodyPr>
          <a:lstStyle/>
          <a:p>
            <a:pPr algn="ctr"/>
            <a:r>
              <a:rPr lang="fa-IR" sz="8800" dirty="0" smtClean="0"/>
              <a:t>9</a:t>
            </a:r>
            <a:endParaRPr lang="en-US" dirty="0"/>
          </a:p>
        </p:txBody>
      </p:sp>
      <p:sp>
        <p:nvSpPr>
          <p:cNvPr id="3" name="Subtitle 2"/>
          <p:cNvSpPr>
            <a:spLocks noGrp="1"/>
          </p:cNvSpPr>
          <p:nvPr>
            <p:ph type="subTitle" idx="1"/>
          </p:nvPr>
        </p:nvSpPr>
        <p:spPr>
          <a:xfrm>
            <a:off x="285720" y="1714488"/>
            <a:ext cx="8501122" cy="4429156"/>
          </a:xfrm>
        </p:spPr>
        <p:txBody>
          <a:bodyPr>
            <a:normAutofit fontScale="92500"/>
          </a:bodyPr>
          <a:lstStyle/>
          <a:p>
            <a:pPr lvl="0" rtl="1"/>
            <a:r>
              <a:rPr lang="ar-SA" sz="6000" b="1" dirty="0" smtClean="0"/>
              <a:t>در پژوهش</a:t>
            </a:r>
            <a:r>
              <a:rPr lang="en-US" sz="6000" b="1" dirty="0" smtClean="0"/>
              <a:t>‌</a:t>
            </a:r>
            <a:r>
              <a:rPr lang="ar-SA" sz="6000" b="1" dirty="0" smtClean="0"/>
              <a:t>هاي پزشکي که ممکن است به محيط زيست آسيب برسانند، بايد احتياط</a:t>
            </a:r>
            <a:r>
              <a:rPr lang="en-US" sz="6000" b="1" dirty="0" smtClean="0"/>
              <a:t>‌</a:t>
            </a:r>
            <a:r>
              <a:rPr lang="ar-SA" sz="6000" b="1" dirty="0" smtClean="0"/>
              <a:t>هاي لازم در جهت حفظ و نگهداري و عدم آسيب رساني به محيط ريست انجام گيرد.</a:t>
            </a:r>
            <a:endParaRPr lang="en-US" sz="6000" b="1"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357166"/>
            <a:ext cx="8058152" cy="1214447"/>
          </a:xfrm>
        </p:spPr>
        <p:txBody>
          <a:bodyPr>
            <a:normAutofit fontScale="90000"/>
          </a:bodyPr>
          <a:lstStyle/>
          <a:p>
            <a:pPr algn="ctr"/>
            <a:r>
              <a:rPr lang="fa-IR" sz="8800" dirty="0" smtClean="0"/>
              <a:t>10</a:t>
            </a:r>
            <a:endParaRPr lang="en-US" dirty="0"/>
          </a:p>
        </p:txBody>
      </p:sp>
      <p:sp>
        <p:nvSpPr>
          <p:cNvPr id="3" name="Subtitle 2"/>
          <p:cNvSpPr>
            <a:spLocks noGrp="1"/>
          </p:cNvSpPr>
          <p:nvPr>
            <p:ph type="subTitle" idx="1"/>
          </p:nvPr>
        </p:nvSpPr>
        <p:spPr>
          <a:xfrm>
            <a:off x="0" y="1285860"/>
            <a:ext cx="9144000" cy="4857784"/>
          </a:xfrm>
        </p:spPr>
        <p:txBody>
          <a:bodyPr>
            <a:noAutofit/>
          </a:bodyPr>
          <a:lstStyle/>
          <a:p>
            <a:pPr lvl="0" rtl="1"/>
            <a:r>
              <a:rPr lang="fa-IR" sz="2800" b="1" dirty="0" smtClean="0"/>
              <a:t>هر پژوهشي بايد بر اساس و منطبق بر يک طرح</a:t>
            </a:r>
            <a:r>
              <a:rPr lang="en-US" sz="2800" b="1" dirty="0" smtClean="0"/>
              <a:t>‌</a:t>
            </a:r>
            <a:r>
              <a:rPr lang="fa-IR" sz="2800" b="1" dirty="0" smtClean="0"/>
              <a:t>نامه (پروپوزال) به انجام برسد. در کارآزمايي</a:t>
            </a:r>
            <a:r>
              <a:rPr lang="en-US" sz="2800" b="1" dirty="0" smtClean="0"/>
              <a:t>‌</a:t>
            </a:r>
            <a:r>
              <a:rPr lang="fa-IR" sz="2800" b="1" dirty="0" smtClean="0"/>
              <a:t>هاي باليني بايد علاوه بر طرح نامه، دستورالعمل (پروتکل) نيز تهيه و ارائه شود. طرح</a:t>
            </a:r>
            <a:r>
              <a:rPr lang="en-US" sz="2800" b="1" dirty="0" smtClean="0"/>
              <a:t>‌</a:t>
            </a:r>
            <a:r>
              <a:rPr lang="fa-IR" sz="2800" b="1" dirty="0" smtClean="0"/>
              <a:t>نامه و دستورالعمل بايد شامل تمامي اجزاي ضروري باشد. از جمله بخش ملاحظات اخلاقي، اطلاعات مربوط به بودجه، حمايت کننده</a:t>
            </a:r>
            <a:r>
              <a:rPr lang="en-US" sz="2800" b="1" dirty="0" smtClean="0"/>
              <a:t>‌</a:t>
            </a:r>
            <a:r>
              <a:rPr lang="fa-IR" sz="2800" b="1" dirty="0" smtClean="0"/>
              <a:t>ها، وابستگي</a:t>
            </a:r>
            <a:r>
              <a:rPr lang="en-US" sz="2800" b="1" dirty="0" smtClean="0"/>
              <a:t>‌</a:t>
            </a:r>
            <a:r>
              <a:rPr lang="fa-IR" sz="2800" b="1" dirty="0" smtClean="0"/>
              <a:t>هاي سازماني، موارد تعارض منافع بالقوه</a:t>
            </a:r>
            <a:r>
              <a:rPr lang="en-US" sz="2800" b="1" dirty="0" smtClean="0"/>
              <a:t>‌</a:t>
            </a:r>
            <a:r>
              <a:rPr lang="fa-IR" sz="2800" b="1" dirty="0" smtClean="0"/>
              <a:t>ي ديگر، مشوق</a:t>
            </a:r>
            <a:r>
              <a:rPr lang="en-US" sz="2800" b="1" dirty="0" smtClean="0"/>
              <a:t>‌</a:t>
            </a:r>
            <a:r>
              <a:rPr lang="fa-IR" sz="2800" b="1" dirty="0" smtClean="0"/>
              <a:t>هاي شرکت کنندگان، پيش بيني درمان و يا جبران خسارت افراد آسيب ديده در پژوهش .در مواردي که لازم است رضايت</a:t>
            </a:r>
            <a:r>
              <a:rPr lang="en-US" sz="2800" b="1" dirty="0" smtClean="0"/>
              <a:t>‌</a:t>
            </a:r>
            <a:r>
              <a:rPr lang="fa-IR" sz="2800" b="1" dirty="0" smtClean="0"/>
              <a:t>نامه</a:t>
            </a:r>
            <a:r>
              <a:rPr lang="en-US" sz="2800" b="1" dirty="0" smtClean="0"/>
              <a:t>‌</a:t>
            </a:r>
            <a:r>
              <a:rPr lang="fa-IR" sz="2800" b="1" dirty="0" smtClean="0"/>
              <a:t>ي آگاهانه به</a:t>
            </a:r>
            <a:r>
              <a:rPr lang="en-US" sz="2800" b="1" dirty="0" smtClean="0"/>
              <a:t>‌</a:t>
            </a:r>
            <a:r>
              <a:rPr lang="fa-IR" sz="2800" b="1" dirty="0" smtClean="0"/>
              <a:t>صورت کتبي اخذ شود، فرم رضايت</a:t>
            </a:r>
            <a:r>
              <a:rPr lang="en-US" sz="2800" b="1" dirty="0" smtClean="0"/>
              <a:t>‌</a:t>
            </a:r>
            <a:r>
              <a:rPr lang="fa-IR" sz="2800" b="1" dirty="0" smtClean="0"/>
              <a:t>نامه بايد تدوين و به طرح</a:t>
            </a:r>
            <a:r>
              <a:rPr lang="en-US" sz="2800" b="1" dirty="0" smtClean="0"/>
              <a:t>‌</a:t>
            </a:r>
            <a:r>
              <a:rPr lang="fa-IR" sz="2800" b="1" dirty="0" smtClean="0"/>
              <a:t>نامه پيوست شده باشد. پيش از تصويب يا تأييد طرح</a:t>
            </a:r>
            <a:r>
              <a:rPr lang="en-US" sz="2800" b="1" dirty="0" smtClean="0"/>
              <a:t>‌</a:t>
            </a:r>
            <a:r>
              <a:rPr lang="fa-IR" sz="2800" b="1" dirty="0" smtClean="0"/>
              <a:t>نامه از سوي کميته</a:t>
            </a:r>
            <a:r>
              <a:rPr lang="en-US" sz="2800" b="1" dirty="0" smtClean="0"/>
              <a:t>‌</a:t>
            </a:r>
            <a:r>
              <a:rPr lang="fa-IR" sz="2800" b="1" dirty="0" smtClean="0"/>
              <a:t>ي مستقل اخلاق در پژوهش، نبايد اجراي پژوهش شروع شود.</a:t>
            </a:r>
            <a:endParaRPr lang="en-US" sz="28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500043"/>
            <a:ext cx="7986714" cy="1428760"/>
          </a:xfrm>
        </p:spPr>
        <p:txBody>
          <a:bodyPr>
            <a:normAutofit/>
          </a:bodyPr>
          <a:lstStyle/>
          <a:p>
            <a:pPr algn="ctr"/>
            <a:r>
              <a:rPr lang="fa-IR" sz="8000" dirty="0" smtClean="0"/>
              <a:t>11</a:t>
            </a:r>
            <a:endParaRPr lang="en-US" sz="8000" dirty="0"/>
          </a:p>
        </p:txBody>
      </p:sp>
      <p:sp>
        <p:nvSpPr>
          <p:cNvPr id="3" name="Subtitle 2"/>
          <p:cNvSpPr>
            <a:spLocks noGrp="1"/>
          </p:cNvSpPr>
          <p:nvPr>
            <p:ph type="subTitle" idx="1"/>
          </p:nvPr>
        </p:nvSpPr>
        <p:spPr>
          <a:xfrm>
            <a:off x="214282" y="1571612"/>
            <a:ext cx="8358246" cy="5000660"/>
          </a:xfrm>
        </p:spPr>
        <p:txBody>
          <a:bodyPr>
            <a:normAutofit/>
          </a:bodyPr>
          <a:lstStyle/>
          <a:p>
            <a:pPr lvl="0" rtl="1"/>
            <a:r>
              <a:rPr lang="fa-IR" sz="3600" dirty="0" smtClean="0"/>
              <a:t>کميته</a:t>
            </a:r>
            <a:r>
              <a:rPr lang="en-US" sz="3600" dirty="0" smtClean="0"/>
              <a:t>‌</a:t>
            </a:r>
            <a:r>
              <a:rPr lang="fa-IR" sz="3600" dirty="0" smtClean="0"/>
              <a:t>ي اخلاق در پژوهش علاوه بر بررسي و تصويب طرح</a:t>
            </a:r>
            <a:r>
              <a:rPr lang="en-US" sz="3600" dirty="0" smtClean="0"/>
              <a:t>‌</a:t>
            </a:r>
            <a:r>
              <a:rPr lang="fa-IR" sz="3600" dirty="0" smtClean="0"/>
              <a:t>نامه و دستورالعمل، اين حق را دارد که طرح</a:t>
            </a:r>
            <a:r>
              <a:rPr lang="en-US" sz="3600" dirty="0" smtClean="0"/>
              <a:t>‌‌</a:t>
            </a:r>
            <a:r>
              <a:rPr lang="fa-IR" sz="3600" dirty="0" smtClean="0"/>
              <a:t>ها را در حين و بعد از اجرا را از نظر رعايت ملاحظات اخلاقي مورد پايش قرار دهد. اطلاعات و مدارکي که براي پايش از سوي کميته</a:t>
            </a:r>
            <a:r>
              <a:rPr lang="en-US" sz="3600" dirty="0" smtClean="0"/>
              <a:t>‌</a:t>
            </a:r>
            <a:r>
              <a:rPr lang="fa-IR" sz="3600" dirty="0" smtClean="0"/>
              <a:t>ي اخلاق درخواست مي</a:t>
            </a:r>
            <a:r>
              <a:rPr lang="en-US" sz="3600" dirty="0" smtClean="0"/>
              <a:t>‌</a:t>
            </a:r>
            <a:r>
              <a:rPr lang="fa-IR" sz="3600" dirty="0" smtClean="0"/>
              <a:t>شود، بايد از سوي پژوهشگران در اختيار اين کميته گذاشته شود.    </a:t>
            </a:r>
            <a:endParaRPr lang="en-US" sz="3600"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357166"/>
            <a:ext cx="8058152" cy="1214447"/>
          </a:xfrm>
        </p:spPr>
        <p:txBody>
          <a:bodyPr>
            <a:normAutofit fontScale="90000"/>
          </a:bodyPr>
          <a:lstStyle/>
          <a:p>
            <a:pPr algn="ctr"/>
            <a:r>
              <a:rPr lang="fa-IR" sz="8800" dirty="0" smtClean="0"/>
              <a:t>12</a:t>
            </a:r>
            <a:endParaRPr lang="en-US" dirty="0"/>
          </a:p>
        </p:txBody>
      </p:sp>
      <p:sp>
        <p:nvSpPr>
          <p:cNvPr id="3" name="Subtitle 2"/>
          <p:cNvSpPr>
            <a:spLocks noGrp="1"/>
          </p:cNvSpPr>
          <p:nvPr>
            <p:ph type="subTitle" idx="1"/>
          </p:nvPr>
        </p:nvSpPr>
        <p:spPr>
          <a:xfrm>
            <a:off x="285720" y="1714488"/>
            <a:ext cx="8501122" cy="4429156"/>
          </a:xfrm>
        </p:spPr>
        <p:txBody>
          <a:bodyPr>
            <a:normAutofit fontScale="85000" lnSpcReduction="10000"/>
          </a:bodyPr>
          <a:lstStyle/>
          <a:p>
            <a:pPr lvl="0" rtl="1"/>
            <a:r>
              <a:rPr lang="fa-IR" sz="6000" b="1" dirty="0" smtClean="0"/>
              <a:t>انتخاب آزمودني</a:t>
            </a:r>
            <a:r>
              <a:rPr lang="en-US" sz="6000" b="1" dirty="0" smtClean="0"/>
              <a:t>‌</a:t>
            </a:r>
            <a:r>
              <a:rPr lang="fa-IR" sz="6000" b="1" dirty="0" smtClean="0"/>
              <a:t>هاي بالقوه از ميان جمعيت بيماران يا هر گروه جمعيتي ديگر، بايد منصفانه باشد، به</a:t>
            </a:r>
            <a:r>
              <a:rPr lang="en-US" sz="6000" b="1" dirty="0" smtClean="0"/>
              <a:t>‌</a:t>
            </a:r>
            <a:r>
              <a:rPr lang="fa-IR" sz="6000" b="1" dirty="0" smtClean="0"/>
              <a:t>نحوي که توزيع بارها (خطرات يا هزينه</a:t>
            </a:r>
            <a:r>
              <a:rPr lang="en-US" sz="6000" b="1" dirty="0" smtClean="0"/>
              <a:t>‌</a:t>
            </a:r>
            <a:r>
              <a:rPr lang="fa-IR" sz="6000" b="1" dirty="0" smtClean="0"/>
              <a:t>ها) و منافع شرکت در پژوهش، در آن جمعيت و کل جامعه، تبعيض</a:t>
            </a:r>
            <a:r>
              <a:rPr lang="en-US" sz="6000" b="1" dirty="0" smtClean="0"/>
              <a:t>‌</a:t>
            </a:r>
            <a:r>
              <a:rPr lang="fa-IR" sz="6000" b="1" dirty="0" smtClean="0"/>
              <a:t>آميز نباشد.</a:t>
            </a:r>
            <a:endParaRPr lang="en-US" sz="6000" b="1"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357166"/>
            <a:ext cx="8058152" cy="1214447"/>
          </a:xfrm>
        </p:spPr>
        <p:txBody>
          <a:bodyPr>
            <a:normAutofit fontScale="90000"/>
          </a:bodyPr>
          <a:lstStyle/>
          <a:p>
            <a:pPr algn="ctr"/>
            <a:r>
              <a:rPr lang="fa-IR" sz="8800" dirty="0" smtClean="0"/>
              <a:t>13</a:t>
            </a:r>
            <a:endParaRPr lang="en-US" dirty="0"/>
          </a:p>
        </p:txBody>
      </p:sp>
      <p:sp>
        <p:nvSpPr>
          <p:cNvPr id="3" name="Subtitle 2"/>
          <p:cNvSpPr>
            <a:spLocks noGrp="1"/>
          </p:cNvSpPr>
          <p:nvPr>
            <p:ph type="subTitle" idx="1"/>
          </p:nvPr>
        </p:nvSpPr>
        <p:spPr>
          <a:xfrm>
            <a:off x="285720" y="1714488"/>
            <a:ext cx="8501122" cy="4429156"/>
          </a:xfrm>
        </p:spPr>
        <p:txBody>
          <a:bodyPr>
            <a:normAutofit fontScale="55000" lnSpcReduction="20000"/>
          </a:bodyPr>
          <a:lstStyle/>
          <a:p>
            <a:pPr lvl="0" rtl="1"/>
            <a:r>
              <a:rPr lang="ar-SA" sz="7000" b="1" dirty="0" smtClean="0"/>
              <a:t>كسب رضايت آگاهانه و آزادانه در هر </a:t>
            </a:r>
            <a:r>
              <a:rPr lang="fa-IR" sz="7000" b="1" dirty="0" smtClean="0"/>
              <a:t>پژوهشي که بر روي آزمودني انساني اجرا مي</a:t>
            </a:r>
            <a:r>
              <a:rPr lang="en-US" sz="7000" b="1" dirty="0" smtClean="0"/>
              <a:t>‌</a:t>
            </a:r>
            <a:r>
              <a:rPr lang="fa-IR" sz="7000" b="1" dirty="0" smtClean="0"/>
              <a:t>شود، </a:t>
            </a:r>
            <a:r>
              <a:rPr lang="ar-SA" sz="7000" b="1" dirty="0" smtClean="0"/>
              <a:t>الزامي </a:t>
            </a:r>
            <a:r>
              <a:rPr lang="fa-IR" sz="7000" b="1" dirty="0" smtClean="0"/>
              <a:t>است. </a:t>
            </a:r>
            <a:r>
              <a:rPr lang="ar-SA" sz="7000" b="1" dirty="0" smtClean="0"/>
              <a:t>اين رضايت بايد به شكل كتبي باشد. در مواردي که اخذ رضايت آگاهانه</a:t>
            </a:r>
            <a:r>
              <a:rPr lang="en-US" sz="7000" b="1" dirty="0" smtClean="0"/>
              <a:t>‌</a:t>
            </a:r>
            <a:r>
              <a:rPr lang="ar-SA" sz="7000" b="1" dirty="0" smtClean="0"/>
              <a:t>ي کتبي غير ممکن يا قابل صرف</a:t>
            </a:r>
            <a:r>
              <a:rPr lang="en-US" sz="7000" b="1" dirty="0" smtClean="0"/>
              <a:t>‌</a:t>
            </a:r>
            <a:r>
              <a:rPr lang="ar-SA" sz="7000" b="1" dirty="0" smtClean="0"/>
              <a:t>نظر باشد، بايد موضوع با ذکر دلايل به کميته</a:t>
            </a:r>
            <a:r>
              <a:rPr lang="en-US" sz="7000" b="1" dirty="0" smtClean="0"/>
              <a:t>‌</a:t>
            </a:r>
            <a:r>
              <a:rPr lang="ar-SA" sz="7000" b="1" dirty="0" smtClean="0"/>
              <a:t>ي اخلاق منتقل شود. در صورت تأييد کميته</a:t>
            </a:r>
            <a:r>
              <a:rPr lang="en-US" sz="7000" b="1" dirty="0" smtClean="0"/>
              <a:t>‌</a:t>
            </a:r>
            <a:r>
              <a:rPr lang="ar-SA" sz="7000" b="1" dirty="0" smtClean="0"/>
              <a:t>ي اخلاق، اخذ رضايت کتبي قابل تعويق يا تبديل به رضايت شفاهي يا ضمني خواهد بود.</a:t>
            </a:r>
            <a:endParaRPr lang="en-US" sz="7000" b="1"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500043"/>
            <a:ext cx="7986714" cy="1428760"/>
          </a:xfrm>
        </p:spPr>
        <p:txBody>
          <a:bodyPr>
            <a:normAutofit/>
          </a:bodyPr>
          <a:lstStyle/>
          <a:p>
            <a:pPr algn="ctr"/>
            <a:r>
              <a:rPr lang="fa-IR" sz="8000" dirty="0" smtClean="0"/>
              <a:t>14</a:t>
            </a:r>
            <a:endParaRPr lang="en-US" sz="8000" dirty="0"/>
          </a:p>
        </p:txBody>
      </p:sp>
      <p:sp>
        <p:nvSpPr>
          <p:cNvPr id="3" name="Subtitle 2"/>
          <p:cNvSpPr>
            <a:spLocks noGrp="1"/>
          </p:cNvSpPr>
          <p:nvPr>
            <p:ph type="subTitle" idx="1"/>
          </p:nvPr>
        </p:nvSpPr>
        <p:spPr>
          <a:xfrm>
            <a:off x="214282" y="1571612"/>
            <a:ext cx="8358246" cy="5000660"/>
          </a:xfrm>
        </p:spPr>
        <p:txBody>
          <a:bodyPr>
            <a:normAutofit/>
          </a:bodyPr>
          <a:lstStyle/>
          <a:p>
            <a:pPr lvl="0" rtl="1"/>
            <a:r>
              <a:rPr lang="ar-SA" sz="4000" b="1" dirty="0" smtClean="0"/>
              <a:t>اگر در طول اجراي پژوهش تغييري در نحوه اجراي پژوهش داده شود يا اطلاعات جديدي به دست آيد که احتمال داشته باشد که بر تصميم آزمودني مبني بر ادامه</a:t>
            </a:r>
            <a:r>
              <a:rPr lang="en-US" sz="4000" b="1" dirty="0" smtClean="0"/>
              <a:t>‌</a:t>
            </a:r>
            <a:r>
              <a:rPr lang="ar-SA" sz="4000" b="1" dirty="0" smtClean="0"/>
              <a:t>ي شرکت در پژوهش تاثير گذار باشد، بايد موضوع به اطلاع کميته</a:t>
            </a:r>
            <a:r>
              <a:rPr lang="en-US" sz="4000" b="1" dirty="0" smtClean="0"/>
              <a:t>‌</a:t>
            </a:r>
            <a:r>
              <a:rPr lang="ar-SA" sz="4000" b="1" dirty="0" smtClean="0"/>
              <a:t>ي اخلاق رسانده شود و در صورت موافقت کميته با ادامه</a:t>
            </a:r>
            <a:r>
              <a:rPr lang="en-US" sz="4000" b="1" dirty="0" smtClean="0"/>
              <a:t>‌</a:t>
            </a:r>
            <a:r>
              <a:rPr lang="ar-SA" sz="4000" b="1" dirty="0" smtClean="0"/>
              <a:t>ي پژوهش، مراتب به اطلاع آزمودني رسانده شود و رضايت آگاهانه مجددا اخذ گردد.</a:t>
            </a:r>
            <a:endParaRPr lang="en-US" sz="4000" b="1"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357166"/>
            <a:ext cx="8058152" cy="1214447"/>
          </a:xfrm>
        </p:spPr>
        <p:txBody>
          <a:bodyPr>
            <a:normAutofit fontScale="90000"/>
          </a:bodyPr>
          <a:lstStyle/>
          <a:p>
            <a:pPr algn="ctr"/>
            <a:r>
              <a:rPr lang="fa-IR" sz="8800" dirty="0" smtClean="0"/>
              <a:t>15</a:t>
            </a:r>
            <a:endParaRPr lang="en-US" dirty="0"/>
          </a:p>
        </p:txBody>
      </p:sp>
      <p:sp>
        <p:nvSpPr>
          <p:cNvPr id="3" name="Subtitle 2"/>
          <p:cNvSpPr>
            <a:spLocks noGrp="1"/>
          </p:cNvSpPr>
          <p:nvPr>
            <p:ph type="subTitle" idx="1"/>
          </p:nvPr>
        </p:nvSpPr>
        <p:spPr>
          <a:xfrm>
            <a:off x="0" y="1214422"/>
            <a:ext cx="9144000" cy="4929222"/>
          </a:xfrm>
        </p:spPr>
        <p:txBody>
          <a:bodyPr>
            <a:noAutofit/>
          </a:bodyPr>
          <a:lstStyle/>
          <a:p>
            <a:pPr lvl="0" rtl="1"/>
            <a:r>
              <a:rPr lang="ar-SA" sz="2800" b="1" dirty="0" smtClean="0"/>
              <a:t>پژوهشگر بايد از آگاهانه بودن رضايت اخذشده اطمينان حاصل کند. براي اين منظور، در تمامي پژوهش</a:t>
            </a:r>
            <a:r>
              <a:rPr lang="en-US" sz="2800" b="1" dirty="0" smtClean="0"/>
              <a:t>‌</a:t>
            </a:r>
            <a:r>
              <a:rPr lang="ar-SA" sz="2800" b="1" dirty="0" smtClean="0"/>
              <a:t>هاي پزشكي، اعم از درماني و غيردرماني، پژوهشگر موظف است فرد در نظر گرفته شده به</a:t>
            </a:r>
            <a:r>
              <a:rPr lang="en-US" sz="2800" b="1" dirty="0" smtClean="0"/>
              <a:t>‌</a:t>
            </a:r>
            <a:r>
              <a:rPr lang="ar-SA" sz="2800" b="1" dirty="0" smtClean="0"/>
              <a:t>عنوان آزمودني را از تمامي اطلاعاتي که مي</a:t>
            </a:r>
            <a:r>
              <a:rPr lang="en-US" sz="2800" b="1" dirty="0" smtClean="0"/>
              <a:t>‌</a:t>
            </a:r>
            <a:r>
              <a:rPr lang="ar-SA" sz="2800" b="1" dirty="0" smtClean="0"/>
              <a:t>توانند در تصميم</a:t>
            </a:r>
            <a:r>
              <a:rPr lang="en-US" sz="2800" b="1" dirty="0" smtClean="0"/>
              <a:t>‌</a:t>
            </a:r>
            <a:r>
              <a:rPr lang="ar-SA" sz="2800" b="1" dirty="0" smtClean="0"/>
              <a:t>گيري او مؤثر باشند، به</a:t>
            </a:r>
            <a:r>
              <a:rPr lang="en-US" sz="2800" b="1" dirty="0" smtClean="0"/>
              <a:t>‌</a:t>
            </a:r>
            <a:r>
              <a:rPr lang="ar-SA" sz="2800" b="1" dirty="0" smtClean="0"/>
              <a:t>نحو مناسبي آگاه سازد. اين اطلاعات مشتملند بر: عنوان و اهداف پژوهش، طول مدت پژوهش، روشي که قرار است به</a:t>
            </a:r>
            <a:r>
              <a:rPr lang="en-US" sz="2800" b="1" dirty="0" smtClean="0"/>
              <a:t>‌</a:t>
            </a:r>
            <a:r>
              <a:rPr lang="ar-SA" sz="2800" b="1" dirty="0" smtClean="0"/>
              <a:t>کار گرفته شود (شامل احتمال تخصيص تصادفي به گروه</a:t>
            </a:r>
            <a:r>
              <a:rPr lang="en-US" sz="2800" b="1" dirty="0" smtClean="0"/>
              <a:t>‌</a:t>
            </a:r>
            <a:r>
              <a:rPr lang="ar-SA" sz="2800" b="1" dirty="0" smtClean="0"/>
              <a:t>مورد يا شاهد)، منابع تأمين بودجه، هر گونه تعارض منافع احتمالي، وابستگي  سازماني</a:t>
            </a:r>
            <a:r>
              <a:rPr lang="fa-IR" sz="2800" b="1" dirty="0" smtClean="0"/>
              <a:t> پژوهشگر، و فوايد و زيان</a:t>
            </a:r>
            <a:r>
              <a:rPr lang="en-US" sz="2800" b="1" dirty="0" smtClean="0"/>
              <a:t>‌</a:t>
            </a:r>
            <a:r>
              <a:rPr lang="fa-IR" sz="2800" b="1" dirty="0" smtClean="0"/>
              <a:t>هايي که انتظار مي</a:t>
            </a:r>
            <a:r>
              <a:rPr lang="en-US" sz="2800" b="1" dirty="0" smtClean="0"/>
              <a:t>‌</a:t>
            </a:r>
            <a:r>
              <a:rPr lang="fa-IR" sz="2800" b="1" dirty="0" smtClean="0"/>
              <a:t>رود</a:t>
            </a:r>
            <a:r>
              <a:rPr lang="ar-SA" sz="2800" b="1" dirty="0" smtClean="0"/>
              <a:t> مطالعه در بر داشته باشد. هم</a:t>
            </a:r>
            <a:r>
              <a:rPr lang="en-US" sz="2800" b="1" dirty="0" smtClean="0"/>
              <a:t>‌</a:t>
            </a:r>
            <a:r>
              <a:rPr lang="ar-SA" sz="2800" b="1" dirty="0" smtClean="0"/>
              <a:t>چنين، هر آزمودني بايد بداند كه مي</a:t>
            </a:r>
            <a:r>
              <a:rPr lang="en-US" sz="2800" b="1" dirty="0" smtClean="0"/>
              <a:t>‌</a:t>
            </a:r>
            <a:r>
              <a:rPr lang="ar-SA" sz="2800" b="1" dirty="0" smtClean="0"/>
              <a:t>تواند هر لحظه كه بخواهد از مطالعه خارج شود و بايد درباره</a:t>
            </a:r>
            <a:r>
              <a:rPr lang="en-US" sz="2800" b="1" dirty="0" smtClean="0"/>
              <a:t>‌</a:t>
            </a:r>
            <a:r>
              <a:rPr lang="ar-SA" sz="2800" b="1" dirty="0" smtClean="0"/>
              <a:t>ي خطرات و زيان</a:t>
            </a:r>
            <a:r>
              <a:rPr lang="en-US" sz="2800" b="1" dirty="0" smtClean="0"/>
              <a:t>‌</a:t>
            </a:r>
            <a:r>
              <a:rPr lang="ar-SA" sz="2800" b="1" dirty="0" smtClean="0"/>
              <a:t>هاي بالقوه</a:t>
            </a:r>
            <a:r>
              <a:rPr lang="en-US" sz="2800" b="1" dirty="0" smtClean="0"/>
              <a:t>‌</a:t>
            </a:r>
            <a:r>
              <a:rPr lang="ar-SA" sz="2800" b="1" dirty="0" smtClean="0"/>
              <a:t>ي ناشي از ترك زودرس پژوهش آگاه و پشتيباني شود. پژوهشگر هم</a:t>
            </a:r>
            <a:r>
              <a:rPr lang="en-US" sz="2800" b="1" dirty="0" smtClean="0"/>
              <a:t>‌</a:t>
            </a:r>
            <a:r>
              <a:rPr lang="ar-SA" sz="2800" b="1" dirty="0" smtClean="0"/>
              <a:t>چنين بايد به تمامي سؤالات و دغدغه</a:t>
            </a:r>
            <a:r>
              <a:rPr lang="en-US" sz="2800" b="1" dirty="0" smtClean="0"/>
              <a:t>‌</a:t>
            </a:r>
            <a:r>
              <a:rPr lang="ar-SA" sz="2800" b="1" dirty="0" smtClean="0"/>
              <a:t>هاي اين افراد، با حوصله و دقت پاسخ بدهد. اين موارد بايد در رضايت</a:t>
            </a:r>
            <a:r>
              <a:rPr lang="en-US" sz="2800" b="1" dirty="0" smtClean="0"/>
              <a:t>‌</a:t>
            </a:r>
            <a:r>
              <a:rPr lang="ar-SA" sz="2800" b="1" dirty="0" smtClean="0"/>
              <a:t>نامه</a:t>
            </a:r>
            <a:r>
              <a:rPr lang="en-US" sz="2800" b="1" dirty="0" smtClean="0"/>
              <a:t>‌</a:t>
            </a:r>
            <a:r>
              <a:rPr lang="ar-SA" sz="2800" b="1" dirty="0" smtClean="0"/>
              <a:t>ي آگاهانه منعكس شود. </a:t>
            </a:r>
            <a:endParaRPr lang="en-US" sz="12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357166"/>
            <a:ext cx="8058152" cy="1214447"/>
          </a:xfrm>
        </p:spPr>
        <p:txBody>
          <a:bodyPr>
            <a:normAutofit fontScale="90000"/>
          </a:bodyPr>
          <a:lstStyle/>
          <a:p>
            <a:pPr algn="ctr"/>
            <a:r>
              <a:rPr lang="fa-IR" sz="8800" dirty="0" smtClean="0"/>
              <a:t>16</a:t>
            </a:r>
            <a:endParaRPr lang="en-US" dirty="0"/>
          </a:p>
        </p:txBody>
      </p:sp>
      <p:sp>
        <p:nvSpPr>
          <p:cNvPr id="3" name="Subtitle 2"/>
          <p:cNvSpPr>
            <a:spLocks noGrp="1"/>
          </p:cNvSpPr>
          <p:nvPr>
            <p:ph type="subTitle" idx="1"/>
          </p:nvPr>
        </p:nvSpPr>
        <p:spPr>
          <a:xfrm>
            <a:off x="285720" y="1714488"/>
            <a:ext cx="8501122" cy="4429156"/>
          </a:xfrm>
        </p:spPr>
        <p:txBody>
          <a:bodyPr>
            <a:normAutofit fontScale="47500" lnSpcReduction="20000"/>
          </a:bodyPr>
          <a:lstStyle/>
          <a:p>
            <a:pPr lvl="0" rtl="1"/>
            <a:r>
              <a:rPr lang="ar-SA" sz="6500" b="1" dirty="0" smtClean="0"/>
              <a:t>پژوهشگر بايد از آزادانه بودن رضايت اخذ شده اطمينان حاصل کند. رفتارهايي که به هر نحوي متضمن تهديد، اغوا، فريب و يا اجبار باشد موجب ابطال رضايت آزمودني مي</a:t>
            </a:r>
            <a:r>
              <a:rPr lang="en-US" sz="6500" b="1" dirty="0" smtClean="0"/>
              <a:t>‌</a:t>
            </a:r>
            <a:r>
              <a:rPr lang="ar-SA" sz="6500" b="1" dirty="0" smtClean="0"/>
              <a:t>شود. به فرد بايد فرصت کافي براي مشاوره با افرادي که مايل باشد – نظير اعضاي فاميل يا پزشک خانواده - داده شود. هم</a:t>
            </a:r>
            <a:r>
              <a:rPr lang="en-US" sz="6500" b="1" dirty="0" smtClean="0"/>
              <a:t>‌</a:t>
            </a:r>
            <a:r>
              <a:rPr lang="ar-SA" sz="6500" b="1" dirty="0" smtClean="0"/>
              <a:t>چنين، در پژوهش</a:t>
            </a:r>
            <a:r>
              <a:rPr lang="en-US" sz="6500" b="1" dirty="0" smtClean="0"/>
              <a:t>‌</a:t>
            </a:r>
            <a:r>
              <a:rPr lang="ar-SA" sz="6500" b="1" dirty="0" smtClean="0"/>
              <a:t>هايي كه پژوهشگر مقام سازماني بالاتري نسبت به آزمودني  داشته باشد، دلايل اين شيوه</a:t>
            </a:r>
            <a:r>
              <a:rPr lang="en-US" sz="6500" b="1" dirty="0" smtClean="0"/>
              <a:t>‌</a:t>
            </a:r>
            <a:r>
              <a:rPr lang="ar-SA" sz="6500" b="1" dirty="0" smtClean="0"/>
              <a:t>ي جذب آزمودني، بايد توسط كميته</a:t>
            </a:r>
            <a:r>
              <a:rPr lang="en-US" sz="6500" b="1" dirty="0" smtClean="0"/>
              <a:t>‌</a:t>
            </a:r>
            <a:r>
              <a:rPr lang="ar-SA" sz="6500" b="1" dirty="0" smtClean="0"/>
              <a:t>ي اخلاق  تأييد شود، در اين موارد شخص ثالث و معتمدي بايد رضايت را دريافت كند. </a:t>
            </a:r>
            <a:endParaRPr lang="en-US" sz="6500" b="1"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500043"/>
            <a:ext cx="7986714" cy="1428760"/>
          </a:xfrm>
        </p:spPr>
        <p:txBody>
          <a:bodyPr>
            <a:normAutofit/>
          </a:bodyPr>
          <a:lstStyle/>
          <a:p>
            <a:pPr algn="ctr"/>
            <a:r>
              <a:rPr lang="fa-IR" sz="8000" dirty="0" smtClean="0"/>
              <a:t>17</a:t>
            </a:r>
            <a:endParaRPr lang="en-US" sz="8000" dirty="0"/>
          </a:p>
        </p:txBody>
      </p:sp>
      <p:sp>
        <p:nvSpPr>
          <p:cNvPr id="3" name="Subtitle 2"/>
          <p:cNvSpPr>
            <a:spLocks noGrp="1"/>
          </p:cNvSpPr>
          <p:nvPr>
            <p:ph type="subTitle" idx="1"/>
          </p:nvPr>
        </p:nvSpPr>
        <p:spPr>
          <a:xfrm>
            <a:off x="214282" y="1571612"/>
            <a:ext cx="8358246" cy="5000660"/>
          </a:xfrm>
        </p:spPr>
        <p:txBody>
          <a:bodyPr>
            <a:normAutofit/>
          </a:bodyPr>
          <a:lstStyle/>
          <a:p>
            <a:pPr lvl="0" rtl="1"/>
            <a:r>
              <a:rPr lang="ar-SA" sz="3600" b="1" dirty="0" smtClean="0"/>
              <a:t>پژوهشگر ارشد مسؤول مستقيم ارائه</a:t>
            </a:r>
            <a:r>
              <a:rPr lang="en-US" sz="3600" b="1" dirty="0" smtClean="0"/>
              <a:t>‌</a:t>
            </a:r>
            <a:r>
              <a:rPr lang="ar-SA" sz="3600" b="1" dirty="0" smtClean="0"/>
              <a:t>ي اطلاعات کافي و به زبان قابل فهم براي آزمودني ، اطمينان از درک اطلاعات ارائه شده، و اخذ رضايت آگاهانه است. در مواردي که بنا به</a:t>
            </a:r>
            <a:r>
              <a:rPr lang="en-US" sz="3600" b="1" dirty="0" smtClean="0"/>
              <a:t>‌</a:t>
            </a:r>
            <a:r>
              <a:rPr lang="ar-SA" sz="3600" b="1" dirty="0" smtClean="0"/>
              <a:t>دليلي، نظير زياد بودن تعداد آزمودني</a:t>
            </a:r>
            <a:r>
              <a:rPr lang="en-US" sz="3600" b="1" dirty="0" smtClean="0"/>
              <a:t>‌</a:t>
            </a:r>
            <a:r>
              <a:rPr lang="ar-SA" sz="3600" b="1" dirty="0" smtClean="0"/>
              <a:t>ها، اين اطلاع</a:t>
            </a:r>
            <a:r>
              <a:rPr lang="en-US" sz="3600" b="1" dirty="0" smtClean="0"/>
              <a:t>‌</a:t>
            </a:r>
            <a:r>
              <a:rPr lang="ar-SA" sz="3600" b="1" dirty="0" smtClean="0"/>
              <a:t>رساني از طريق شخص ديگري انجام مي</a:t>
            </a:r>
            <a:r>
              <a:rPr lang="en-US" sz="3600" b="1" dirty="0" smtClean="0"/>
              <a:t>‌</a:t>
            </a:r>
            <a:r>
              <a:rPr lang="ar-SA" sz="3600" b="1" dirty="0" smtClean="0"/>
              <a:t>گيرد، اين پژوهشگر ارشد است که مسؤول انتخاب فردي آگاه و مناسب براي اين کار و حصول اطمينان از تأمين شرايط مذکور در اين بند است.</a:t>
            </a:r>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714356"/>
            <a:ext cx="7772400" cy="1829761"/>
          </a:xfrm>
        </p:spPr>
        <p:txBody>
          <a:bodyPr>
            <a:normAutofit/>
          </a:bodyPr>
          <a:lstStyle/>
          <a:p>
            <a:pPr algn="ctr"/>
            <a:r>
              <a:rPr lang="fa-IR" sz="8000" dirty="0" smtClean="0"/>
              <a:t>اخلاق در پژوهش</a:t>
            </a:r>
            <a:endParaRPr lang="en-US" sz="8000" dirty="0"/>
          </a:p>
        </p:txBody>
      </p:sp>
      <p:sp>
        <p:nvSpPr>
          <p:cNvPr id="3" name="Subtitle 2"/>
          <p:cNvSpPr>
            <a:spLocks noGrp="1"/>
          </p:cNvSpPr>
          <p:nvPr>
            <p:ph type="subTitle" idx="1"/>
          </p:nvPr>
        </p:nvSpPr>
        <p:spPr/>
        <p:txBody>
          <a:bodyPr>
            <a:noAutofit/>
          </a:bodyPr>
          <a:lstStyle/>
          <a:p>
            <a:pPr algn="ctr"/>
            <a:r>
              <a:rPr lang="fa-IR" sz="8000" b="1" i="1" u="sng" dirty="0" smtClean="0"/>
              <a:t>کد های اخلاقی</a:t>
            </a:r>
            <a:endParaRPr lang="en-US" sz="8000" b="1" i="1" u="sng"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357166"/>
            <a:ext cx="8058152" cy="1214447"/>
          </a:xfrm>
        </p:spPr>
        <p:txBody>
          <a:bodyPr>
            <a:normAutofit fontScale="90000"/>
          </a:bodyPr>
          <a:lstStyle/>
          <a:p>
            <a:pPr algn="ctr" rtl="1"/>
            <a:r>
              <a:rPr lang="fa-IR" sz="8800" dirty="0" smtClean="0"/>
              <a:t>18</a:t>
            </a:r>
            <a:endParaRPr lang="en-US" dirty="0"/>
          </a:p>
        </p:txBody>
      </p:sp>
      <p:sp>
        <p:nvSpPr>
          <p:cNvPr id="3" name="Subtitle 2"/>
          <p:cNvSpPr>
            <a:spLocks noGrp="1"/>
          </p:cNvSpPr>
          <p:nvPr>
            <p:ph type="subTitle" idx="1"/>
          </p:nvPr>
        </p:nvSpPr>
        <p:spPr>
          <a:xfrm>
            <a:off x="285720" y="1714488"/>
            <a:ext cx="8501122" cy="4429156"/>
          </a:xfrm>
        </p:spPr>
        <p:txBody>
          <a:bodyPr>
            <a:normAutofit fontScale="55000" lnSpcReduction="20000"/>
          </a:bodyPr>
          <a:lstStyle/>
          <a:p>
            <a:pPr lvl="0" rtl="1"/>
            <a:r>
              <a:rPr lang="ar-SA" sz="6000" b="1" dirty="0" smtClean="0"/>
              <a:t>در پژوهش</a:t>
            </a:r>
            <a:r>
              <a:rPr lang="en-US" sz="6000" b="1" dirty="0" smtClean="0"/>
              <a:t>‌</a:t>
            </a:r>
            <a:r>
              <a:rPr lang="ar-SA" sz="6000" b="1" dirty="0" smtClean="0"/>
              <a:t>هايي که از مواد بدني (شامل بافت</a:t>
            </a:r>
            <a:r>
              <a:rPr lang="en-US" sz="6000" b="1" dirty="0" smtClean="0"/>
              <a:t>‌</a:t>
            </a:r>
            <a:r>
              <a:rPr lang="ar-SA" sz="6000" b="1" dirty="0" smtClean="0"/>
              <a:t>ها و مايعات بدن انسان)  يا داده</a:t>
            </a:r>
            <a:r>
              <a:rPr lang="en-US" sz="6000" b="1" dirty="0" smtClean="0"/>
              <a:t>‌</a:t>
            </a:r>
            <a:r>
              <a:rPr lang="ar-SA" sz="6000" b="1" dirty="0" smtClean="0"/>
              <a:t>هايي استفاده مي</a:t>
            </a:r>
            <a:r>
              <a:rPr lang="en-US" sz="6000" b="1" dirty="0" smtClean="0"/>
              <a:t>‌</a:t>
            </a:r>
            <a:r>
              <a:rPr lang="ar-SA" sz="6000" b="1" dirty="0" smtClean="0"/>
              <a:t>شود که هويت صاحبان آن</a:t>
            </a:r>
            <a:r>
              <a:rPr lang="en-US" sz="6000" b="1" dirty="0" smtClean="0"/>
              <a:t>‌</a:t>
            </a:r>
            <a:r>
              <a:rPr lang="ar-SA" sz="6000" b="1" dirty="0" smtClean="0"/>
              <a:t>ها معلوم يا قابل کشف و رديابي است، بايد براي جمع</a:t>
            </a:r>
            <a:r>
              <a:rPr lang="en-US" sz="6000" b="1" dirty="0" smtClean="0"/>
              <a:t>‌</a:t>
            </a:r>
            <a:r>
              <a:rPr lang="ar-SA" sz="6000" b="1" dirty="0" smtClean="0"/>
              <a:t>آوري، تحليل، ذخيره‎سازي و /يا استفاده</a:t>
            </a:r>
            <a:r>
              <a:rPr lang="en-US" sz="6000" b="1" dirty="0" smtClean="0"/>
              <a:t>‌</a:t>
            </a:r>
            <a:r>
              <a:rPr lang="ar-SA" sz="6000" b="1" dirty="0" smtClean="0"/>
              <a:t>ي مجدد از آن</a:t>
            </a:r>
            <a:r>
              <a:rPr lang="en-US" sz="6000" b="1" dirty="0" smtClean="0"/>
              <a:t>‌</a:t>
            </a:r>
            <a:r>
              <a:rPr lang="ar-SA" sz="6000" b="1" dirty="0" smtClean="0"/>
              <a:t>ها رضايت آگاهانه گرفته شود. در مواردي که اخذ رضايت غيرممکن باشد يا اعتبار پژوهش را خدشه</a:t>
            </a:r>
            <a:r>
              <a:rPr lang="en-US" sz="6000" b="1" dirty="0" smtClean="0"/>
              <a:t>‌</a:t>
            </a:r>
            <a:r>
              <a:rPr lang="ar-SA" sz="6000" b="1" dirty="0" smtClean="0"/>
              <a:t>دار کند، مي</a:t>
            </a:r>
            <a:r>
              <a:rPr lang="en-US" sz="6000" b="1" dirty="0" smtClean="0"/>
              <a:t>‌</a:t>
            </a:r>
            <a:r>
              <a:rPr lang="ar-SA" sz="6000" b="1" dirty="0" smtClean="0"/>
              <a:t>توان در صورت بررسي مورد و تصويب کميته</a:t>
            </a:r>
            <a:r>
              <a:rPr lang="en-US" sz="6000" b="1" dirty="0" smtClean="0"/>
              <a:t>‌</a:t>
            </a:r>
            <a:r>
              <a:rPr lang="ar-SA" sz="6000" b="1" dirty="0" smtClean="0"/>
              <a:t>ي اخلاق ، از داده</a:t>
            </a:r>
            <a:r>
              <a:rPr lang="en-US" sz="6000" b="1" dirty="0" smtClean="0"/>
              <a:t>‌</a:t>
            </a:r>
            <a:r>
              <a:rPr lang="ar-SA" sz="6000" b="1" dirty="0" smtClean="0"/>
              <a:t>ها يا مواد بدني ذخيره شده، بدون اخذ رضايت آگاهانه استفاده کرد.</a:t>
            </a:r>
            <a:endParaRPr lang="en-US"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357166"/>
            <a:ext cx="8058152" cy="1214447"/>
          </a:xfrm>
        </p:spPr>
        <p:txBody>
          <a:bodyPr>
            <a:normAutofit fontScale="90000"/>
          </a:bodyPr>
          <a:lstStyle/>
          <a:p>
            <a:pPr algn="ctr"/>
            <a:r>
              <a:rPr lang="fa-IR" sz="8800" dirty="0" smtClean="0"/>
              <a:t>19</a:t>
            </a:r>
            <a:endParaRPr lang="en-US" dirty="0"/>
          </a:p>
        </p:txBody>
      </p:sp>
      <p:sp>
        <p:nvSpPr>
          <p:cNvPr id="3" name="Subtitle 2"/>
          <p:cNvSpPr>
            <a:spLocks noGrp="1"/>
          </p:cNvSpPr>
          <p:nvPr>
            <p:ph type="subTitle" idx="1"/>
          </p:nvPr>
        </p:nvSpPr>
        <p:spPr>
          <a:xfrm>
            <a:off x="285720" y="1714488"/>
            <a:ext cx="8501122" cy="4429156"/>
          </a:xfrm>
        </p:spPr>
        <p:txBody>
          <a:bodyPr>
            <a:normAutofit fontScale="77500" lnSpcReduction="20000"/>
          </a:bodyPr>
          <a:lstStyle/>
          <a:p>
            <a:pPr lvl="0" rtl="1"/>
            <a:r>
              <a:rPr lang="ar-SA" sz="6000" b="1" dirty="0" smtClean="0"/>
              <a:t>عدم قبول شرکت در پژوهش، يا ادامه ندادن به همکاري، نبايد هيچ</a:t>
            </a:r>
            <a:r>
              <a:rPr lang="en-US" sz="6000" b="1" dirty="0" smtClean="0"/>
              <a:t>‌</a:t>
            </a:r>
            <a:r>
              <a:rPr lang="ar-SA" sz="6000" b="1" dirty="0" smtClean="0"/>
              <a:t>گونه تأثيري بر خدمات درماني که در همان مؤسسه – نظير بيمارستان – به فرد ارائه مي</a:t>
            </a:r>
            <a:r>
              <a:rPr lang="en-US" sz="6000" b="1" dirty="0" smtClean="0"/>
              <a:t>‌</a:t>
            </a:r>
            <a:r>
              <a:rPr lang="ar-SA" sz="6000" b="1" dirty="0" smtClean="0"/>
              <a:t>شود، داشته باشد. اين موضوع بايد در فرايند اخذ رضايت آگاهانه، به آزمودني اطلاع داده شود.</a:t>
            </a:r>
            <a:endParaRPr lang="en-US"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500043"/>
            <a:ext cx="7986714" cy="1428760"/>
          </a:xfrm>
        </p:spPr>
        <p:txBody>
          <a:bodyPr>
            <a:normAutofit/>
          </a:bodyPr>
          <a:lstStyle/>
          <a:p>
            <a:pPr algn="ctr"/>
            <a:r>
              <a:rPr lang="fa-IR" sz="8000" dirty="0" smtClean="0"/>
              <a:t>20</a:t>
            </a:r>
            <a:endParaRPr lang="en-US" sz="8000" dirty="0"/>
          </a:p>
        </p:txBody>
      </p:sp>
      <p:sp>
        <p:nvSpPr>
          <p:cNvPr id="3" name="Subtitle 2"/>
          <p:cNvSpPr>
            <a:spLocks noGrp="1"/>
          </p:cNvSpPr>
          <p:nvPr>
            <p:ph type="subTitle" idx="1"/>
          </p:nvPr>
        </p:nvSpPr>
        <p:spPr>
          <a:xfrm>
            <a:off x="214282" y="1571612"/>
            <a:ext cx="8358246" cy="5000660"/>
          </a:xfrm>
        </p:spPr>
        <p:txBody>
          <a:bodyPr>
            <a:normAutofit/>
          </a:bodyPr>
          <a:lstStyle/>
          <a:p>
            <a:pPr lvl="0" rtl="1"/>
            <a:r>
              <a:rPr lang="ar-SA" sz="3600" b="1" dirty="0" smtClean="0"/>
              <a:t>در مواردي كه آگاه كردن آزمودني درباره</a:t>
            </a:r>
            <a:r>
              <a:rPr lang="en-US" sz="3600" b="1" dirty="0" smtClean="0"/>
              <a:t>‌</a:t>
            </a:r>
            <a:r>
              <a:rPr lang="ar-SA" sz="3600" b="1" dirty="0" smtClean="0"/>
              <a:t>ي جنبه</a:t>
            </a:r>
            <a:r>
              <a:rPr lang="en-US" sz="3600" b="1" dirty="0" smtClean="0"/>
              <a:t>‌</a:t>
            </a:r>
            <a:r>
              <a:rPr lang="ar-SA" sz="3600" b="1" dirty="0" smtClean="0"/>
              <a:t>اي از پژوهش باعث كاهش اعتبار پژوهش مي شود، ضرورت اطلاع</a:t>
            </a:r>
            <a:r>
              <a:rPr lang="en-US" sz="3600" b="1" dirty="0" smtClean="0"/>
              <a:t>‌</a:t>
            </a:r>
            <a:r>
              <a:rPr lang="ar-SA" sz="3600" b="1" dirty="0" smtClean="0"/>
              <a:t>رساني ناكامل از طرف پژوهشگر بايد توسط كميته</a:t>
            </a:r>
            <a:r>
              <a:rPr lang="en-US" sz="3600" b="1" dirty="0" smtClean="0"/>
              <a:t>‌</a:t>
            </a:r>
            <a:r>
              <a:rPr lang="ar-SA" sz="3600" b="1" dirty="0" smtClean="0"/>
              <a:t>ي اخلاق تأييد شود. بعد از رفع عامل اين محدوديت، بايد اطلاع</a:t>
            </a:r>
            <a:r>
              <a:rPr lang="en-US" sz="3600" b="1" dirty="0" smtClean="0"/>
              <a:t>‌</a:t>
            </a:r>
            <a:r>
              <a:rPr lang="ar-SA" sz="3600" b="1" dirty="0" smtClean="0"/>
              <a:t>رساني کامل به آزمودني انجام گيرد.</a:t>
            </a:r>
            <a:endParaRPr lang="en-US" sz="3600" b="1"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357166"/>
            <a:ext cx="8058152" cy="1214447"/>
          </a:xfrm>
        </p:spPr>
        <p:txBody>
          <a:bodyPr>
            <a:normAutofit fontScale="90000"/>
          </a:bodyPr>
          <a:lstStyle/>
          <a:p>
            <a:pPr algn="ctr"/>
            <a:r>
              <a:rPr lang="fa-IR" sz="8800" dirty="0" smtClean="0"/>
              <a:t>21</a:t>
            </a:r>
            <a:endParaRPr lang="en-US" dirty="0"/>
          </a:p>
        </p:txBody>
      </p:sp>
      <p:sp>
        <p:nvSpPr>
          <p:cNvPr id="3" name="Subtitle 2"/>
          <p:cNvSpPr>
            <a:spLocks noGrp="1"/>
          </p:cNvSpPr>
          <p:nvPr>
            <p:ph type="subTitle" idx="1"/>
          </p:nvPr>
        </p:nvSpPr>
        <p:spPr>
          <a:xfrm>
            <a:off x="285720" y="1714488"/>
            <a:ext cx="8501122" cy="4429156"/>
          </a:xfrm>
        </p:spPr>
        <p:txBody>
          <a:bodyPr>
            <a:normAutofit fontScale="70000" lnSpcReduction="20000"/>
          </a:bodyPr>
          <a:lstStyle/>
          <a:p>
            <a:pPr lvl="0" rtl="1"/>
            <a:r>
              <a:rPr lang="ar-SA" sz="6000" b="1" dirty="0" smtClean="0"/>
              <a:t>برخي از افراد يا گروه</a:t>
            </a:r>
            <a:r>
              <a:rPr lang="en-US" sz="6000" b="1" dirty="0" smtClean="0"/>
              <a:t>‌</a:t>
            </a:r>
            <a:r>
              <a:rPr lang="ar-SA" sz="6000" b="1" dirty="0" smtClean="0"/>
              <a:t>هايي از مردم، نظير ناتوانان ذهني، کودکان، جنين و نوزاد، بيماران اورژانسي، يا زندانيان</a:t>
            </a:r>
            <a:r>
              <a:rPr lang="en-US" sz="6000" b="1" dirty="0" smtClean="0"/>
              <a:t>‌</a:t>
            </a:r>
            <a:r>
              <a:rPr lang="ar-SA" sz="6000" b="1" dirty="0" smtClean="0"/>
              <a:t>که ممکن است به</a:t>
            </a:r>
            <a:r>
              <a:rPr lang="en-US" sz="6000" b="1" dirty="0" smtClean="0"/>
              <a:t>‌</a:t>
            </a:r>
            <a:r>
              <a:rPr lang="ar-SA" sz="6000" b="1" dirty="0" smtClean="0"/>
              <a:t>عنوان آزمودني در پژوهش شرکت کنند، نمي</a:t>
            </a:r>
            <a:r>
              <a:rPr lang="en-US" sz="6000" b="1" dirty="0" smtClean="0"/>
              <a:t>‌</a:t>
            </a:r>
            <a:r>
              <a:rPr lang="ar-SA" sz="6000" b="1" dirty="0" smtClean="0"/>
              <a:t>توانند براي دادن رضايت، آگاهي يا آزادي لازم را داشته باشند. اين افراد يا گروه</a:t>
            </a:r>
            <a:r>
              <a:rPr lang="en-US" sz="6000" b="1" dirty="0" smtClean="0"/>
              <a:t>‌</a:t>
            </a:r>
            <a:r>
              <a:rPr lang="ar-SA" sz="6000" b="1" dirty="0" smtClean="0"/>
              <a:t>ها آسيب</a:t>
            </a:r>
            <a:r>
              <a:rPr lang="en-US" sz="6000" b="1" dirty="0" smtClean="0"/>
              <a:t>‌</a:t>
            </a:r>
            <a:r>
              <a:rPr lang="ar-SA" sz="6000" b="1" dirty="0" smtClean="0"/>
              <a:t>پذير دانسته مي</a:t>
            </a:r>
            <a:r>
              <a:rPr lang="en-US" sz="6000" b="1" dirty="0" smtClean="0"/>
              <a:t>‌</a:t>
            </a:r>
            <a:r>
              <a:rPr lang="ar-SA" sz="6000" b="1" dirty="0" smtClean="0"/>
              <a:t>شوند و بايد مورد حفاظت ويژه قرار گيرند.</a:t>
            </a:r>
            <a:endParaRPr lang="en-US"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357166"/>
            <a:ext cx="8058152" cy="1214447"/>
          </a:xfrm>
        </p:spPr>
        <p:txBody>
          <a:bodyPr>
            <a:normAutofit fontScale="90000"/>
          </a:bodyPr>
          <a:lstStyle/>
          <a:p>
            <a:pPr algn="ctr"/>
            <a:r>
              <a:rPr lang="fa-IR" sz="8800" dirty="0" smtClean="0"/>
              <a:t>22</a:t>
            </a:r>
            <a:endParaRPr lang="en-US" dirty="0"/>
          </a:p>
        </p:txBody>
      </p:sp>
      <p:sp>
        <p:nvSpPr>
          <p:cNvPr id="3" name="Subtitle 2"/>
          <p:cNvSpPr>
            <a:spLocks noGrp="1"/>
          </p:cNvSpPr>
          <p:nvPr>
            <p:ph type="subTitle" idx="1"/>
          </p:nvPr>
        </p:nvSpPr>
        <p:spPr>
          <a:xfrm>
            <a:off x="285720" y="1714488"/>
            <a:ext cx="8501122" cy="4429156"/>
          </a:xfrm>
        </p:spPr>
        <p:txBody>
          <a:bodyPr>
            <a:normAutofit fontScale="62500" lnSpcReduction="20000"/>
          </a:bodyPr>
          <a:lstStyle/>
          <a:p>
            <a:pPr lvl="0" rtl="1"/>
            <a:r>
              <a:rPr lang="ar-SA" sz="6000" b="1" dirty="0" smtClean="0"/>
              <a:t>از گروه</a:t>
            </a:r>
            <a:r>
              <a:rPr lang="en-US" sz="6000" b="1" dirty="0" smtClean="0"/>
              <a:t>‌</a:t>
            </a:r>
            <a:r>
              <a:rPr lang="ar-SA" sz="6000" b="1" dirty="0" smtClean="0"/>
              <a:t>هاي آسيب</a:t>
            </a:r>
            <a:r>
              <a:rPr lang="en-US" sz="6000" b="1" dirty="0" smtClean="0"/>
              <a:t>‌</a:t>
            </a:r>
            <a:r>
              <a:rPr lang="ar-SA" sz="6000" b="1" dirty="0" smtClean="0"/>
              <a:t>پذير هيچ</a:t>
            </a:r>
            <a:r>
              <a:rPr lang="en-US" sz="6000" b="1" dirty="0" smtClean="0"/>
              <a:t>‌</a:t>
            </a:r>
            <a:r>
              <a:rPr lang="ar-SA" sz="6000" b="1" dirty="0" smtClean="0"/>
              <a:t>گاه نبايد (به دلايلي چون سهولت دسترسي ) به عناون آزمودني ترجيحي استفاده شود. پژوهش پزشکي با استفاده از گروه</a:t>
            </a:r>
            <a:r>
              <a:rPr lang="en-US" sz="6000" b="1" dirty="0" smtClean="0"/>
              <a:t>‌</a:t>
            </a:r>
            <a:r>
              <a:rPr lang="ar-SA" sz="6000" b="1" dirty="0" smtClean="0"/>
              <a:t>ها يا جوامع آسيب</a:t>
            </a:r>
            <a:r>
              <a:rPr lang="en-US" sz="6000" b="1" dirty="0" smtClean="0"/>
              <a:t>‌</a:t>
            </a:r>
            <a:r>
              <a:rPr lang="ar-SA" sz="6000" b="1" dirty="0" smtClean="0"/>
              <a:t>پذير تنها در صورتي موجه است که با هدف پاسخگويي به نيازهاي سلامت و اولويت</a:t>
            </a:r>
            <a:r>
              <a:rPr lang="en-US" sz="6000" b="1" dirty="0" smtClean="0"/>
              <a:t>‌</a:t>
            </a:r>
            <a:r>
              <a:rPr lang="ar-SA" sz="6000" b="1" dirty="0" smtClean="0"/>
              <a:t>هاي همان گروه يا جامعه طراحي و اجرا شود و احتمال معقولي وجود داشته باشد که همان گروه يا جامعه از نتايج آن پژوهش سود خواهد برد.</a:t>
            </a:r>
            <a:endParaRPr lang="en-US"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500043"/>
            <a:ext cx="7986714" cy="1428760"/>
          </a:xfrm>
        </p:spPr>
        <p:txBody>
          <a:bodyPr>
            <a:normAutofit/>
          </a:bodyPr>
          <a:lstStyle/>
          <a:p>
            <a:pPr algn="ctr"/>
            <a:r>
              <a:rPr lang="fa-IR" sz="8000" dirty="0" smtClean="0"/>
              <a:t>23</a:t>
            </a:r>
            <a:endParaRPr lang="en-US" sz="8000" dirty="0"/>
          </a:p>
        </p:txBody>
      </p:sp>
      <p:sp>
        <p:nvSpPr>
          <p:cNvPr id="3" name="Subtitle 2"/>
          <p:cNvSpPr>
            <a:spLocks noGrp="1"/>
          </p:cNvSpPr>
          <p:nvPr>
            <p:ph type="subTitle" idx="1"/>
          </p:nvPr>
        </p:nvSpPr>
        <p:spPr>
          <a:xfrm>
            <a:off x="214282" y="1571612"/>
            <a:ext cx="8358246" cy="5000660"/>
          </a:xfrm>
        </p:spPr>
        <p:txBody>
          <a:bodyPr>
            <a:normAutofit/>
          </a:bodyPr>
          <a:lstStyle/>
          <a:p>
            <a:pPr lvl="0" rtl="1"/>
            <a:r>
              <a:rPr lang="fa-IR" sz="3600" b="1" dirty="0" smtClean="0"/>
              <a:t>در پژوهش بر روي گروه</a:t>
            </a:r>
            <a:r>
              <a:rPr lang="en-US" sz="3600" b="1" dirty="0" smtClean="0"/>
              <a:t>‌</a:t>
            </a:r>
            <a:r>
              <a:rPr lang="fa-IR" sz="3600" b="1" dirty="0" smtClean="0"/>
              <a:t>هاي آسيب</a:t>
            </a:r>
            <a:r>
              <a:rPr lang="en-US" sz="3600" b="1" dirty="0" smtClean="0"/>
              <a:t>‌</a:t>
            </a:r>
            <a:r>
              <a:rPr lang="fa-IR" sz="3600" b="1" dirty="0" smtClean="0"/>
              <a:t>پذير، وظيفه</a:t>
            </a:r>
            <a:r>
              <a:rPr lang="en-US" sz="3600" b="1" dirty="0" smtClean="0"/>
              <a:t>‌</a:t>
            </a:r>
            <a:r>
              <a:rPr lang="fa-IR" sz="3600" b="1" dirty="0" smtClean="0"/>
              <a:t>ي اخذ رضايت آگاهانه مرتفع نمي</a:t>
            </a:r>
            <a:r>
              <a:rPr lang="en-US" sz="3600" b="1" dirty="0" smtClean="0"/>
              <a:t>‌</a:t>
            </a:r>
            <a:r>
              <a:rPr lang="fa-IR" sz="3600" b="1" dirty="0" smtClean="0"/>
              <a:t>شود. در مورد افرادي که سرپرست قانوني دارند، پژوهشگر موظف است که علاوه بر اخذ رضايت آگاهانه از سرپرست قانوني، متناسب با ظرفيت خود فرد، از وي رضايت آگاهانه اخذ کند. </a:t>
            </a:r>
            <a:r>
              <a:rPr lang="ar-SA" sz="3600" b="1" dirty="0" smtClean="0"/>
              <a:t>در هر حال، بايد به امتناع اين افراد از شرکت در پژوهش احترام گذاشته شود. </a:t>
            </a:r>
            <a:endParaRPr lang="en-US" sz="3600" b="1"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357166"/>
            <a:ext cx="8058152" cy="1214447"/>
          </a:xfrm>
        </p:spPr>
        <p:txBody>
          <a:bodyPr>
            <a:normAutofit fontScale="90000"/>
          </a:bodyPr>
          <a:lstStyle/>
          <a:p>
            <a:pPr algn="ctr"/>
            <a:r>
              <a:rPr lang="fa-IR" sz="8800" dirty="0" smtClean="0"/>
              <a:t>24</a:t>
            </a:r>
            <a:endParaRPr lang="en-US" dirty="0"/>
          </a:p>
        </p:txBody>
      </p:sp>
      <p:sp>
        <p:nvSpPr>
          <p:cNvPr id="3" name="Subtitle 2"/>
          <p:cNvSpPr>
            <a:spLocks noGrp="1"/>
          </p:cNvSpPr>
          <p:nvPr>
            <p:ph type="subTitle" idx="1"/>
          </p:nvPr>
        </p:nvSpPr>
        <p:spPr>
          <a:xfrm>
            <a:off x="285720" y="1714488"/>
            <a:ext cx="8501122" cy="4429156"/>
          </a:xfrm>
        </p:spPr>
        <p:txBody>
          <a:bodyPr>
            <a:normAutofit fontScale="77500" lnSpcReduction="20000"/>
          </a:bodyPr>
          <a:lstStyle/>
          <a:p>
            <a:pPr lvl="0" rtl="1"/>
            <a:r>
              <a:rPr lang="ar-SA" sz="6000" b="1" dirty="0" smtClean="0"/>
              <a:t>اگر در حين اجراي پژوهش، آزمودني داراي ظرفيت، ظرفيت خود را از دست بدهد يا آزمودني فاقد ظرفيت، واجد ظرفيت شود، بايد با توجه به تغيير حاصله، رضايت آگاهانه براي ادامه</a:t>
            </a:r>
            <a:r>
              <a:rPr lang="en-US" sz="6000" b="1" dirty="0" smtClean="0"/>
              <a:t>‌</a:t>
            </a:r>
            <a:r>
              <a:rPr lang="ar-SA" sz="6000" b="1" dirty="0" smtClean="0"/>
              <a:t>ي پژوهش از سرپرست قانوني يا خود فرد اخذ شود.</a:t>
            </a:r>
            <a:endParaRPr lang="en-US"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357166"/>
            <a:ext cx="8058152" cy="1214447"/>
          </a:xfrm>
        </p:spPr>
        <p:txBody>
          <a:bodyPr>
            <a:normAutofit fontScale="90000"/>
          </a:bodyPr>
          <a:lstStyle/>
          <a:p>
            <a:pPr algn="ctr"/>
            <a:r>
              <a:rPr lang="fa-IR" sz="8800" dirty="0" smtClean="0"/>
              <a:t>25</a:t>
            </a:r>
            <a:endParaRPr lang="en-US" dirty="0"/>
          </a:p>
        </p:txBody>
      </p:sp>
      <p:sp>
        <p:nvSpPr>
          <p:cNvPr id="3" name="Subtitle 2"/>
          <p:cNvSpPr>
            <a:spLocks noGrp="1"/>
          </p:cNvSpPr>
          <p:nvPr>
            <p:ph type="subTitle" idx="1"/>
          </p:nvPr>
        </p:nvSpPr>
        <p:spPr>
          <a:xfrm>
            <a:off x="285720" y="1714488"/>
            <a:ext cx="8501122" cy="4429156"/>
          </a:xfrm>
        </p:spPr>
        <p:txBody>
          <a:bodyPr>
            <a:normAutofit fontScale="70000" lnSpcReduction="20000"/>
          </a:bodyPr>
          <a:lstStyle/>
          <a:p>
            <a:pPr lvl="0" rtl="1"/>
            <a:r>
              <a:rPr lang="ar-SA" sz="6000" b="1" dirty="0" smtClean="0"/>
              <a:t>پژوهشگر مسؤول رعايت اصل رازداري و حفظ اسرار آزمودني</a:t>
            </a:r>
            <a:r>
              <a:rPr lang="en-US" sz="6000" b="1" dirty="0" smtClean="0"/>
              <a:t>‌</a:t>
            </a:r>
            <a:r>
              <a:rPr lang="ar-SA" sz="6000" b="1" dirty="0" smtClean="0"/>
              <a:t>ها و اتخاذ تدابير مناسب براي جلوگيري از انتشار آن است. هم</a:t>
            </a:r>
            <a:r>
              <a:rPr lang="en-US" sz="6000" b="1" dirty="0" smtClean="0"/>
              <a:t>‌</a:t>
            </a:r>
            <a:r>
              <a:rPr lang="ar-SA" sz="6000" b="1" dirty="0" smtClean="0"/>
              <a:t>چنين، پژوهشگر موظف است که از رعايت حريم خصوصي آزمودني</a:t>
            </a:r>
            <a:r>
              <a:rPr lang="en-US" sz="6000" b="1" dirty="0" smtClean="0"/>
              <a:t>‌</a:t>
            </a:r>
            <a:r>
              <a:rPr lang="ar-SA" sz="6000" b="1" dirty="0" smtClean="0"/>
              <a:t>ها در طول پژوهش اطمينان حاصل کند. هرگونه انتشار داده</a:t>
            </a:r>
            <a:r>
              <a:rPr lang="en-US" sz="6000" b="1" dirty="0" smtClean="0"/>
              <a:t>‌</a:t>
            </a:r>
            <a:r>
              <a:rPr lang="ar-SA" sz="6000" b="1" dirty="0" smtClean="0"/>
              <a:t>ها يا اطلاعات به</a:t>
            </a:r>
            <a:r>
              <a:rPr lang="en-US" sz="6000" b="1" dirty="0" smtClean="0"/>
              <a:t>‌</a:t>
            </a:r>
            <a:r>
              <a:rPr lang="ar-SA" sz="6000" b="1" dirty="0" smtClean="0"/>
              <a:t>دست آمده از بيماران بايد بر اساس رضايت آگاهانه انجام گيرد. </a:t>
            </a:r>
            <a:endParaRPr lang="en-US" sz="6000" b="1" dirty="0" smtClean="0"/>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500043"/>
            <a:ext cx="7986714" cy="1428760"/>
          </a:xfrm>
        </p:spPr>
        <p:txBody>
          <a:bodyPr>
            <a:normAutofit/>
          </a:bodyPr>
          <a:lstStyle/>
          <a:p>
            <a:pPr algn="ctr"/>
            <a:r>
              <a:rPr lang="fa-IR" sz="8000" dirty="0" smtClean="0"/>
              <a:t>26</a:t>
            </a:r>
            <a:endParaRPr lang="en-US" sz="8000" dirty="0"/>
          </a:p>
        </p:txBody>
      </p:sp>
      <p:sp>
        <p:nvSpPr>
          <p:cNvPr id="3" name="Subtitle 2"/>
          <p:cNvSpPr>
            <a:spLocks noGrp="1"/>
          </p:cNvSpPr>
          <p:nvPr>
            <p:ph type="subTitle" idx="1"/>
          </p:nvPr>
        </p:nvSpPr>
        <p:spPr>
          <a:xfrm>
            <a:off x="214282" y="1571612"/>
            <a:ext cx="8358246" cy="5000660"/>
          </a:xfrm>
        </p:spPr>
        <p:txBody>
          <a:bodyPr>
            <a:normAutofit/>
          </a:bodyPr>
          <a:lstStyle/>
          <a:p>
            <a:pPr lvl="0" rtl="1"/>
            <a:r>
              <a:rPr lang="ar-SA" sz="4000" b="1" dirty="0" smtClean="0"/>
              <a:t>هر نوع آسيب يا خسارت ناشي از شركت در پژوهش بايد بر طبق قوانين مصوب جبران خسارت شود. اين امر بايد در هنگام طراحي پژوهش لحاظ شده باشد. نحوه</a:t>
            </a:r>
            <a:r>
              <a:rPr lang="en-US" sz="4000" b="1" dirty="0" smtClean="0"/>
              <a:t>‌</a:t>
            </a:r>
            <a:r>
              <a:rPr lang="ar-SA" sz="4000" b="1" dirty="0" smtClean="0"/>
              <a:t>ي تحقق اين امر ترجيحاً به</a:t>
            </a:r>
            <a:r>
              <a:rPr lang="en-US" sz="4000" b="1" dirty="0" smtClean="0"/>
              <a:t>‌</a:t>
            </a:r>
            <a:r>
              <a:rPr lang="ar-SA" sz="4000" b="1" dirty="0" smtClean="0"/>
              <a:t>صورت پوشش بيمه</a:t>
            </a:r>
            <a:r>
              <a:rPr lang="en-US" sz="4000" b="1" dirty="0" smtClean="0"/>
              <a:t>‌</a:t>
            </a:r>
            <a:r>
              <a:rPr lang="ar-SA" sz="4000" b="1" dirty="0" smtClean="0"/>
              <a:t>اي نامشروط باشد. </a:t>
            </a:r>
            <a:endParaRPr lang="en-US" sz="4000" b="1" dirty="0" smtClean="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357166"/>
            <a:ext cx="8058152" cy="1214447"/>
          </a:xfrm>
        </p:spPr>
        <p:txBody>
          <a:bodyPr>
            <a:normAutofit fontScale="90000"/>
          </a:bodyPr>
          <a:lstStyle/>
          <a:p>
            <a:pPr algn="ctr"/>
            <a:r>
              <a:rPr lang="fa-IR" sz="8800" dirty="0" smtClean="0"/>
              <a:t>27</a:t>
            </a:r>
            <a:endParaRPr lang="en-US" dirty="0"/>
          </a:p>
        </p:txBody>
      </p:sp>
      <p:sp>
        <p:nvSpPr>
          <p:cNvPr id="3" name="Subtitle 2"/>
          <p:cNvSpPr>
            <a:spLocks noGrp="1"/>
          </p:cNvSpPr>
          <p:nvPr>
            <p:ph type="subTitle" idx="1"/>
          </p:nvPr>
        </p:nvSpPr>
        <p:spPr>
          <a:xfrm>
            <a:off x="285720" y="1714488"/>
            <a:ext cx="8501122" cy="4429156"/>
          </a:xfrm>
        </p:spPr>
        <p:txBody>
          <a:bodyPr>
            <a:normAutofit fontScale="77500" lnSpcReduction="20000"/>
          </a:bodyPr>
          <a:lstStyle/>
          <a:p>
            <a:pPr lvl="0" rtl="1"/>
            <a:r>
              <a:rPr lang="ar-SA" sz="6000" b="1" dirty="0" smtClean="0"/>
              <a:t>در پايان پژوهش، هر فردي که به</a:t>
            </a:r>
            <a:r>
              <a:rPr lang="en-US" sz="6000" b="1" dirty="0" smtClean="0"/>
              <a:t>‌</a:t>
            </a:r>
            <a:r>
              <a:rPr lang="ar-SA" sz="6000" b="1" dirty="0" smtClean="0"/>
              <a:t>عنوان آزمودني به آن مطالعه وارد شده است، اين حق را دارد که درباره</a:t>
            </a:r>
            <a:r>
              <a:rPr lang="en-US" sz="6000" b="1" dirty="0" smtClean="0"/>
              <a:t>‌</a:t>
            </a:r>
            <a:r>
              <a:rPr lang="ar-SA" sz="6000" b="1" dirty="0" smtClean="0"/>
              <a:t>ي نتايج مطالعه آگاه شود و از مداخلات يا روش</a:t>
            </a:r>
            <a:r>
              <a:rPr lang="en-US" sz="6000" b="1" dirty="0" smtClean="0"/>
              <a:t>‌</a:t>
            </a:r>
            <a:r>
              <a:rPr lang="ar-SA" sz="6000" b="1" dirty="0" smtClean="0"/>
              <a:t>هايي که سودمندي</a:t>
            </a:r>
            <a:r>
              <a:rPr lang="en-US" sz="6000" b="1" dirty="0" smtClean="0"/>
              <a:t>‌</a:t>
            </a:r>
            <a:r>
              <a:rPr lang="ar-SA" sz="6000" b="1" dirty="0" smtClean="0"/>
              <a:t>شان در آن مطالعه نشان داده شده است، بهره</a:t>
            </a:r>
            <a:r>
              <a:rPr lang="en-US" sz="6000" b="1" dirty="0" smtClean="0"/>
              <a:t>‌</a:t>
            </a:r>
            <a:r>
              <a:rPr lang="ar-SA" sz="6000" b="1" dirty="0" smtClean="0"/>
              <a:t>مند شود.</a:t>
            </a:r>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357166"/>
            <a:ext cx="8058152" cy="1214447"/>
          </a:xfrm>
        </p:spPr>
        <p:txBody>
          <a:bodyPr>
            <a:normAutofit fontScale="90000"/>
          </a:bodyPr>
          <a:lstStyle/>
          <a:p>
            <a:pPr algn="ctr"/>
            <a:r>
              <a:rPr lang="fa-IR" sz="8800" dirty="0" smtClean="0"/>
              <a:t>1</a:t>
            </a:r>
            <a:endParaRPr lang="en-US" dirty="0"/>
          </a:p>
        </p:txBody>
      </p:sp>
      <p:sp>
        <p:nvSpPr>
          <p:cNvPr id="3" name="Subtitle 2"/>
          <p:cNvSpPr>
            <a:spLocks noGrp="1"/>
          </p:cNvSpPr>
          <p:nvPr>
            <p:ph type="subTitle" idx="1"/>
          </p:nvPr>
        </p:nvSpPr>
        <p:spPr>
          <a:xfrm>
            <a:off x="285720" y="1714488"/>
            <a:ext cx="8501122" cy="4429156"/>
          </a:xfrm>
        </p:spPr>
        <p:txBody>
          <a:bodyPr/>
          <a:lstStyle/>
          <a:p>
            <a:pPr lvl="0" rtl="1"/>
            <a:r>
              <a:rPr lang="ar-SA" sz="6000" b="1" dirty="0" smtClean="0"/>
              <a:t>هدف اصلي هر پژوهش</a:t>
            </a:r>
            <a:r>
              <a:rPr lang="en-US" sz="6000" b="1" dirty="0" smtClean="0"/>
              <a:t>‌</a:t>
            </a:r>
            <a:r>
              <a:rPr lang="ar-SA" sz="6000" b="1" dirty="0" smtClean="0"/>
              <a:t>بايد ارتقاي سلامت انسان</a:t>
            </a:r>
            <a:r>
              <a:rPr lang="en-US" sz="6000" b="1" dirty="0" smtClean="0"/>
              <a:t>‌</a:t>
            </a:r>
            <a:r>
              <a:rPr lang="ar-SA" sz="6000" b="1" dirty="0" smtClean="0"/>
              <a:t>ها توأم با رعايت کرامت و حقوق ايشان باشد. </a:t>
            </a:r>
            <a:endParaRPr lang="en-US" sz="6000" b="1" dirty="0" smtClean="0"/>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357166"/>
            <a:ext cx="8058152" cy="1214447"/>
          </a:xfrm>
        </p:spPr>
        <p:txBody>
          <a:bodyPr>
            <a:normAutofit fontScale="90000"/>
          </a:bodyPr>
          <a:lstStyle/>
          <a:p>
            <a:pPr algn="ctr"/>
            <a:r>
              <a:rPr lang="fa-IR" sz="8800" dirty="0" smtClean="0"/>
              <a:t>28</a:t>
            </a:r>
            <a:endParaRPr lang="en-US" dirty="0"/>
          </a:p>
        </p:txBody>
      </p:sp>
      <p:sp>
        <p:nvSpPr>
          <p:cNvPr id="3" name="Subtitle 2"/>
          <p:cNvSpPr>
            <a:spLocks noGrp="1"/>
          </p:cNvSpPr>
          <p:nvPr>
            <p:ph type="subTitle" idx="1"/>
          </p:nvPr>
        </p:nvSpPr>
        <p:spPr>
          <a:xfrm>
            <a:off x="285720" y="1714488"/>
            <a:ext cx="8501122" cy="4429156"/>
          </a:xfrm>
        </p:spPr>
        <p:txBody>
          <a:bodyPr>
            <a:normAutofit fontScale="62500" lnSpcReduction="20000"/>
          </a:bodyPr>
          <a:lstStyle/>
          <a:p>
            <a:pPr lvl="0" rtl="1"/>
            <a:r>
              <a:rPr lang="ar-SA" sz="6000" b="1" dirty="0" smtClean="0"/>
              <a:t>پژوهشگران موظفند که نتايج پژوهش</a:t>
            </a:r>
            <a:r>
              <a:rPr lang="en-US" sz="6000" b="1" dirty="0" smtClean="0"/>
              <a:t>‌</a:t>
            </a:r>
            <a:r>
              <a:rPr lang="ar-SA" sz="6000" b="1" dirty="0" smtClean="0"/>
              <a:t>هاي خود را صادقانه ، دقيق، و کامل منتشر کنند. نتايج، اعم از منفي يا مثبت، و نيز منابع تأمين بودجه، وابستگي  سازماني، و تعارض منافع – در صورت وجود – بايد کاملاً آشکارسازي شوند. پژوهشگران نبايد در هنگام عقد قرارداد انجام پژوهش، هيچ  گونه شرطي را مبني بر حذف يا عدم انتشار يافته</a:t>
            </a:r>
            <a:r>
              <a:rPr lang="en-US" sz="6000" b="1" dirty="0" smtClean="0"/>
              <a:t>‌</a:t>
            </a:r>
            <a:r>
              <a:rPr lang="ar-SA" sz="6000" b="1" dirty="0" smtClean="0"/>
              <a:t>هايي که از نظر حمايت کننده</a:t>
            </a:r>
            <a:r>
              <a:rPr lang="en-US" sz="6000" b="1" dirty="0" smtClean="0"/>
              <a:t>‌</a:t>
            </a:r>
            <a:r>
              <a:rPr lang="ar-SA" sz="6000" b="1" dirty="0" smtClean="0"/>
              <a:t>ي پژوهش  مطلوب نيست، بپذيرند.</a:t>
            </a:r>
            <a:endParaRPr lang="en-US"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500043"/>
            <a:ext cx="7986714" cy="1428760"/>
          </a:xfrm>
        </p:spPr>
        <p:txBody>
          <a:bodyPr>
            <a:normAutofit/>
          </a:bodyPr>
          <a:lstStyle/>
          <a:p>
            <a:pPr algn="ctr"/>
            <a:r>
              <a:rPr lang="fa-IR" sz="8000" dirty="0" smtClean="0"/>
              <a:t>29</a:t>
            </a:r>
            <a:endParaRPr lang="en-US" sz="8000" dirty="0"/>
          </a:p>
        </p:txBody>
      </p:sp>
      <p:sp>
        <p:nvSpPr>
          <p:cNvPr id="3" name="Subtitle 2"/>
          <p:cNvSpPr>
            <a:spLocks noGrp="1"/>
          </p:cNvSpPr>
          <p:nvPr>
            <p:ph type="subTitle" idx="1"/>
          </p:nvPr>
        </p:nvSpPr>
        <p:spPr>
          <a:xfrm>
            <a:off x="214282" y="1571612"/>
            <a:ext cx="8358246" cy="5000660"/>
          </a:xfrm>
        </p:spPr>
        <p:txBody>
          <a:bodyPr>
            <a:normAutofit/>
          </a:bodyPr>
          <a:lstStyle/>
          <a:p>
            <a:pPr lvl="0" rtl="1"/>
            <a:r>
              <a:rPr lang="ar-SA" sz="4400" b="1" dirty="0" smtClean="0"/>
              <a:t>نحوه</a:t>
            </a:r>
            <a:r>
              <a:rPr lang="en-US" sz="4400" b="1" dirty="0" smtClean="0"/>
              <a:t>‌</a:t>
            </a:r>
            <a:r>
              <a:rPr lang="ar-SA" sz="4400" b="1" dirty="0" smtClean="0"/>
              <a:t>ي گزارش نتايج پژوهش بايد ضامن حقوق مادي و معنوي تمامي اشخاص مرتبط با پژوهش، از جمله خود پژوهشگر يا پژوهشگران، آزمودني</a:t>
            </a:r>
            <a:r>
              <a:rPr lang="en-US" sz="4400" b="1" dirty="0" smtClean="0"/>
              <a:t>‌</a:t>
            </a:r>
            <a:r>
              <a:rPr lang="ar-SA" sz="4400" b="1" dirty="0" smtClean="0"/>
              <a:t>ها و مؤسسه</a:t>
            </a:r>
            <a:r>
              <a:rPr lang="en-US" sz="4400" b="1" dirty="0" smtClean="0"/>
              <a:t>‌</a:t>
            </a:r>
            <a:r>
              <a:rPr lang="ar-SA" sz="4400" b="1" dirty="0" smtClean="0"/>
              <a:t>ي حمايت کننده</a:t>
            </a:r>
            <a:r>
              <a:rPr lang="en-US" sz="4400" b="1" dirty="0" smtClean="0"/>
              <a:t>‌</a:t>
            </a:r>
            <a:r>
              <a:rPr lang="ar-SA" sz="4400" b="1" dirty="0" smtClean="0"/>
              <a:t>ي  پژوهش باشد. </a:t>
            </a:r>
            <a:endParaRPr lang="en-US" sz="4400" b="1" dirty="0" smtClean="0"/>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357166"/>
            <a:ext cx="8058152" cy="1214447"/>
          </a:xfrm>
        </p:spPr>
        <p:txBody>
          <a:bodyPr>
            <a:normAutofit fontScale="90000"/>
          </a:bodyPr>
          <a:lstStyle/>
          <a:p>
            <a:pPr algn="ctr"/>
            <a:r>
              <a:rPr lang="fa-IR" sz="8800" dirty="0" smtClean="0"/>
              <a:t>30</a:t>
            </a:r>
            <a:endParaRPr lang="en-US" dirty="0"/>
          </a:p>
        </p:txBody>
      </p:sp>
      <p:sp>
        <p:nvSpPr>
          <p:cNvPr id="3" name="Subtitle 2"/>
          <p:cNvSpPr>
            <a:spLocks noGrp="1"/>
          </p:cNvSpPr>
          <p:nvPr>
            <p:ph type="subTitle" idx="1"/>
          </p:nvPr>
        </p:nvSpPr>
        <p:spPr>
          <a:xfrm>
            <a:off x="285720" y="1714488"/>
            <a:ext cx="8501122" cy="4429156"/>
          </a:xfrm>
        </p:spPr>
        <p:txBody>
          <a:bodyPr/>
          <a:lstStyle/>
          <a:p>
            <a:pPr lvl="0" rtl="1"/>
            <a:r>
              <a:rPr lang="ar-SA" sz="5400" b="1" dirty="0" smtClean="0"/>
              <a:t>گزارش</a:t>
            </a:r>
            <a:r>
              <a:rPr lang="en-US" sz="5400" b="1" dirty="0" smtClean="0"/>
              <a:t>‌</a:t>
            </a:r>
            <a:r>
              <a:rPr lang="ar-SA" sz="5400" b="1" dirty="0" smtClean="0"/>
              <a:t>ها و مقالات حاصل از پژوهش</a:t>
            </a:r>
            <a:r>
              <a:rPr lang="en-US" sz="5400" b="1" dirty="0" smtClean="0"/>
              <a:t>‌</a:t>
            </a:r>
            <a:r>
              <a:rPr lang="ar-SA" sz="5400" b="1" dirty="0" smtClean="0"/>
              <a:t>هايي که مفاد اين راهنما را نقض کرده</a:t>
            </a:r>
            <a:r>
              <a:rPr lang="en-US" sz="5400" b="1" dirty="0" smtClean="0"/>
              <a:t>‌</a:t>
            </a:r>
            <a:r>
              <a:rPr lang="ar-SA" sz="5400" b="1" dirty="0" smtClean="0"/>
              <a:t>اند، نبايد براي انتشار پذيرفته شوند.</a:t>
            </a:r>
            <a:endParaRPr lang="en-US" sz="5400" b="1" dirty="0" smtClean="0"/>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357166"/>
            <a:ext cx="8058152" cy="1214447"/>
          </a:xfrm>
        </p:spPr>
        <p:txBody>
          <a:bodyPr>
            <a:normAutofit fontScale="90000"/>
          </a:bodyPr>
          <a:lstStyle/>
          <a:p>
            <a:pPr algn="ctr"/>
            <a:r>
              <a:rPr lang="fa-IR" sz="8800" dirty="0" smtClean="0"/>
              <a:t>31</a:t>
            </a:r>
            <a:endParaRPr lang="en-US" dirty="0"/>
          </a:p>
        </p:txBody>
      </p:sp>
      <p:sp>
        <p:nvSpPr>
          <p:cNvPr id="3" name="Subtitle 2"/>
          <p:cNvSpPr>
            <a:spLocks noGrp="1"/>
          </p:cNvSpPr>
          <p:nvPr>
            <p:ph type="subTitle" idx="1"/>
          </p:nvPr>
        </p:nvSpPr>
        <p:spPr>
          <a:xfrm>
            <a:off x="285720" y="1714488"/>
            <a:ext cx="8501122" cy="4429156"/>
          </a:xfrm>
        </p:spPr>
        <p:txBody>
          <a:bodyPr>
            <a:noAutofit/>
          </a:bodyPr>
          <a:lstStyle/>
          <a:p>
            <a:pPr lvl="0" rtl="1"/>
            <a:r>
              <a:rPr lang="ar-SA" sz="5400" b="1" dirty="0" smtClean="0"/>
              <a:t>روش پژوهش نبايد با ارزش</a:t>
            </a:r>
            <a:r>
              <a:rPr lang="en-US" sz="5400" b="1" dirty="0" smtClean="0"/>
              <a:t>‌</a:t>
            </a:r>
            <a:r>
              <a:rPr lang="ar-SA" sz="5400" b="1" dirty="0" smtClean="0"/>
              <a:t>هاي احتماعي، فرهنگي و ديني  جامعه در تناقض باشد. </a:t>
            </a:r>
            <a:endParaRPr lang="en-US" sz="1800" b="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3" descr="3012_72"/>
          <p:cNvPicPr>
            <a:picLocks noChangeAspect="1" noChangeArrowheads="1"/>
          </p:cNvPicPr>
          <p:nvPr/>
        </p:nvPicPr>
        <p:blipFill>
          <a:blip r:embed="rId2"/>
          <a:srcRect/>
          <a:stretch>
            <a:fillRect/>
          </a:stretch>
        </p:blipFill>
        <p:spPr bwMode="auto">
          <a:xfrm>
            <a:off x="-285784" y="0"/>
            <a:ext cx="9753600" cy="73152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500043"/>
            <a:ext cx="7986714" cy="1428760"/>
          </a:xfrm>
        </p:spPr>
        <p:txBody>
          <a:bodyPr>
            <a:normAutofit/>
          </a:bodyPr>
          <a:lstStyle/>
          <a:p>
            <a:pPr algn="ctr"/>
            <a:r>
              <a:rPr lang="fa-IR" sz="8000" dirty="0" smtClean="0"/>
              <a:t>2</a:t>
            </a:r>
            <a:endParaRPr lang="en-US" sz="8000" dirty="0"/>
          </a:p>
        </p:txBody>
      </p:sp>
      <p:sp>
        <p:nvSpPr>
          <p:cNvPr id="3" name="Subtitle 2"/>
          <p:cNvSpPr>
            <a:spLocks noGrp="1"/>
          </p:cNvSpPr>
          <p:nvPr>
            <p:ph type="subTitle" idx="1"/>
          </p:nvPr>
        </p:nvSpPr>
        <p:spPr>
          <a:xfrm>
            <a:off x="214282" y="1571612"/>
            <a:ext cx="8358246" cy="5000660"/>
          </a:xfrm>
        </p:spPr>
        <p:txBody>
          <a:bodyPr>
            <a:normAutofit/>
          </a:bodyPr>
          <a:lstStyle/>
          <a:p>
            <a:pPr lvl="0" rtl="1"/>
            <a:r>
              <a:rPr lang="ar-SA" sz="3600" b="1" dirty="0" smtClean="0"/>
              <a:t>در پژوهش بر آزمودني انساني، سلامت و ايمني فرد فرد آزمودني‎ها در طول و بعد از اجراي پژوهش، بر تمامي مصالح ديگر اولويت دارد. هر پژوهشي که بر روي آزمودني انساني انجام مي</a:t>
            </a:r>
            <a:r>
              <a:rPr lang="en-US" sz="3600" b="1" dirty="0" smtClean="0"/>
              <a:t>‌</a:t>
            </a:r>
            <a:r>
              <a:rPr lang="ar-SA" sz="3600" b="1" dirty="0" smtClean="0"/>
              <a:t>گيرد، بايد توسط افرادي طراحي و اجرا شود که تخصص و مهار</a:t>
            </a:r>
            <a:r>
              <a:rPr lang="fa-IR" sz="3600" b="1" dirty="0" smtClean="0"/>
              <a:t>ت</a:t>
            </a:r>
            <a:r>
              <a:rPr lang="ar-SA" sz="3600" b="1" dirty="0" smtClean="0"/>
              <a:t> باليني لازم و مرتبط را داشته باشند. در کارآزمايي</a:t>
            </a:r>
            <a:r>
              <a:rPr lang="en-US" sz="3600" b="1" dirty="0" smtClean="0"/>
              <a:t>‌</a:t>
            </a:r>
            <a:r>
              <a:rPr lang="ar-SA" sz="3600" b="1" dirty="0" smtClean="0"/>
              <a:t>هاي باليني  بر روي بيماران يا داوطلب</a:t>
            </a:r>
            <a:r>
              <a:rPr lang="en-US" sz="3600" b="1" dirty="0" smtClean="0"/>
              <a:t>‌</a:t>
            </a:r>
            <a:r>
              <a:rPr lang="ar-SA" sz="3600" b="1" dirty="0" smtClean="0"/>
              <a:t>هاي سالم نظارت پزشک داراي مهارت و دانش متناسب الزامي است.</a:t>
            </a:r>
            <a:endParaRPr lang="en-US" sz="3600" b="1"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357166"/>
            <a:ext cx="8058152" cy="1214447"/>
          </a:xfrm>
        </p:spPr>
        <p:txBody>
          <a:bodyPr>
            <a:normAutofit fontScale="90000"/>
          </a:bodyPr>
          <a:lstStyle/>
          <a:p>
            <a:pPr algn="ctr"/>
            <a:r>
              <a:rPr lang="fa-IR" sz="8800" dirty="0" smtClean="0"/>
              <a:t>3</a:t>
            </a:r>
            <a:endParaRPr lang="en-US" dirty="0"/>
          </a:p>
        </p:txBody>
      </p:sp>
      <p:sp>
        <p:nvSpPr>
          <p:cNvPr id="3" name="Subtitle 2"/>
          <p:cNvSpPr>
            <a:spLocks noGrp="1"/>
          </p:cNvSpPr>
          <p:nvPr>
            <p:ph type="subTitle" idx="1"/>
          </p:nvPr>
        </p:nvSpPr>
        <p:spPr>
          <a:xfrm>
            <a:off x="214282" y="1714488"/>
            <a:ext cx="8572560" cy="4929222"/>
          </a:xfrm>
        </p:spPr>
        <p:txBody>
          <a:bodyPr>
            <a:normAutofit fontScale="47500" lnSpcReduction="20000"/>
          </a:bodyPr>
          <a:lstStyle/>
          <a:p>
            <a:pPr lvl="0" rtl="1"/>
            <a:r>
              <a:rPr lang="ar-SA" sz="8000" b="1" dirty="0" smtClean="0"/>
              <a:t>پژوهش بر انسان فقط در صورتي توجيه</a:t>
            </a:r>
            <a:r>
              <a:rPr lang="en-US" sz="8000" b="1" dirty="0" smtClean="0"/>
              <a:t>‌</a:t>
            </a:r>
            <a:r>
              <a:rPr lang="ar-SA" sz="8000" b="1" dirty="0" smtClean="0"/>
              <a:t>پذير است كه منافع بالقوه</a:t>
            </a:r>
            <a:r>
              <a:rPr lang="en-US" sz="8000" b="1" dirty="0" smtClean="0"/>
              <a:t>‌</a:t>
            </a:r>
            <a:r>
              <a:rPr lang="ar-SA" sz="8000" b="1" dirty="0" smtClean="0"/>
              <a:t>ي آن براي هر فرد آزمودني بيش</a:t>
            </a:r>
            <a:r>
              <a:rPr lang="en-US" sz="8000" b="1" dirty="0" smtClean="0"/>
              <a:t>‌</a:t>
            </a:r>
            <a:r>
              <a:rPr lang="ar-SA" sz="8000" b="1" dirty="0" smtClean="0"/>
              <a:t>تر از خطرهاي  آن باشد. در پژوهش</a:t>
            </a:r>
            <a:r>
              <a:rPr lang="en-US" sz="8000" b="1" dirty="0" smtClean="0"/>
              <a:t>‌</a:t>
            </a:r>
            <a:r>
              <a:rPr lang="ar-SA" sz="8000" b="1" dirty="0" smtClean="0"/>
              <a:t>هاي داراي ماهيت غير درماني، سطح آسيبي كه آزمودني در معرض آن قرار مي</a:t>
            </a:r>
            <a:r>
              <a:rPr lang="en-US" sz="8000" b="1" dirty="0" smtClean="0"/>
              <a:t>‌</a:t>
            </a:r>
            <a:r>
              <a:rPr lang="ar-SA" sz="8000" b="1" dirty="0" smtClean="0"/>
              <a:t>گيرد نبايد بيش</a:t>
            </a:r>
            <a:r>
              <a:rPr lang="en-US" sz="8000" b="1" dirty="0" smtClean="0"/>
              <a:t>‌</a:t>
            </a:r>
            <a:r>
              <a:rPr lang="ar-SA" sz="8000" b="1" dirty="0" smtClean="0"/>
              <a:t>تر از آن</a:t>
            </a:r>
            <a:r>
              <a:rPr lang="en-US" sz="8000" b="1" dirty="0" smtClean="0"/>
              <a:t>‌</a:t>
            </a:r>
            <a:r>
              <a:rPr lang="ar-SA" sz="8000" b="1" dirty="0" smtClean="0"/>
              <a:t>چه باشد كه مردم عادي در زندگي روزمره</a:t>
            </a:r>
            <a:r>
              <a:rPr lang="en-US" sz="8000" b="1" dirty="0" smtClean="0"/>
              <a:t>‌</a:t>
            </a:r>
            <a:r>
              <a:rPr lang="ar-SA" sz="8000" b="1" dirty="0" smtClean="0"/>
              <a:t>ي خود با آن مواجه مي</a:t>
            </a:r>
            <a:r>
              <a:rPr lang="en-US" sz="8000" b="1" dirty="0" smtClean="0"/>
              <a:t>‌</a:t>
            </a:r>
            <a:r>
              <a:rPr lang="ar-SA" sz="8000" b="1" dirty="0" smtClean="0"/>
              <a:t>شوند. حصول اطمينان از اين امر برعهده</a:t>
            </a:r>
            <a:r>
              <a:rPr lang="en-US" sz="8000" b="1" dirty="0" smtClean="0"/>
              <a:t>‌</a:t>
            </a:r>
            <a:r>
              <a:rPr lang="ar-SA" sz="8000" b="1" dirty="0" smtClean="0"/>
              <a:t>ي طراحان، مجريان و همکاران پژوهش و تمامي شوراهاي بررسي يا پايش</a:t>
            </a:r>
            <a:r>
              <a:rPr lang="en-US" sz="8000" b="1" dirty="0" smtClean="0"/>
              <a:t>‌</a:t>
            </a:r>
            <a:r>
              <a:rPr lang="ar-SA" sz="8000" b="1" dirty="0" smtClean="0"/>
              <a:t>کننده</a:t>
            </a:r>
            <a:r>
              <a:rPr lang="en-US" sz="8000" b="1" dirty="0" smtClean="0"/>
              <a:t>‌</a:t>
            </a:r>
            <a:r>
              <a:rPr lang="ar-SA" sz="8000" b="1" dirty="0" smtClean="0"/>
              <a:t>ي پژوهش از جمله كميته</a:t>
            </a:r>
            <a:r>
              <a:rPr lang="en-US" sz="8000" b="1" dirty="0" smtClean="0"/>
              <a:t>‌</a:t>
            </a:r>
            <a:r>
              <a:rPr lang="ar-SA" sz="8000" b="1" dirty="0" smtClean="0"/>
              <a:t>ي اخلاق در پژوهش</a:t>
            </a:r>
            <a:r>
              <a:rPr lang="en-US" sz="8000" b="1" dirty="0" smtClean="0"/>
              <a:t>‌</a:t>
            </a:r>
            <a:r>
              <a:rPr lang="ar-SA" sz="8000" b="1" dirty="0" smtClean="0"/>
              <a:t> است. </a:t>
            </a:r>
            <a:endParaRPr lang="en-US" sz="8000" b="1"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357166"/>
            <a:ext cx="8058152" cy="1214447"/>
          </a:xfrm>
        </p:spPr>
        <p:txBody>
          <a:bodyPr>
            <a:normAutofit fontScale="90000"/>
          </a:bodyPr>
          <a:lstStyle/>
          <a:p>
            <a:pPr algn="ctr"/>
            <a:r>
              <a:rPr lang="fa-IR" sz="8800" dirty="0" smtClean="0"/>
              <a:t>4</a:t>
            </a:r>
            <a:endParaRPr lang="en-US" dirty="0"/>
          </a:p>
        </p:txBody>
      </p:sp>
      <p:sp>
        <p:nvSpPr>
          <p:cNvPr id="3" name="Subtitle 2"/>
          <p:cNvSpPr>
            <a:spLocks noGrp="1"/>
          </p:cNvSpPr>
          <p:nvPr>
            <p:ph type="subTitle" idx="1"/>
          </p:nvPr>
        </p:nvSpPr>
        <p:spPr>
          <a:xfrm>
            <a:off x="214282" y="1714488"/>
            <a:ext cx="8572560" cy="4786346"/>
          </a:xfrm>
        </p:spPr>
        <p:txBody>
          <a:bodyPr>
            <a:normAutofit fontScale="85000" lnSpcReduction="10000"/>
          </a:bodyPr>
          <a:lstStyle/>
          <a:p>
            <a:pPr lvl="0" rtl="1"/>
            <a:r>
              <a:rPr lang="ar-SA" sz="6000" b="1" dirty="0" smtClean="0"/>
              <a:t>مواردي از قبيل سرعت، سهولت كار، راحتي پژوهشگر، هزينه</a:t>
            </a:r>
            <a:r>
              <a:rPr lang="en-US" sz="6000" b="1" dirty="0" smtClean="0"/>
              <a:t>‌</a:t>
            </a:r>
            <a:r>
              <a:rPr lang="ar-SA" sz="6000" b="1" dirty="0" smtClean="0"/>
              <a:t>ي پايين</a:t>
            </a:r>
            <a:r>
              <a:rPr lang="en-US" sz="6000" b="1" dirty="0" smtClean="0"/>
              <a:t>‌</a:t>
            </a:r>
            <a:r>
              <a:rPr lang="ar-SA" sz="6000" b="1" dirty="0" smtClean="0"/>
              <a:t>تر </a:t>
            </a:r>
            <a:r>
              <a:rPr lang="ar-SA" sz="6000" b="1" dirty="0" smtClean="0"/>
              <a:t>و </a:t>
            </a:r>
            <a:r>
              <a:rPr lang="ar-SA" sz="6000" b="1" dirty="0" smtClean="0"/>
              <a:t>يا صرفاً عملي بودن آن به هيچ وجه نبايد موجب قرار دادن آزمودني در معرض خطر يا زيان افزوده يا تحميل هر گونه محدوديت اختيار اضافي به وي شود. </a:t>
            </a:r>
            <a:endParaRPr lang="en-US" sz="6000" b="1"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500043"/>
            <a:ext cx="7986714" cy="1428760"/>
          </a:xfrm>
        </p:spPr>
        <p:txBody>
          <a:bodyPr>
            <a:normAutofit/>
          </a:bodyPr>
          <a:lstStyle/>
          <a:p>
            <a:pPr algn="ctr"/>
            <a:r>
              <a:rPr lang="fa-IR" sz="8000" dirty="0" smtClean="0"/>
              <a:t>5</a:t>
            </a:r>
            <a:endParaRPr lang="en-US" sz="8000" dirty="0"/>
          </a:p>
        </p:txBody>
      </p:sp>
      <p:sp>
        <p:nvSpPr>
          <p:cNvPr id="3" name="Subtitle 2"/>
          <p:cNvSpPr>
            <a:spLocks noGrp="1"/>
          </p:cNvSpPr>
          <p:nvPr>
            <p:ph type="subTitle" idx="1"/>
          </p:nvPr>
        </p:nvSpPr>
        <p:spPr>
          <a:xfrm>
            <a:off x="214282" y="1571612"/>
            <a:ext cx="8358246" cy="5000660"/>
          </a:xfrm>
        </p:spPr>
        <p:txBody>
          <a:bodyPr>
            <a:normAutofit/>
          </a:bodyPr>
          <a:lstStyle/>
          <a:p>
            <a:pPr lvl="0" rtl="1"/>
            <a:r>
              <a:rPr lang="ar-SA" sz="5400" b="1" dirty="0" smtClean="0"/>
              <a:t>قبل از آغاز هر پژوهش پزشكي ، بايد اقدامات  اوليه جهت به حداقل رساندن زيان احتمالي وارده به آزمودني</a:t>
            </a:r>
            <a:r>
              <a:rPr lang="en-US" sz="5400" b="1" dirty="0" smtClean="0"/>
              <a:t>‌</a:t>
            </a:r>
            <a:r>
              <a:rPr lang="ar-SA" sz="5400" b="1" dirty="0" smtClean="0"/>
              <a:t>ها و تامين سلامت آن</a:t>
            </a:r>
            <a:r>
              <a:rPr lang="en-US" sz="5400" b="1" dirty="0" smtClean="0"/>
              <a:t>‌</a:t>
            </a:r>
            <a:r>
              <a:rPr lang="ar-SA" sz="5400" b="1" dirty="0" smtClean="0"/>
              <a:t>ها انجام گيرد.</a:t>
            </a:r>
            <a:endParaRPr lang="en-US" sz="5400" b="1"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357166"/>
            <a:ext cx="8058152" cy="1214447"/>
          </a:xfrm>
        </p:spPr>
        <p:txBody>
          <a:bodyPr>
            <a:normAutofit fontScale="90000"/>
          </a:bodyPr>
          <a:lstStyle/>
          <a:p>
            <a:pPr algn="ctr"/>
            <a:r>
              <a:rPr lang="fa-IR" sz="8800" dirty="0" smtClean="0"/>
              <a:t>6</a:t>
            </a:r>
            <a:endParaRPr lang="en-US" dirty="0"/>
          </a:p>
        </p:txBody>
      </p:sp>
      <p:sp>
        <p:nvSpPr>
          <p:cNvPr id="3" name="Subtitle 2"/>
          <p:cNvSpPr>
            <a:spLocks noGrp="1"/>
          </p:cNvSpPr>
          <p:nvPr>
            <p:ph type="subTitle" idx="1"/>
          </p:nvPr>
        </p:nvSpPr>
        <p:spPr>
          <a:xfrm>
            <a:off x="285720" y="1714488"/>
            <a:ext cx="8501122" cy="4429156"/>
          </a:xfrm>
        </p:spPr>
        <p:txBody>
          <a:bodyPr>
            <a:normAutofit fontScale="85000" lnSpcReduction="10000"/>
          </a:bodyPr>
          <a:lstStyle/>
          <a:p>
            <a:pPr lvl="0" rtl="1"/>
            <a:r>
              <a:rPr lang="ar-SA" sz="6000" b="1" dirty="0" smtClean="0"/>
              <a:t>در کارآزمايي هاي باليني دوسوکور  كه آزمودني از ماهيت دارويي يا مداخله</a:t>
            </a:r>
            <a:r>
              <a:rPr lang="en-US" sz="6000" b="1" dirty="0" smtClean="0"/>
              <a:t>‌</a:t>
            </a:r>
            <a:r>
              <a:rPr lang="ar-SA" sz="6000" b="1" dirty="0" smtClean="0"/>
              <a:t>اي كه براي وي تجويز شده بي</a:t>
            </a:r>
            <a:r>
              <a:rPr lang="en-US" sz="6000" b="1" dirty="0" smtClean="0"/>
              <a:t>‌</a:t>
            </a:r>
            <a:r>
              <a:rPr lang="ar-SA" sz="6000" b="1" dirty="0" smtClean="0"/>
              <a:t>اطلاع است، پژوهشگر بايد تدابير لازم جهت كمك</a:t>
            </a:r>
            <a:r>
              <a:rPr lang="en-US" sz="6000" b="1" dirty="0" smtClean="0"/>
              <a:t>‌</a:t>
            </a:r>
            <a:r>
              <a:rPr lang="ar-SA" sz="6000" b="1" dirty="0" smtClean="0"/>
              <a:t>رساني به آزمودني در صورت لزوم و در شرايط اضطراري را تدارك ببيند. </a:t>
            </a:r>
            <a:endParaRPr lang="en-US" sz="6000" b="1"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357166"/>
            <a:ext cx="8058152" cy="1214447"/>
          </a:xfrm>
        </p:spPr>
        <p:txBody>
          <a:bodyPr>
            <a:normAutofit fontScale="90000"/>
          </a:bodyPr>
          <a:lstStyle/>
          <a:p>
            <a:pPr algn="ctr"/>
            <a:r>
              <a:rPr lang="fa-IR" sz="8800" dirty="0" smtClean="0"/>
              <a:t>7</a:t>
            </a:r>
            <a:endParaRPr lang="en-US" dirty="0"/>
          </a:p>
        </p:txBody>
      </p:sp>
      <p:sp>
        <p:nvSpPr>
          <p:cNvPr id="3" name="Subtitle 2"/>
          <p:cNvSpPr>
            <a:spLocks noGrp="1"/>
          </p:cNvSpPr>
          <p:nvPr>
            <p:ph type="subTitle" idx="1"/>
          </p:nvPr>
        </p:nvSpPr>
        <p:spPr>
          <a:xfrm>
            <a:off x="285720" y="1714488"/>
            <a:ext cx="8501122" cy="4429156"/>
          </a:xfrm>
        </p:spPr>
        <p:txBody>
          <a:bodyPr>
            <a:normAutofit fontScale="92500"/>
          </a:bodyPr>
          <a:lstStyle/>
          <a:p>
            <a:pPr lvl="0" rtl="1"/>
            <a:r>
              <a:rPr lang="ar-SA" sz="6000" b="1" dirty="0" smtClean="0"/>
              <a:t>اگر در حين اجراي پژوهش مشخص شود که خطرات شرکت در اين پژوهش براي آزمودني</a:t>
            </a:r>
            <a:r>
              <a:rPr lang="en-US" sz="6000" b="1" dirty="0" smtClean="0"/>
              <a:t>‌</a:t>
            </a:r>
            <a:r>
              <a:rPr lang="ar-SA" sz="6000" b="1" dirty="0" smtClean="0"/>
              <a:t>ها بيش از فوايد بالقوه</a:t>
            </a:r>
            <a:r>
              <a:rPr lang="en-US" sz="6000" b="1" dirty="0" smtClean="0"/>
              <a:t>‌</a:t>
            </a:r>
            <a:r>
              <a:rPr lang="ar-SA" sz="6000" b="1" dirty="0" smtClean="0"/>
              <a:t>ي آن است، بايد آن پژوهش بلافاصله متوقف شود. </a:t>
            </a:r>
            <a:endParaRPr lang="en-US" sz="6000" b="1"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27</TotalTime>
  <Words>2170</Words>
  <Application>Microsoft Office PowerPoint</Application>
  <PresentationFormat>On-screen Show (4:3)</PresentationFormat>
  <Paragraphs>65</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Concourse</vt:lpstr>
      <vt:lpstr>Slide 1</vt:lpstr>
      <vt:lpstr>اخلاق در پژوهش</vt:lpstr>
      <vt:lpstr>1</vt:lpstr>
      <vt:lpstr>2</vt:lpstr>
      <vt:lpstr>3</vt:lpstr>
      <vt:lpstr>4</vt:lpstr>
      <vt:lpstr>5</vt:lpstr>
      <vt:lpstr>6</vt:lpstr>
      <vt:lpstr>7</vt:lpstr>
      <vt:lpstr>8</vt:lpstr>
      <vt:lpstr>9</vt:lpstr>
      <vt:lpstr>10</vt:lpstr>
      <vt:lpstr>11</vt:lpstr>
      <vt:lpstr>12</vt:lpstr>
      <vt:lpstr>13</vt:lpstr>
      <vt:lpstr>14</vt:lpstr>
      <vt:lpstr>15</vt:lpstr>
      <vt:lpstr>16</vt:lpstr>
      <vt:lpstr>17</vt:lpstr>
      <vt:lpstr>18</vt:lpstr>
      <vt:lpstr>19</vt:lpstr>
      <vt:lpstr>20</vt:lpstr>
      <vt:lpstr>21</vt:lpstr>
      <vt:lpstr>22</vt:lpstr>
      <vt:lpstr>23</vt:lpstr>
      <vt:lpstr>24</vt:lpstr>
      <vt:lpstr>25</vt:lpstr>
      <vt:lpstr>26</vt:lpstr>
      <vt:lpstr>27</vt:lpstr>
      <vt:lpstr>28</vt:lpstr>
      <vt:lpstr>29</vt:lpstr>
      <vt:lpstr>30</vt:lpstr>
      <vt:lpstr>31</vt:lpstr>
      <vt:lpstr>Slide 34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uriyad</dc:creator>
  <cp:lastModifiedBy>uriyad</cp:lastModifiedBy>
  <cp:revision>3</cp:revision>
  <dcterms:created xsi:type="dcterms:W3CDTF">2016-08-26T18:28:54Z</dcterms:created>
  <dcterms:modified xsi:type="dcterms:W3CDTF">2016-08-26T18:56:52Z</dcterms:modified>
</cp:coreProperties>
</file>