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4" r:id="rId2"/>
  </p:sldMasterIdLst>
  <p:notesMasterIdLst>
    <p:notesMasterId r:id="rId46"/>
  </p:notesMasterIdLst>
  <p:sldIdLst>
    <p:sldId id="256" r:id="rId3"/>
    <p:sldId id="296" r:id="rId4"/>
    <p:sldId id="257" r:id="rId5"/>
    <p:sldId id="258" r:id="rId6"/>
    <p:sldId id="298" r:id="rId7"/>
    <p:sldId id="299"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5" r:id="rId43"/>
    <p:sldId id="29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B83AB-012B-4840-8E67-BBA673C0FCE8}" type="datetimeFigureOut">
              <a:rPr lang="en-US" smtClean="0"/>
              <a:pPr/>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E3201-3134-4E7F-B32A-D1F4099DDDA5}" type="slidenum">
              <a:rPr lang="en-US" smtClean="0"/>
              <a:pPr/>
              <a:t>‹#›</a:t>
            </a:fld>
            <a:endParaRPr lang="en-US"/>
          </a:p>
        </p:txBody>
      </p:sp>
    </p:spTree>
    <p:extLst>
      <p:ext uri="{BB962C8B-B14F-4D97-AF65-F5344CB8AC3E}">
        <p14:creationId xmlns:p14="http://schemas.microsoft.com/office/powerpoint/2010/main" val="364892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1E3201-3134-4E7F-B32A-D1F4099DDDA5}" type="slidenum">
              <a:rPr lang="en-US" smtClean="0"/>
              <a:pPr/>
              <a:t>1</a:t>
            </a:fld>
            <a:endParaRPr lang="en-US"/>
          </a:p>
        </p:txBody>
      </p:sp>
    </p:spTree>
    <p:extLst>
      <p:ext uri="{BB962C8B-B14F-4D97-AF65-F5344CB8AC3E}">
        <p14:creationId xmlns:p14="http://schemas.microsoft.com/office/powerpoint/2010/main" val="135044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1E3201-3134-4E7F-B32A-D1F4099DDDA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044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1E3201-3134-4E7F-B32A-D1F4099DDDA5}" type="slidenum">
              <a:rPr lang="en-US" smtClean="0"/>
              <a:pPr/>
              <a:t>3</a:t>
            </a:fld>
            <a:endParaRPr lang="en-US"/>
          </a:p>
        </p:txBody>
      </p:sp>
    </p:spTree>
    <p:extLst>
      <p:ext uri="{BB962C8B-B14F-4D97-AF65-F5344CB8AC3E}">
        <p14:creationId xmlns:p14="http://schemas.microsoft.com/office/powerpoint/2010/main" val="375201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F91E3201-3134-4E7F-B32A-D1F4099DDDA5}" type="slidenum">
              <a:rPr lang="en-US" smtClean="0"/>
              <a:pPr/>
              <a:t>19</a:t>
            </a:fld>
            <a:endParaRPr lang="en-US"/>
          </a:p>
        </p:txBody>
      </p:sp>
    </p:spTree>
    <p:extLst>
      <p:ext uri="{BB962C8B-B14F-4D97-AF65-F5344CB8AC3E}">
        <p14:creationId xmlns:p14="http://schemas.microsoft.com/office/powerpoint/2010/main" val="181577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4" name="Group 103"/>
          <p:cNvGrpSpPr/>
          <p:nvPr/>
        </p:nvGrpSpPr>
        <p:grpSpPr>
          <a:xfrm>
            <a:off x="214509" y="4191000"/>
            <a:ext cx="8712599" cy="2513417"/>
            <a:chOff x="286013" y="4191000"/>
            <a:chExt cx="11616798" cy="2513417"/>
          </a:xfrm>
        </p:grpSpPr>
        <p:sp>
          <p:nvSpPr>
            <p:cNvPr id="8"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5" name="Group 10"/>
            <p:cNvGrpSpPr/>
            <p:nvPr/>
          </p:nvGrpSpPr>
          <p:grpSpPr>
            <a:xfrm rot="20793512">
              <a:off x="445930" y="5452235"/>
              <a:ext cx="365582" cy="421970"/>
              <a:chOff x="1457010" y="1673260"/>
              <a:chExt cx="617538" cy="712788"/>
            </a:xfrm>
          </p:grpSpPr>
          <p:sp>
            <p:nvSpPr>
              <p:cNvPr id="12"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6" name="Group 19"/>
            <p:cNvGrpSpPr/>
            <p:nvPr/>
          </p:nvGrpSpPr>
          <p:grpSpPr>
            <a:xfrm>
              <a:off x="749894" y="5783561"/>
              <a:ext cx="325521" cy="364355"/>
              <a:chOff x="2114915" y="2460535"/>
              <a:chExt cx="452438" cy="506413"/>
            </a:xfrm>
          </p:grpSpPr>
          <p:sp>
            <p:nvSpPr>
              <p:cNvPr id="21"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0"/>
            <p:cNvGrpSpPr/>
            <p:nvPr/>
          </p:nvGrpSpPr>
          <p:grpSpPr>
            <a:xfrm>
              <a:off x="803704" y="4858573"/>
              <a:ext cx="1154448" cy="1149586"/>
              <a:chOff x="4277517" y="3752400"/>
              <a:chExt cx="1154448" cy="1149586"/>
            </a:xfrm>
          </p:grpSpPr>
          <p:sp>
            <p:nvSpPr>
              <p:cNvPr id="42" name="Freeform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1" name="Group 55"/>
            <p:cNvGrpSpPr/>
            <p:nvPr/>
          </p:nvGrpSpPr>
          <p:grpSpPr>
            <a:xfrm rot="806488" flipH="1">
              <a:off x="11377312" y="5452235"/>
              <a:ext cx="365582" cy="421970"/>
              <a:chOff x="1457010" y="1673260"/>
              <a:chExt cx="617538" cy="712788"/>
            </a:xfrm>
          </p:grpSpPr>
          <p:sp>
            <p:nvSpPr>
              <p:cNvPr id="57"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20" name="Group 64"/>
            <p:cNvGrpSpPr/>
            <p:nvPr/>
          </p:nvGrpSpPr>
          <p:grpSpPr>
            <a:xfrm flipH="1">
              <a:off x="11113409" y="5783561"/>
              <a:ext cx="325521" cy="364355"/>
              <a:chOff x="2114915" y="2460535"/>
              <a:chExt cx="452438" cy="506413"/>
            </a:xfrm>
          </p:grpSpPr>
          <p:sp>
            <p:nvSpPr>
              <p:cNvPr id="66"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85"/>
            <p:cNvGrpSpPr/>
            <p:nvPr/>
          </p:nvGrpSpPr>
          <p:grpSpPr>
            <a:xfrm flipH="1">
              <a:off x="10230672" y="4858573"/>
              <a:ext cx="1154448" cy="1149586"/>
              <a:chOff x="4277517" y="3752400"/>
              <a:chExt cx="1154448" cy="1149586"/>
            </a:xfrm>
          </p:grpSpPr>
          <p:sp>
            <p:nvSpPr>
              <p:cNvPr id="87" name="Freeform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97"/>
            <p:cNvGrpSpPr/>
            <p:nvPr/>
          </p:nvGrpSpPr>
          <p:grpSpPr>
            <a:xfrm>
              <a:off x="4803790" y="5319186"/>
              <a:ext cx="2690707" cy="1385231"/>
              <a:chOff x="5184534" y="1125344"/>
              <a:chExt cx="2690707" cy="1385231"/>
            </a:xfrm>
          </p:grpSpPr>
          <p:sp>
            <p:nvSpPr>
              <p:cNvPr id="99" name="Freeform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143000" y="1005840"/>
            <a:ext cx="6858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143000" y="3719569"/>
            <a:ext cx="6858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6" name="Slide Number Placeholder 5"/>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67652"/>
            <a:ext cx="1234440" cy="5452149"/>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567652"/>
            <a:ext cx="5486400" cy="54521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6" name="Slide Number Placeholder 5"/>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4" name="Group 103"/>
          <p:cNvGrpSpPr/>
          <p:nvPr/>
        </p:nvGrpSpPr>
        <p:grpSpPr>
          <a:xfrm>
            <a:off x="214509" y="4191000"/>
            <a:ext cx="8712599" cy="2513417"/>
            <a:chOff x="286013" y="4191000"/>
            <a:chExt cx="11616798" cy="2513417"/>
          </a:xfrm>
        </p:grpSpPr>
        <p:sp>
          <p:nvSpPr>
            <p:cNvPr id="8"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7"/>
            <p:cNvSpPr>
              <a:spLocks/>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5" name="Group 10"/>
            <p:cNvGrpSpPr/>
            <p:nvPr/>
          </p:nvGrpSpPr>
          <p:grpSpPr>
            <a:xfrm rot="20793512">
              <a:off x="445930" y="5452235"/>
              <a:ext cx="365582" cy="421970"/>
              <a:chOff x="1457010" y="1673260"/>
              <a:chExt cx="617538" cy="712788"/>
            </a:xfrm>
          </p:grpSpPr>
          <p:sp>
            <p:nvSpPr>
              <p:cNvPr id="12"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14" name="Freeform 10"/>
            <p:cNvSpPr>
              <a:spLocks/>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23"/>
            <p:cNvSpPr>
              <a:spLocks/>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 name="Freeform 24"/>
            <p:cNvSpPr>
              <a:spLocks/>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 name="Freeform 25"/>
            <p:cNvSpPr>
              <a:spLocks/>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26"/>
            <p:cNvSpPr>
              <a:spLocks/>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27"/>
            <p:cNvSpPr>
              <a:spLocks/>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6" name="Group 19"/>
            <p:cNvGrpSpPr/>
            <p:nvPr/>
          </p:nvGrpSpPr>
          <p:grpSpPr>
            <a:xfrm>
              <a:off x="749894" y="5783561"/>
              <a:ext cx="325521" cy="364355"/>
              <a:chOff x="2114915" y="2460535"/>
              <a:chExt cx="452438" cy="506413"/>
            </a:xfrm>
          </p:grpSpPr>
          <p:sp>
            <p:nvSpPr>
              <p:cNvPr id="21"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23" name="Freeform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31"/>
            <p:cNvSpPr>
              <a:spLocks/>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34"/>
            <p:cNvSpPr>
              <a:spLocks/>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73"/>
            <p:cNvSpPr>
              <a:spLocks/>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74"/>
            <p:cNvSpPr>
              <a:spLocks/>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75"/>
            <p:cNvSpPr>
              <a:spLocks/>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Line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2" name="Freeform 78"/>
            <p:cNvSpPr>
              <a:spLocks/>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3" name="Freeform 79"/>
            <p:cNvSpPr>
              <a:spLocks/>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 name="Freeform 82"/>
            <p:cNvSpPr>
              <a:spLocks/>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 name="Freeform 83"/>
            <p:cNvSpPr>
              <a:spLocks/>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6" name="Freeform 84"/>
            <p:cNvSpPr>
              <a:spLocks/>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 name="Freeform 80"/>
            <p:cNvSpPr>
              <a:spLocks/>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 name="Oval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40"/>
            <p:cNvGrpSpPr/>
            <p:nvPr/>
          </p:nvGrpSpPr>
          <p:grpSpPr>
            <a:xfrm>
              <a:off x="803704" y="4858573"/>
              <a:ext cx="1154448" cy="1149586"/>
              <a:chOff x="4277517" y="3752400"/>
              <a:chExt cx="1154448" cy="1149586"/>
            </a:xfrm>
          </p:grpSpPr>
          <p:sp>
            <p:nvSpPr>
              <p:cNvPr id="42" name="Freeform 41"/>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3"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5"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6"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47"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8" name="Freeform 80"/>
            <p:cNvSpPr>
              <a:spLocks/>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9" name="Freeform 80"/>
            <p:cNvSpPr>
              <a:spLocks/>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0" name="Freeform 84"/>
            <p:cNvSpPr>
              <a:spLocks/>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1" name="Freeform 84"/>
            <p:cNvSpPr>
              <a:spLocks/>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2" name="Oval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Freeform 5"/>
            <p:cNvSpPr>
              <a:spLocks/>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4" name="Line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5" name="Freeform 7"/>
            <p:cNvSpPr>
              <a:spLocks/>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11" name="Group 55"/>
            <p:cNvGrpSpPr/>
            <p:nvPr/>
          </p:nvGrpSpPr>
          <p:grpSpPr>
            <a:xfrm rot="806488" flipH="1">
              <a:off x="11377312" y="5452235"/>
              <a:ext cx="365582" cy="421970"/>
              <a:chOff x="1457010" y="1673260"/>
              <a:chExt cx="617538" cy="712788"/>
            </a:xfrm>
          </p:grpSpPr>
          <p:sp>
            <p:nvSpPr>
              <p:cNvPr id="57" name="Freeform 8"/>
              <p:cNvSpPr>
                <a:spLocks/>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8" name="Freeform 9"/>
              <p:cNvSpPr>
                <a:spLocks/>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9" name="Freeform 10"/>
            <p:cNvSpPr>
              <a:spLocks/>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0" name="Freeform 23"/>
            <p:cNvSpPr>
              <a:spLocks/>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1" name="Freeform 24"/>
            <p:cNvSpPr>
              <a:spLocks/>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2" name="Freeform 25"/>
            <p:cNvSpPr>
              <a:spLocks/>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3" name="Freeform 26"/>
            <p:cNvSpPr>
              <a:spLocks/>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4" name="Freeform 27"/>
            <p:cNvSpPr>
              <a:spLocks/>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20" name="Group 64"/>
            <p:cNvGrpSpPr/>
            <p:nvPr/>
          </p:nvGrpSpPr>
          <p:grpSpPr>
            <a:xfrm flipH="1">
              <a:off x="11113409" y="5783561"/>
              <a:ext cx="325521" cy="364355"/>
              <a:chOff x="2114915" y="2460535"/>
              <a:chExt cx="452438" cy="506413"/>
            </a:xfrm>
          </p:grpSpPr>
          <p:sp>
            <p:nvSpPr>
              <p:cNvPr id="66" name="Freeform 28"/>
              <p:cNvSpPr>
                <a:spLocks/>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7" name="Freeform 29"/>
              <p:cNvSpPr>
                <a:spLocks/>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68" name="Freeform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9" name="Freeform 31"/>
            <p:cNvSpPr>
              <a:spLocks/>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0" name="Freeform 32"/>
            <p:cNvSpPr>
              <a:spLocks/>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1" name="Freeform 33"/>
            <p:cNvSpPr>
              <a:spLocks/>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2" name="Freeform 34"/>
            <p:cNvSpPr>
              <a:spLocks/>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3" name="Freeform 73"/>
            <p:cNvSpPr>
              <a:spLocks/>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4" name="Freeform 74"/>
            <p:cNvSpPr>
              <a:spLocks/>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5" name="Freeform 75"/>
            <p:cNvSpPr>
              <a:spLocks/>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6" name="Line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7" name="Freeform 78"/>
            <p:cNvSpPr>
              <a:spLocks/>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8" name="Freeform 79"/>
            <p:cNvSpPr>
              <a:spLocks/>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9" name="Freeform 82"/>
            <p:cNvSpPr>
              <a:spLocks/>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0" name="Freeform 83"/>
            <p:cNvSpPr>
              <a:spLocks/>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1" name="Freeform 84"/>
            <p:cNvSpPr>
              <a:spLocks/>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2" name="Freeform 80"/>
            <p:cNvSpPr>
              <a:spLocks/>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3" name="Oval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1" name="Group 85"/>
            <p:cNvGrpSpPr/>
            <p:nvPr/>
          </p:nvGrpSpPr>
          <p:grpSpPr>
            <a:xfrm flipH="1">
              <a:off x="10230672" y="4858573"/>
              <a:ext cx="1154448" cy="1149586"/>
              <a:chOff x="4277517" y="3752400"/>
              <a:chExt cx="1154448" cy="1149586"/>
            </a:xfrm>
          </p:grpSpPr>
          <p:sp>
            <p:nvSpPr>
              <p:cNvPr id="87" name="Freeform 86"/>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8"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9"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0"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1"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92" name="Freeform 32"/>
            <p:cNvSpPr>
              <a:spLocks/>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3" name="Freeform 80"/>
            <p:cNvSpPr>
              <a:spLocks/>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4" name="Freeform 80"/>
            <p:cNvSpPr>
              <a:spLocks/>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5" name="Freeform 84"/>
            <p:cNvSpPr>
              <a:spLocks/>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6" name="Freeform 84"/>
            <p:cNvSpPr>
              <a:spLocks/>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7" name="Oval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6" name="Group 97"/>
            <p:cNvGrpSpPr/>
            <p:nvPr/>
          </p:nvGrpSpPr>
          <p:grpSpPr>
            <a:xfrm>
              <a:off x="4803790" y="5319186"/>
              <a:ext cx="2690707" cy="1385231"/>
              <a:chOff x="5184534" y="1125344"/>
              <a:chExt cx="2690707" cy="1385231"/>
            </a:xfrm>
          </p:grpSpPr>
          <p:sp>
            <p:nvSpPr>
              <p:cNvPr id="99" name="Freeform 67"/>
              <p:cNvSpPr>
                <a:spLocks/>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0" name="Freeform 67"/>
              <p:cNvSpPr>
                <a:spLocks/>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1" name="Freeform 105"/>
              <p:cNvSpPr>
                <a:spLocks/>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 name="Freeform 106"/>
              <p:cNvSpPr>
                <a:spLocks/>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 name="Freeform 106"/>
              <p:cNvSpPr>
                <a:spLocks/>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sp>
        <p:nvSpPr>
          <p:cNvPr id="2" name="Title 1"/>
          <p:cNvSpPr>
            <a:spLocks noGrp="1"/>
          </p:cNvSpPr>
          <p:nvPr>
            <p:ph type="ctrTitle"/>
          </p:nvPr>
        </p:nvSpPr>
        <p:spPr>
          <a:xfrm>
            <a:off x="1143000" y="1005840"/>
            <a:ext cx="6858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143000" y="3719569"/>
            <a:ext cx="6858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46369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1D5253"/>
              </a:solidFill>
            </a:endParaRPr>
          </a:p>
        </p:txBody>
      </p:sp>
      <p:sp>
        <p:nvSpPr>
          <p:cNvPr id="5" name="Footer Placeholder 4"/>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6" name="Slide Number Placeholder 5"/>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88411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3"/>
          <p:cNvGrpSpPr/>
          <p:nvPr/>
        </p:nvGrpSpPr>
        <p:grpSpPr>
          <a:xfrm>
            <a:off x="-83394" y="56187"/>
            <a:ext cx="890318" cy="6801813"/>
            <a:chOff x="-111192" y="56187"/>
            <a:chExt cx="1187090" cy="6801813"/>
          </a:xfrm>
        </p:grpSpPr>
        <p:sp>
          <p:nvSpPr>
            <p:cNvPr id="7" name="Freeform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8" name="Oval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nvGrpSpPr>
            <p:cNvPr id="5" name="Group 8"/>
            <p:cNvGrpSpPr/>
            <p:nvPr/>
          </p:nvGrpSpPr>
          <p:grpSpPr>
            <a:xfrm rot="21351673">
              <a:off x="188910" y="3285460"/>
              <a:ext cx="886988" cy="656333"/>
              <a:chOff x="452438" y="3540125"/>
              <a:chExt cx="750888" cy="555625"/>
            </a:xfrm>
          </p:grpSpPr>
          <p:sp>
            <p:nvSpPr>
              <p:cNvPr id="10" name="Freeform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1" name="Freeform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sp>
          <p:nvSpPr>
            <p:cNvPr id="12" name="Freeform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3" name="Freeform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en-US">
                <a:solidFill>
                  <a:srgbClr val="1D5253"/>
                </a:solidFill>
              </a:endParaRPr>
            </a:p>
          </p:txBody>
        </p:sp>
        <p:sp>
          <p:nvSpPr>
            <p:cNvPr id="14" name="Freeform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5" name="Freeform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6" name="Freeform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7" name="Freeform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8" name="Oval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9" name="Freeform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0" name="Freeform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2" name="Freeform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22"/>
            <p:cNvGrpSpPr/>
            <p:nvPr/>
          </p:nvGrpSpPr>
          <p:grpSpPr>
            <a:xfrm rot="399179" flipH="1">
              <a:off x="322913" y="912037"/>
              <a:ext cx="740803" cy="743600"/>
              <a:chOff x="2051052" y="5522596"/>
              <a:chExt cx="892175" cy="895542"/>
            </a:xfrm>
          </p:grpSpPr>
          <p:sp>
            <p:nvSpPr>
              <p:cNvPr id="24"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5"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6"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7"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8"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9" name="Oval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Freeform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1" name="Freeform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32"/>
            <p:cNvGrpSpPr/>
            <p:nvPr/>
          </p:nvGrpSpPr>
          <p:grpSpPr>
            <a:xfrm rot="16304340" flipH="1">
              <a:off x="178634" y="4276817"/>
              <a:ext cx="888787" cy="885044"/>
              <a:chOff x="4277517" y="3752400"/>
              <a:chExt cx="1154448" cy="1149586"/>
            </a:xfrm>
          </p:grpSpPr>
          <p:sp>
            <p:nvSpPr>
              <p:cNvPr id="34" name="Freeform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5"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6"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7"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8"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grpSp>
      <p:grpSp>
        <p:nvGrpSpPr>
          <p:cNvPr id="23" name="Group 82"/>
          <p:cNvGrpSpPr/>
          <p:nvPr/>
        </p:nvGrpSpPr>
        <p:grpSpPr>
          <a:xfrm>
            <a:off x="7999810" y="2618021"/>
            <a:ext cx="1032551" cy="4239979"/>
            <a:chOff x="10666412" y="2618021"/>
            <a:chExt cx="1376735" cy="4239979"/>
          </a:xfrm>
        </p:grpSpPr>
        <p:sp>
          <p:nvSpPr>
            <p:cNvPr id="82" name="Freeform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0" name="Freeform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1" name="Freeform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3" name="Freeform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4" name="Line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5" name="Freeform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6" name="Freeform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7" name="Freeform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8" name="Freeform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9" name="Freeform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0" name="Freeform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1" name="Freeform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2" name="Line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3" name="Freeform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4" name="Freeform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5" name="Freeform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6" name="Freeform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7" name="Freeform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8" name="Freeform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nvGrpSpPr>
            <p:cNvPr id="33" name="Group 58"/>
            <p:cNvGrpSpPr/>
            <p:nvPr/>
          </p:nvGrpSpPr>
          <p:grpSpPr>
            <a:xfrm rot="21311827">
              <a:off x="11197677" y="5664822"/>
              <a:ext cx="407354" cy="408816"/>
              <a:chOff x="11057071" y="5480091"/>
              <a:chExt cx="473402" cy="475102"/>
            </a:xfrm>
          </p:grpSpPr>
          <p:sp>
            <p:nvSpPr>
              <p:cNvPr id="65" name="Freeform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6" name="Freeform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7" name="Freeform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grpSp>
          <p:nvGrpSpPr>
            <p:cNvPr id="39" name="Group 59"/>
            <p:cNvGrpSpPr/>
            <p:nvPr/>
          </p:nvGrpSpPr>
          <p:grpSpPr>
            <a:xfrm rot="21311827">
              <a:off x="10666412" y="5053297"/>
              <a:ext cx="643645" cy="641225"/>
              <a:chOff x="10472909" y="4641517"/>
              <a:chExt cx="895542" cy="892175"/>
            </a:xfrm>
          </p:grpSpPr>
          <p:sp>
            <p:nvSpPr>
              <p:cNvPr id="61" name="Freeform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2" name="Freeform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3" name="Freeform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4" name="Oval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 name="Title 1"/>
          <p:cNvSpPr>
            <a:spLocks noGrp="1"/>
          </p:cNvSpPr>
          <p:nvPr>
            <p:ph type="title"/>
          </p:nvPr>
        </p:nvSpPr>
        <p:spPr>
          <a:xfrm>
            <a:off x="1143000" y="1709738"/>
            <a:ext cx="6858000" cy="2862262"/>
          </a:xfrm>
        </p:spPr>
        <p:txBody>
          <a:bodyPr anchor="b">
            <a:normAutofit/>
          </a:bodyPr>
          <a:lstStyle>
            <a:lvl1pPr>
              <a:defRPr sz="5200"/>
            </a:lvl1pPr>
          </a:lstStyle>
          <a:p>
            <a:r>
              <a:rPr lang="en-US" smtClean="0"/>
              <a:t>Click to edit Master title style</a:t>
            </a:r>
            <a:endParaRPr lang="en-US"/>
          </a:p>
        </p:txBody>
      </p:sp>
      <p:sp>
        <p:nvSpPr>
          <p:cNvPr id="3" name="Text Placeholder 2"/>
          <p:cNvSpPr>
            <a:spLocks noGrp="1"/>
          </p:cNvSpPr>
          <p:nvPr>
            <p:ph type="body" idx="1"/>
          </p:nvPr>
        </p:nvSpPr>
        <p:spPr>
          <a:xfrm>
            <a:off x="1143000" y="4589463"/>
            <a:ext cx="6858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1617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1D5253"/>
              </a:solidFill>
            </a:endParaRPr>
          </a:p>
        </p:txBody>
      </p:sp>
      <p:sp>
        <p:nvSpPr>
          <p:cNvPr id="6" name="Footer Placeholder 5"/>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7" name="Slide Number Placeholder 6"/>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17773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srgbClr val="1D5253"/>
              </a:solidFill>
            </a:endParaRPr>
          </a:p>
        </p:txBody>
      </p:sp>
      <p:sp>
        <p:nvSpPr>
          <p:cNvPr id="8" name="Footer Placeholder 7"/>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9" name="Slide Number Placeholder 8"/>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2227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1D5253"/>
              </a:solidFill>
            </a:endParaRPr>
          </a:p>
        </p:txBody>
      </p:sp>
      <p:sp>
        <p:nvSpPr>
          <p:cNvPr id="4" name="Footer Placeholder 3"/>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5" name="Slide Number Placeholder 4"/>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424496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1D5253"/>
              </a:solidFill>
            </a:endParaRPr>
          </a:p>
        </p:txBody>
      </p:sp>
      <p:sp>
        <p:nvSpPr>
          <p:cNvPr id="3" name="Footer Placeholder 2"/>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4" name="Slide Number Placeholder 3"/>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1700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sp>
        <p:nvSpPr>
          <p:cNvPr id="2" name="Title 1"/>
          <p:cNvSpPr>
            <a:spLocks noGrp="1"/>
          </p:cNvSpPr>
          <p:nvPr>
            <p:ph type="title"/>
          </p:nvPr>
        </p:nvSpPr>
        <p:spPr>
          <a:xfrm>
            <a:off x="5774436" y="1996440"/>
            <a:ext cx="2400300" cy="2194560"/>
          </a:xfrm>
        </p:spPr>
        <p:txBody>
          <a:bodyPr anchor="b">
            <a:normAutofit/>
          </a:bodyPr>
          <a:lstStyle>
            <a:lvl1pPr>
              <a:defRPr sz="3400"/>
            </a:lvl1pPr>
          </a:lstStyle>
          <a:p>
            <a:r>
              <a:rPr lang="en-US" smtClean="0"/>
              <a:t>Click to edit Master title style</a:t>
            </a:r>
            <a:endParaRPr lang="en-US"/>
          </a:p>
        </p:txBody>
      </p:sp>
      <p:sp>
        <p:nvSpPr>
          <p:cNvPr id="3" name="Content Placeholder 2"/>
          <p:cNvSpPr>
            <a:spLocks noGrp="1"/>
          </p:cNvSpPr>
          <p:nvPr>
            <p:ph idx="1"/>
          </p:nvPr>
        </p:nvSpPr>
        <p:spPr>
          <a:xfrm>
            <a:off x="628650" y="838200"/>
            <a:ext cx="48006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73293" y="4258427"/>
            <a:ext cx="2402586"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1D5253"/>
              </a:solidFill>
            </a:endParaRPr>
          </a:p>
        </p:txBody>
      </p:sp>
      <p:sp>
        <p:nvSpPr>
          <p:cNvPr id="6" name="Footer Placeholder 5"/>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7" name="Slide Number Placeholder 6"/>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27725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6" name="Slide Number Placeholder 5"/>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sp>
        <p:nvSpPr>
          <p:cNvPr id="2" name="Title 1"/>
          <p:cNvSpPr>
            <a:spLocks noGrp="1"/>
          </p:cNvSpPr>
          <p:nvPr>
            <p:ph type="title"/>
          </p:nvPr>
        </p:nvSpPr>
        <p:spPr>
          <a:xfrm>
            <a:off x="5774436" y="1993392"/>
            <a:ext cx="2400300" cy="219456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628648" y="838200"/>
            <a:ext cx="48006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774436" y="4255008"/>
            <a:ext cx="24003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1D5253"/>
              </a:solidFill>
            </a:endParaRPr>
          </a:p>
        </p:txBody>
      </p:sp>
      <p:sp>
        <p:nvSpPr>
          <p:cNvPr id="6" name="Footer Placeholder 5"/>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7" name="Slide Number Placeholder 6"/>
          <p:cNvSpPr>
            <a:spLocks noGrp="1"/>
          </p:cNvSpPr>
          <p:nvPr>
            <p:ph type="sldNum" sz="quarter" idx="12"/>
          </p:nvPr>
        </p:nvSpPr>
        <p:spPr/>
        <p:txBody>
          <a:bodyPr/>
          <a:lstStyle/>
          <a:p>
            <a:fld id="{CA8D9AD5-F248-4919-864A-CFD76CC027D6}"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31360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1D5253"/>
              </a:solidFill>
            </a:endParaRPr>
          </a:p>
        </p:txBody>
      </p:sp>
      <p:sp>
        <p:nvSpPr>
          <p:cNvPr id="5" name="Footer Placeholder 4"/>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6" name="Slide Number Placeholder 5"/>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409957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67652"/>
            <a:ext cx="1234440" cy="5452149"/>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567652"/>
            <a:ext cx="5486400" cy="54521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1D5253"/>
              </a:solidFill>
            </a:endParaRPr>
          </a:p>
        </p:txBody>
      </p:sp>
      <p:sp>
        <p:nvSpPr>
          <p:cNvPr id="5" name="Footer Placeholder 4"/>
          <p:cNvSpPr>
            <a:spLocks noGrp="1"/>
          </p:cNvSpPr>
          <p:nvPr>
            <p:ph type="ftr" sz="quarter" idx="11"/>
          </p:nvPr>
        </p:nvSpPr>
        <p:spPr/>
        <p:txBody>
          <a:body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6" name="Slide Number Placeholder 5"/>
          <p:cNvSpPr>
            <a:spLocks noGrp="1"/>
          </p:cNvSpPr>
          <p:nvPr>
            <p:ph type="sldNum" sz="quarter" idx="12"/>
          </p:nvPr>
        </p:nvSpPr>
        <p:spPr/>
        <p:txBody>
          <a:body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60888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3"/>
          <p:cNvGrpSpPr/>
          <p:nvPr/>
        </p:nvGrpSpPr>
        <p:grpSpPr>
          <a:xfrm>
            <a:off x="-83394" y="56187"/>
            <a:ext cx="890318" cy="6801813"/>
            <a:chOff x="-111192" y="56187"/>
            <a:chExt cx="1187090" cy="6801813"/>
          </a:xfrm>
        </p:grpSpPr>
        <p:sp>
          <p:nvSpPr>
            <p:cNvPr id="7" name="Freeform 6"/>
            <p:cNvSpPr>
              <a:spLocks/>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 name="Group 8"/>
            <p:cNvGrpSpPr/>
            <p:nvPr/>
          </p:nvGrpSpPr>
          <p:grpSpPr>
            <a:xfrm rot="21351673">
              <a:off x="188910" y="3285460"/>
              <a:ext cx="886988" cy="656333"/>
              <a:chOff x="452438" y="3540125"/>
              <a:chExt cx="750888" cy="555625"/>
            </a:xfrm>
          </p:grpSpPr>
          <p:sp>
            <p:nvSpPr>
              <p:cNvPr id="10" name="Freeform 9"/>
              <p:cNvSpPr>
                <a:spLocks/>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
            <p:cNvGrpSpPr/>
            <p:nvPr/>
          </p:nvGrpSpPr>
          <p:grpSpPr>
            <a:xfrm rot="399179" flipH="1">
              <a:off x="322913" y="912037"/>
              <a:ext cx="740803" cy="743600"/>
              <a:chOff x="2051052" y="5522596"/>
              <a:chExt cx="892175" cy="895542"/>
            </a:xfrm>
          </p:grpSpPr>
          <p:sp>
            <p:nvSpPr>
              <p:cNvPr id="24" name="Freeform 5"/>
              <p:cNvSpPr>
                <a:spLocks/>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2"/>
            <p:cNvGrpSpPr/>
            <p:nvPr/>
          </p:nvGrpSpPr>
          <p:grpSpPr>
            <a:xfrm rot="16304340" flipH="1">
              <a:off x="178634" y="4276817"/>
              <a:ext cx="888787" cy="885044"/>
              <a:chOff x="4277517" y="3752400"/>
              <a:chExt cx="1154448" cy="1149586"/>
            </a:xfrm>
          </p:grpSpPr>
          <p:sp>
            <p:nvSpPr>
              <p:cNvPr id="34" name="Freeform 33"/>
              <p:cNvSpPr>
                <a:spLocks/>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grpSp>
        <p:nvGrpSpPr>
          <p:cNvPr id="23" name="Group 82"/>
          <p:cNvGrpSpPr/>
          <p:nvPr/>
        </p:nvGrpSpPr>
        <p:grpSpPr>
          <a:xfrm>
            <a:off x="7999810" y="2618021"/>
            <a:ext cx="1032551" cy="4239979"/>
            <a:chOff x="10666412" y="2618021"/>
            <a:chExt cx="1376735" cy="4239979"/>
          </a:xfrm>
        </p:grpSpPr>
        <p:sp>
          <p:nvSpPr>
            <p:cNvPr id="82" name="Freeform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3" name="Group 58"/>
            <p:cNvGrpSpPr/>
            <p:nvPr/>
          </p:nvGrpSpPr>
          <p:grpSpPr>
            <a:xfrm rot="21311827">
              <a:off x="11197677" y="5664822"/>
              <a:ext cx="407354" cy="408816"/>
              <a:chOff x="11057071" y="5480091"/>
              <a:chExt cx="473402" cy="475102"/>
            </a:xfrm>
          </p:grpSpPr>
          <p:sp>
            <p:nvSpPr>
              <p:cNvPr id="65" name="Freeform 83"/>
              <p:cNvSpPr>
                <a:spLocks/>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59"/>
            <p:cNvGrpSpPr/>
            <p:nvPr/>
          </p:nvGrpSpPr>
          <p:grpSpPr>
            <a:xfrm rot="21311827">
              <a:off x="10666412" y="5053297"/>
              <a:ext cx="643645" cy="641225"/>
              <a:chOff x="10472909" y="4641517"/>
              <a:chExt cx="895542" cy="892175"/>
            </a:xfrm>
          </p:grpSpPr>
          <p:sp>
            <p:nvSpPr>
              <p:cNvPr id="61" name="Freeform 32"/>
              <p:cNvSpPr>
                <a:spLocks/>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143000" y="1709738"/>
            <a:ext cx="6858000" cy="2862262"/>
          </a:xfrm>
        </p:spPr>
        <p:txBody>
          <a:bodyPr anchor="b">
            <a:normAutofit/>
          </a:bodyPr>
          <a:lstStyle>
            <a:lvl1pPr>
              <a:defRPr sz="5200"/>
            </a:lvl1pPr>
          </a:lstStyle>
          <a:p>
            <a:r>
              <a:rPr lang="en-US" smtClean="0"/>
              <a:t>Click to edit Master title style</a:t>
            </a:r>
            <a:endParaRPr lang="en-US"/>
          </a:p>
        </p:txBody>
      </p:sp>
      <p:sp>
        <p:nvSpPr>
          <p:cNvPr id="3" name="Text Placeholder 2"/>
          <p:cNvSpPr>
            <a:spLocks noGrp="1"/>
          </p:cNvSpPr>
          <p:nvPr>
            <p:ph type="body" idx="1"/>
          </p:nvPr>
        </p:nvSpPr>
        <p:spPr>
          <a:xfrm>
            <a:off x="1143000" y="4589463"/>
            <a:ext cx="6858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904999"/>
            <a:ext cx="329184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7" name="Slide Number Placeholder 6"/>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905000"/>
            <a:ext cx="329184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588106"/>
            <a:ext cx="329184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9" name="Slide Number Placeholder 8"/>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5" name="Slide Number Placeholder 4"/>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4" name="Slide Number Placeholder 3"/>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774436" y="1996440"/>
            <a:ext cx="2400300" cy="2194560"/>
          </a:xfrm>
        </p:spPr>
        <p:txBody>
          <a:bodyPr anchor="b">
            <a:normAutofit/>
          </a:bodyPr>
          <a:lstStyle>
            <a:lvl1pPr>
              <a:defRPr sz="3400"/>
            </a:lvl1pPr>
          </a:lstStyle>
          <a:p>
            <a:r>
              <a:rPr lang="en-US" smtClean="0"/>
              <a:t>Click to edit Master title style</a:t>
            </a:r>
            <a:endParaRPr lang="en-US"/>
          </a:p>
        </p:txBody>
      </p:sp>
      <p:sp>
        <p:nvSpPr>
          <p:cNvPr id="3" name="Content Placeholder 2"/>
          <p:cNvSpPr>
            <a:spLocks noGrp="1"/>
          </p:cNvSpPr>
          <p:nvPr>
            <p:ph idx="1"/>
          </p:nvPr>
        </p:nvSpPr>
        <p:spPr>
          <a:xfrm>
            <a:off x="628650" y="838200"/>
            <a:ext cx="48006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73293" y="4258427"/>
            <a:ext cx="2402586"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7" name="Slide Number Placeholder 6"/>
          <p:cNvSpPr>
            <a:spLocks noGrp="1"/>
          </p:cNvSpPr>
          <p:nvPr>
            <p:ph type="sldNum" sz="quarter" idx="12"/>
          </p:nvPr>
        </p:nvSpPr>
        <p:spPr/>
        <p:txBody>
          <a:bodyPr/>
          <a:lstStyle/>
          <a:p>
            <a:fld id="{5CE74935-CEA9-4748-9BEA-4C7B2B187089}" type="slidenum">
              <a:rPr lang="en-US" smtClean="0"/>
              <a:pPr/>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342710" y="4051302"/>
            <a:ext cx="723911"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774436" y="1993392"/>
            <a:ext cx="2400300" cy="219456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628648" y="838200"/>
            <a:ext cx="48006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774436" y="4255008"/>
            <a:ext cx="24003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smtClean="0"/>
              <a:t>کارگاه تخصصی - آمایشی کتابدار بالینی دی ماه 1395</a:t>
            </a:r>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7" name="Group 62"/>
          <p:cNvGrpSpPr/>
          <p:nvPr/>
        </p:nvGrpSpPr>
        <p:grpSpPr>
          <a:xfrm>
            <a:off x="8342710" y="4051302"/>
            <a:ext cx="723911" cy="2807461"/>
            <a:chOff x="11123612" y="4051301"/>
            <a:chExt cx="965215" cy="2807461"/>
          </a:xfrm>
        </p:grpSpPr>
        <p:sp>
          <p:nvSpPr>
            <p:cNvPr id="38" name="Freeform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61"/>
          <p:cNvGrpSpPr/>
          <p:nvPr/>
        </p:nvGrpSpPr>
        <p:grpSpPr>
          <a:xfrm>
            <a:off x="33338" y="1370014"/>
            <a:ext cx="898922" cy="5487987"/>
            <a:chOff x="44450" y="1370013"/>
            <a:chExt cx="1198563" cy="5487987"/>
          </a:xfrm>
        </p:grpSpPr>
        <p:sp>
          <p:nvSpPr>
            <p:cNvPr id="9" name="Freeform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a:xfrm rot="21049918">
              <a:off x="516851" y="3319634"/>
              <a:ext cx="682233" cy="504823"/>
              <a:chOff x="452438" y="3540125"/>
              <a:chExt cx="750888" cy="555625"/>
            </a:xfrm>
          </p:grpSpPr>
          <p:sp>
            <p:nvSpPr>
              <p:cNvPr id="29" name="Freeform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a:xfrm>
              <a:off x="603252" y="4833897"/>
              <a:ext cx="607348" cy="609642"/>
              <a:chOff x="2051052" y="5522596"/>
              <a:chExt cx="892175" cy="895542"/>
            </a:xfrm>
          </p:grpSpPr>
          <p:sp>
            <p:nvSpPr>
              <p:cNvPr id="50" name="Freeform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a:xfrm rot="19876682">
              <a:off x="80098" y="1916305"/>
              <a:ext cx="878030" cy="874332"/>
              <a:chOff x="4277517" y="3752400"/>
              <a:chExt cx="1154448" cy="1149586"/>
            </a:xfrm>
          </p:grpSpPr>
          <p:sp>
            <p:nvSpPr>
              <p:cNvPr id="57" name="Freeform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143000" y="565653"/>
            <a:ext cx="68580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900823"/>
            <a:ext cx="6858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44916" y="6400800"/>
            <a:ext cx="1571029" cy="202416"/>
          </a:xfrm>
          <a:prstGeom prst="rect">
            <a:avLst/>
          </a:prstGeom>
        </p:spPr>
        <p:txBody>
          <a:bodyPr vert="horz" lIns="91440" tIns="45720" rIns="91440" bIns="45720" rtlCol="0" anchor="ctr"/>
          <a:lstStyle>
            <a:lvl1pPr algn="r">
              <a:defRPr sz="800">
                <a:solidFill>
                  <a:schemeClr val="tx1"/>
                </a:solidFill>
              </a:defRPr>
            </a:lvl1pPr>
          </a:lstStyle>
          <a:p>
            <a:endParaRPr lang="en-US"/>
          </a:p>
        </p:txBody>
      </p:sp>
      <p:sp>
        <p:nvSpPr>
          <p:cNvPr id="5" name="Footer Placeholder 4"/>
          <p:cNvSpPr>
            <a:spLocks noGrp="1"/>
          </p:cNvSpPr>
          <p:nvPr>
            <p:ph type="ftr" sz="quarter" idx="3"/>
          </p:nvPr>
        </p:nvSpPr>
        <p:spPr>
          <a:xfrm>
            <a:off x="628650" y="6400800"/>
            <a:ext cx="6000750" cy="202416"/>
          </a:xfrm>
          <a:prstGeom prst="rect">
            <a:avLst/>
          </a:prstGeom>
        </p:spPr>
        <p:txBody>
          <a:bodyPr vert="horz" lIns="91440" tIns="45720" rIns="91440" bIns="45720" rtlCol="0" anchor="ctr"/>
          <a:lstStyle>
            <a:lvl1pPr algn="l">
              <a:defRPr sz="800">
                <a:solidFill>
                  <a:schemeClr val="tx1"/>
                </a:solidFill>
              </a:defRPr>
            </a:lvl1pPr>
          </a:lstStyle>
          <a:p>
            <a:r>
              <a:rPr lang="fa-IR" smtClean="0"/>
              <a:t>کارگاه تخصصی - آمایشی کتابدار بالینی دی ماه 1395</a:t>
            </a:r>
            <a:endParaRPr lang="en-US"/>
          </a:p>
        </p:txBody>
      </p:sp>
      <p:sp>
        <p:nvSpPr>
          <p:cNvPr id="6" name="Slide Number Placeholder 5"/>
          <p:cNvSpPr>
            <a:spLocks noGrp="1"/>
          </p:cNvSpPr>
          <p:nvPr>
            <p:ph type="sldNum" sz="quarter" idx="4"/>
          </p:nvPr>
        </p:nvSpPr>
        <p:spPr>
          <a:xfrm>
            <a:off x="8803481" y="6400800"/>
            <a:ext cx="313973" cy="202416"/>
          </a:xfrm>
          <a:prstGeom prst="rect">
            <a:avLst/>
          </a:prstGeom>
        </p:spPr>
        <p:txBody>
          <a:bodyPr vert="horz" lIns="91440" tIns="45720" rIns="91440" bIns="45720" rtlCol="0" anchor="ctr"/>
          <a:lstStyle>
            <a:lvl1pPr algn="l">
              <a:defRPr sz="800">
                <a:solidFill>
                  <a:schemeClr val="tx1"/>
                </a:solidFill>
              </a:defRPr>
            </a:lvl1pPr>
          </a:lstStyle>
          <a:p>
            <a:fld id="{5CE74935-CEA9-4748-9BEA-4C7B2B187089}"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7" name="Group 62"/>
          <p:cNvGrpSpPr/>
          <p:nvPr/>
        </p:nvGrpSpPr>
        <p:grpSpPr>
          <a:xfrm>
            <a:off x="8342710" y="4051302"/>
            <a:ext cx="723911" cy="2807461"/>
            <a:chOff x="11123612" y="4051301"/>
            <a:chExt cx="965215" cy="2807461"/>
          </a:xfrm>
        </p:grpSpPr>
        <p:sp>
          <p:nvSpPr>
            <p:cNvPr id="38" name="Freeform 44"/>
            <p:cNvSpPr>
              <a:spLocks/>
            </p:cNvSpPr>
            <p:nvPr userDrawn="1"/>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9" name="Line 45"/>
            <p:cNvSpPr>
              <a:spLocks noChangeShapeType="1"/>
            </p:cNvSpPr>
            <p:nvPr userDrawn="1"/>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0" name="Freeform 46"/>
            <p:cNvSpPr>
              <a:spLocks/>
            </p:cNvSpPr>
            <p:nvPr userDrawn="1"/>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1" name="Freeform 47"/>
            <p:cNvSpPr>
              <a:spLocks/>
            </p:cNvSpPr>
            <p:nvPr userDrawn="1"/>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2" name="Freeform 48"/>
            <p:cNvSpPr>
              <a:spLocks/>
            </p:cNvSpPr>
            <p:nvPr userDrawn="1"/>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3" name="Freeform 49"/>
            <p:cNvSpPr>
              <a:spLocks/>
            </p:cNvSpPr>
            <p:nvPr userDrawn="1"/>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6" name="Freeform 10"/>
            <p:cNvSpPr>
              <a:spLocks/>
            </p:cNvSpPr>
            <p:nvPr userDrawn="1"/>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7" name="Freeform 16"/>
            <p:cNvSpPr>
              <a:spLocks/>
            </p:cNvSpPr>
            <p:nvPr userDrawn="1"/>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8" name="Freeform 18"/>
            <p:cNvSpPr>
              <a:spLocks/>
            </p:cNvSpPr>
            <p:nvPr userDrawn="1"/>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grpSp>
        <p:nvGrpSpPr>
          <p:cNvPr id="8" name="Group 61"/>
          <p:cNvGrpSpPr/>
          <p:nvPr/>
        </p:nvGrpSpPr>
        <p:grpSpPr>
          <a:xfrm>
            <a:off x="33338" y="1370014"/>
            <a:ext cx="898922" cy="5487987"/>
            <a:chOff x="44450" y="1370013"/>
            <a:chExt cx="1198563" cy="5487987"/>
          </a:xfrm>
        </p:grpSpPr>
        <p:sp>
          <p:nvSpPr>
            <p:cNvPr id="9" name="Freeform 5"/>
            <p:cNvSpPr>
              <a:spLocks/>
            </p:cNvSpPr>
            <p:nvPr userDrawn="1"/>
          </p:nvSpPr>
          <p:spPr bwMode="auto">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0" name="Line 6"/>
            <p:cNvSpPr>
              <a:spLocks noChangeShapeType="1"/>
            </p:cNvSpPr>
            <p:nvPr userDrawn="1"/>
          </p:nvSpPr>
          <p:spPr bwMode="auto">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1" name="Freeform 7"/>
            <p:cNvSpPr>
              <a:spLocks/>
            </p:cNvSpPr>
            <p:nvPr userDrawn="1"/>
          </p:nvSpPr>
          <p:spPr bwMode="auto">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2" name="Freeform 8"/>
            <p:cNvSpPr>
              <a:spLocks/>
            </p:cNvSpPr>
            <p:nvPr userDrawn="1"/>
          </p:nvSpPr>
          <p:spPr bwMode="auto">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3" name="Freeform 12"/>
            <p:cNvSpPr>
              <a:spLocks/>
            </p:cNvSpPr>
            <p:nvPr userDrawn="1"/>
          </p:nvSpPr>
          <p:spPr bwMode="auto">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4" name="Freeform 13"/>
            <p:cNvSpPr>
              <a:spLocks/>
            </p:cNvSpPr>
            <p:nvPr userDrawn="1"/>
          </p:nvSpPr>
          <p:spPr bwMode="auto">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5" name="Freeform 14"/>
            <p:cNvSpPr>
              <a:spLocks/>
            </p:cNvSpPr>
            <p:nvPr userDrawn="1"/>
          </p:nvSpPr>
          <p:spPr bwMode="auto">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6" name="Freeform 15"/>
            <p:cNvSpPr>
              <a:spLocks/>
            </p:cNvSpPr>
            <p:nvPr userDrawn="1"/>
          </p:nvSpPr>
          <p:spPr bwMode="auto">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7" name="Line 14"/>
            <p:cNvSpPr>
              <a:spLocks noChangeShapeType="1"/>
            </p:cNvSpPr>
            <p:nvPr userDrawn="1"/>
          </p:nvSpPr>
          <p:spPr bwMode="auto">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8" name="Freeform 17"/>
            <p:cNvSpPr>
              <a:spLocks/>
            </p:cNvSpPr>
            <p:nvPr userDrawn="1"/>
          </p:nvSpPr>
          <p:spPr bwMode="auto">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19" name="Freeform 18"/>
            <p:cNvSpPr>
              <a:spLocks/>
            </p:cNvSpPr>
            <p:nvPr userDrawn="1"/>
          </p:nvSpPr>
          <p:spPr bwMode="auto">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0" name="Freeform 19"/>
            <p:cNvSpPr>
              <a:spLocks/>
            </p:cNvSpPr>
            <p:nvPr userDrawn="1"/>
          </p:nvSpPr>
          <p:spPr bwMode="auto">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1" name="Freeform 20"/>
            <p:cNvSpPr>
              <a:spLocks/>
            </p:cNvSpPr>
            <p:nvPr userDrawn="1"/>
          </p:nvSpPr>
          <p:spPr bwMode="auto">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2" name="Freeform 21"/>
            <p:cNvSpPr>
              <a:spLocks/>
            </p:cNvSpPr>
            <p:nvPr userDrawn="1"/>
          </p:nvSpPr>
          <p:spPr bwMode="auto">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3" name="Freeform 22"/>
            <p:cNvSpPr>
              <a:spLocks/>
            </p:cNvSpPr>
            <p:nvPr userDrawn="1"/>
          </p:nvSpPr>
          <p:spPr bwMode="auto">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4" name="Freeform 23"/>
            <p:cNvSpPr>
              <a:spLocks/>
            </p:cNvSpPr>
            <p:nvPr userDrawn="1"/>
          </p:nvSpPr>
          <p:spPr bwMode="auto">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5" name="Freeform 24"/>
            <p:cNvSpPr>
              <a:spLocks/>
            </p:cNvSpPr>
            <p:nvPr userDrawn="1"/>
          </p:nvSpPr>
          <p:spPr bwMode="auto">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6" name="Line 27"/>
            <p:cNvSpPr>
              <a:spLocks noChangeShapeType="1"/>
            </p:cNvSpPr>
            <p:nvPr userDrawn="1"/>
          </p:nvSpPr>
          <p:spPr bwMode="auto">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27" name="Freeform 26"/>
            <p:cNvSpPr>
              <a:spLocks/>
            </p:cNvSpPr>
            <p:nvPr userDrawn="1"/>
          </p:nvSpPr>
          <p:spPr bwMode="auto">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nvGrpSpPr>
            <p:cNvPr id="28" name="Group 27"/>
            <p:cNvGrpSpPr/>
            <p:nvPr userDrawn="1"/>
          </p:nvGrpSpPr>
          <p:grpSpPr>
            <a:xfrm rot="21049918">
              <a:off x="516851" y="3319634"/>
              <a:ext cx="682233" cy="504823"/>
              <a:chOff x="452438" y="3540125"/>
              <a:chExt cx="750888" cy="555625"/>
            </a:xfrm>
          </p:grpSpPr>
          <p:sp>
            <p:nvSpPr>
              <p:cNvPr id="29" name="Freeform 28"/>
              <p:cNvSpPr>
                <a:spLocks/>
              </p:cNvSpPr>
              <p:nvPr userDrawn="1"/>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0" name="Freeform 29"/>
              <p:cNvSpPr>
                <a:spLocks/>
              </p:cNvSpPr>
              <p:nvPr userDrawn="1"/>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sp>
          <p:nvSpPr>
            <p:cNvPr id="31" name="Oval 30"/>
            <p:cNvSpPr>
              <a:spLocks noChangeArrowheads="1"/>
            </p:cNvSpPr>
            <p:nvPr userDrawn="1"/>
          </p:nvSpPr>
          <p:spPr bwMode="auto">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2" name="Freeform 31"/>
            <p:cNvSpPr>
              <a:spLocks/>
            </p:cNvSpPr>
            <p:nvPr userDrawn="1"/>
          </p:nvSpPr>
          <p:spPr bwMode="auto">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3" name="Freeform 32"/>
            <p:cNvSpPr>
              <a:spLocks/>
            </p:cNvSpPr>
            <p:nvPr userDrawn="1"/>
          </p:nvSpPr>
          <p:spPr bwMode="auto">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4" name="Freeform 33"/>
            <p:cNvSpPr>
              <a:spLocks/>
            </p:cNvSpPr>
            <p:nvPr userDrawn="1"/>
          </p:nvSpPr>
          <p:spPr bwMode="auto">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5" name="Freeform 38"/>
            <p:cNvSpPr>
              <a:spLocks/>
            </p:cNvSpPr>
            <p:nvPr userDrawn="1"/>
          </p:nvSpPr>
          <p:spPr bwMode="auto">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6" name="Freeform 39"/>
            <p:cNvSpPr>
              <a:spLocks/>
            </p:cNvSpPr>
            <p:nvPr userDrawn="1"/>
          </p:nvSpPr>
          <p:spPr bwMode="auto">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37" name="Freeform 40"/>
            <p:cNvSpPr>
              <a:spLocks/>
            </p:cNvSpPr>
            <p:nvPr userDrawn="1"/>
          </p:nvSpPr>
          <p:spPr bwMode="auto">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4" name="Oval 33"/>
            <p:cNvSpPr>
              <a:spLocks noChangeArrowheads="1"/>
            </p:cNvSpPr>
            <p:nvPr userDrawn="1"/>
          </p:nvSpPr>
          <p:spPr bwMode="auto">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45" name="Freeform 18"/>
            <p:cNvSpPr>
              <a:spLocks/>
            </p:cNvSpPr>
            <p:nvPr userDrawn="1"/>
          </p:nvSpPr>
          <p:spPr bwMode="auto">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nvGrpSpPr>
            <p:cNvPr id="49" name="Group 48"/>
            <p:cNvGrpSpPr/>
            <p:nvPr userDrawn="1"/>
          </p:nvGrpSpPr>
          <p:grpSpPr>
            <a:xfrm>
              <a:off x="603252" y="4833897"/>
              <a:ext cx="607348" cy="609642"/>
              <a:chOff x="2051052" y="5522596"/>
              <a:chExt cx="892175" cy="895542"/>
            </a:xfrm>
          </p:grpSpPr>
          <p:sp>
            <p:nvSpPr>
              <p:cNvPr id="50" name="Freeform 5"/>
              <p:cNvSpPr>
                <a:spLocks/>
              </p:cNvSpPr>
              <p:nvPr userDrawn="1"/>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1" name="Line 6"/>
              <p:cNvSpPr>
                <a:spLocks noChangeShapeType="1"/>
              </p:cNvSpPr>
              <p:nvPr userDrawn="1"/>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2" name="Freeform 32"/>
              <p:cNvSpPr>
                <a:spLocks/>
              </p:cNvSpPr>
              <p:nvPr userDrawn="1"/>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3" name="Freeform 33"/>
              <p:cNvSpPr>
                <a:spLocks/>
              </p:cNvSpPr>
              <p:nvPr userDrawn="1"/>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4" name="Freeform 32"/>
              <p:cNvSpPr>
                <a:spLocks/>
              </p:cNvSpPr>
              <p:nvPr userDrawn="1"/>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5" name="Oval 54"/>
              <p:cNvSpPr/>
              <p:nvPr userDrawn="1"/>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6" name="Group 55"/>
            <p:cNvGrpSpPr/>
            <p:nvPr userDrawn="1"/>
          </p:nvGrpSpPr>
          <p:grpSpPr>
            <a:xfrm rot="19876682">
              <a:off x="80098" y="1916305"/>
              <a:ext cx="878030" cy="874332"/>
              <a:chOff x="4277517" y="3752400"/>
              <a:chExt cx="1154448" cy="1149586"/>
            </a:xfrm>
          </p:grpSpPr>
          <p:sp>
            <p:nvSpPr>
              <p:cNvPr id="57" name="Freeform 56"/>
              <p:cNvSpPr>
                <a:spLocks/>
              </p:cNvSpPr>
              <p:nvPr userDrawn="1"/>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8" name="Freeform 35"/>
              <p:cNvSpPr>
                <a:spLocks/>
              </p:cNvSpPr>
              <p:nvPr userDrawn="1"/>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59" name="Freeform 41"/>
              <p:cNvSpPr>
                <a:spLocks/>
              </p:cNvSpPr>
              <p:nvPr userDrawn="1"/>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0" name="Freeform 41"/>
              <p:cNvSpPr>
                <a:spLocks/>
              </p:cNvSpPr>
              <p:nvPr userDrawn="1"/>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sp>
            <p:nvSpPr>
              <p:cNvPr id="61" name="Freeform 42"/>
              <p:cNvSpPr>
                <a:spLocks/>
              </p:cNvSpPr>
              <p:nvPr userDrawn="1"/>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srgbClr val="1D5253"/>
                  </a:solidFill>
                </a:endParaRPr>
              </a:p>
            </p:txBody>
          </p:sp>
        </p:grpSp>
      </p:grpSp>
      <p:sp>
        <p:nvSpPr>
          <p:cNvPr id="2" name="Title Placeholder 1"/>
          <p:cNvSpPr>
            <a:spLocks noGrp="1"/>
          </p:cNvSpPr>
          <p:nvPr>
            <p:ph type="title"/>
          </p:nvPr>
        </p:nvSpPr>
        <p:spPr>
          <a:xfrm>
            <a:off x="1143000" y="565653"/>
            <a:ext cx="68580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900823"/>
            <a:ext cx="6858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44916" y="6400800"/>
            <a:ext cx="1571029" cy="202416"/>
          </a:xfrm>
          <a:prstGeom prst="rect">
            <a:avLst/>
          </a:prstGeom>
        </p:spPr>
        <p:txBody>
          <a:bodyPr vert="horz" lIns="91440" tIns="45720" rIns="91440" bIns="45720" rtlCol="0" anchor="ctr"/>
          <a:lstStyle>
            <a:lvl1pPr algn="r">
              <a:defRPr sz="800">
                <a:solidFill>
                  <a:schemeClr val="tx1"/>
                </a:solidFill>
              </a:defRPr>
            </a:lvl1pPr>
          </a:lstStyle>
          <a:p>
            <a:endParaRPr lang="en-US">
              <a:solidFill>
                <a:srgbClr val="1D5253"/>
              </a:solidFill>
            </a:endParaRPr>
          </a:p>
        </p:txBody>
      </p:sp>
      <p:sp>
        <p:nvSpPr>
          <p:cNvPr id="5" name="Footer Placeholder 4"/>
          <p:cNvSpPr>
            <a:spLocks noGrp="1"/>
          </p:cNvSpPr>
          <p:nvPr>
            <p:ph type="ftr" sz="quarter" idx="3"/>
          </p:nvPr>
        </p:nvSpPr>
        <p:spPr>
          <a:xfrm>
            <a:off x="628650" y="6400800"/>
            <a:ext cx="6000750" cy="202416"/>
          </a:xfrm>
          <a:prstGeom prst="rect">
            <a:avLst/>
          </a:prstGeom>
        </p:spPr>
        <p:txBody>
          <a:bodyPr vert="horz" lIns="91440" tIns="45720" rIns="91440" bIns="45720" rtlCol="0" anchor="ctr"/>
          <a:lstStyle>
            <a:lvl1pPr algn="l">
              <a:defRPr sz="800">
                <a:solidFill>
                  <a:schemeClr val="tx1"/>
                </a:solidFill>
              </a:defRPr>
            </a:lvl1pPr>
          </a:lstStyle>
          <a:p>
            <a:r>
              <a:rPr lang="fa-IR" smtClean="0">
                <a:solidFill>
                  <a:srgbClr val="1D5253"/>
                </a:solidFill>
              </a:rPr>
              <a:t>کارگاه تخصصی - آمایشی کتابدار بالینی دی ماه 1395</a:t>
            </a:r>
            <a:endParaRPr lang="en-US">
              <a:solidFill>
                <a:srgbClr val="1D5253"/>
              </a:solidFill>
            </a:endParaRPr>
          </a:p>
        </p:txBody>
      </p:sp>
      <p:sp>
        <p:nvSpPr>
          <p:cNvPr id="6" name="Slide Number Placeholder 5"/>
          <p:cNvSpPr>
            <a:spLocks noGrp="1"/>
          </p:cNvSpPr>
          <p:nvPr>
            <p:ph type="sldNum" sz="quarter" idx="4"/>
          </p:nvPr>
        </p:nvSpPr>
        <p:spPr>
          <a:xfrm>
            <a:off x="8803481" y="6400800"/>
            <a:ext cx="313973" cy="202416"/>
          </a:xfrm>
          <a:prstGeom prst="rect">
            <a:avLst/>
          </a:prstGeom>
        </p:spPr>
        <p:txBody>
          <a:bodyPr vert="horz" lIns="91440" tIns="45720" rIns="91440" bIns="45720" rtlCol="0" anchor="ctr"/>
          <a:lstStyle>
            <a:lvl1pPr algn="l">
              <a:defRPr sz="800">
                <a:solidFill>
                  <a:schemeClr val="tx1"/>
                </a:solidFill>
              </a:defRPr>
            </a:lvl1pPr>
          </a:lstStyle>
          <a:p>
            <a:fld id="{5CE74935-CEA9-4748-9BEA-4C7B2B187089}" type="slidenum">
              <a:rPr lang="en-US" smtClean="0">
                <a:solidFill>
                  <a:srgbClr val="1D5253"/>
                </a:solidFill>
              </a:rPr>
              <a:pPr/>
              <a:t>‹#›</a:t>
            </a:fld>
            <a:endParaRPr lang="en-US">
              <a:solidFill>
                <a:srgbClr val="1D5253"/>
              </a:solidFill>
            </a:endParaRPr>
          </a:p>
        </p:txBody>
      </p:sp>
    </p:spTree>
    <p:extLst>
      <p:ext uri="{BB962C8B-B14F-4D97-AF65-F5344CB8AC3E}">
        <p14:creationId xmlns:p14="http://schemas.microsoft.com/office/powerpoint/2010/main" val="5460745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1772816"/>
            <a:ext cx="6858000" cy="2520280"/>
          </a:xfrm>
        </p:spPr>
        <p:txBody>
          <a:bodyPr>
            <a:normAutofit fontScale="92500" lnSpcReduction="10000"/>
          </a:bodyPr>
          <a:lstStyle/>
          <a:p>
            <a:r>
              <a:rPr lang="en-US" sz="20000" dirty="0" smtClean="0">
                <a:latin typeface="110_Besmellah" pitchFamily="2" charset="0"/>
              </a:rPr>
              <a:t>f</a:t>
            </a:r>
          </a:p>
          <a:p>
            <a:endParaRPr lang="en-US" sz="9600" dirty="0"/>
          </a:p>
          <a:p>
            <a:endParaRPr lang="en-US" dirty="0"/>
          </a:p>
        </p:txBody>
      </p:sp>
      <p:sp>
        <p:nvSpPr>
          <p:cNvPr id="430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228600" y="6553200"/>
            <a:ext cx="2819400" cy="230832"/>
          </a:xfrm>
          <a:prstGeom prst="rect">
            <a:avLst/>
          </a:prstGeom>
          <a:noFill/>
        </p:spPr>
        <p:txBody>
          <a:bodyPr wrap="square" rtlCol="0">
            <a:spAutoFit/>
          </a:bodyPr>
          <a:lstStyle/>
          <a:p>
            <a:r>
              <a:rPr lang="en-US" sz="900" dirty="0" smtClean="0">
                <a:solidFill>
                  <a:schemeClr val="bg1"/>
                </a:solidFill>
              </a:rPr>
              <a:t>eftekharif@sums.ac.ir</a:t>
            </a:r>
            <a:endParaRPr lang="en-US" sz="900"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505200" y="5410200"/>
            <a:ext cx="685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116632"/>
            <a:ext cx="8229600" cy="2160240"/>
          </a:xfrm>
        </p:spPr>
        <p:txBody>
          <a:bodyPr>
            <a:noAutofit/>
          </a:bodyPr>
          <a:lstStyle/>
          <a:p>
            <a:pPr algn="r" rtl="1"/>
            <a:r>
              <a:rPr lang="en-US" sz="2000" b="1" dirty="0" smtClean="0">
                <a:cs typeface="B Titr" pitchFamily="2" charset="-78"/>
              </a:rPr>
              <a:t>Basic Search</a:t>
            </a:r>
            <a:r>
              <a:rPr lang="ar-SA" sz="2000" b="1" dirty="0" smtClean="0">
                <a:cs typeface="B Titr" pitchFamily="2" charset="-78"/>
              </a:rPr>
              <a:t>: </a:t>
            </a:r>
            <a:r>
              <a:rPr lang="en-US" sz="2000" b="1" dirty="0" smtClean="0">
                <a:cs typeface="B Titr" pitchFamily="2" charset="-78"/>
              </a:rPr>
              <a:t/>
            </a:r>
            <a:br>
              <a:rPr lang="en-US" sz="2000" b="1" dirty="0" smtClean="0">
                <a:cs typeface="B Titr" pitchFamily="2" charset="-78"/>
              </a:rPr>
            </a:br>
            <a:r>
              <a:rPr lang="ar-SA" sz="2000" dirty="0" smtClean="0">
                <a:cs typeface="B Titr" pitchFamily="2" charset="-78"/>
              </a:rPr>
              <a:t>اولین و ساده ترین بخش جستجو در </a:t>
            </a:r>
            <a:r>
              <a:rPr lang="en-US" sz="2000" dirty="0" smtClean="0">
                <a:cs typeface="B Titr" pitchFamily="2" charset="-78"/>
              </a:rPr>
              <a:t>Ovid</a:t>
            </a:r>
            <a:r>
              <a:rPr lang="ar-SA" sz="2000" dirty="0" smtClean="0">
                <a:cs typeface="B Titr" pitchFamily="2" charset="-78"/>
              </a:rPr>
              <a:t> است که در کوتاهترین زمان ممکن بیشترین نتایج را بازیابی می کند. شامل باکس جستجو و تعدادی محدود کننده است. با انتخاب گزینه </a:t>
            </a:r>
            <a:r>
              <a:rPr lang="en-US" sz="2000" dirty="0" smtClean="0">
                <a:cs typeface="B Titr" pitchFamily="2" charset="-78"/>
              </a:rPr>
              <a:t>"Include Related Terms"</a:t>
            </a:r>
            <a:r>
              <a:rPr lang="ar-SA" sz="2000" dirty="0" smtClean="0">
                <a:cs typeface="B Titr" pitchFamily="2" charset="-78"/>
              </a:rPr>
              <a:t> علاوه بر کلید وا</a:t>
            </a:r>
            <a:r>
              <a:rPr lang="fa-IR" sz="2000" dirty="0" smtClean="0">
                <a:cs typeface="B Titr" pitchFamily="2" charset="-78"/>
              </a:rPr>
              <a:t>ژ</a:t>
            </a:r>
            <a:r>
              <a:rPr lang="ar-SA" sz="2000" dirty="0" smtClean="0">
                <a:cs typeface="B Titr" pitchFamily="2" charset="-78"/>
              </a:rPr>
              <a:t>ه وارد شده ، وا</a:t>
            </a:r>
            <a:r>
              <a:rPr lang="fa-IR" sz="2000" dirty="0" smtClean="0">
                <a:cs typeface="B Titr" pitchFamily="2" charset="-78"/>
              </a:rPr>
              <a:t>ژ</a:t>
            </a:r>
            <a:r>
              <a:rPr lang="ar-SA" sz="2000" dirty="0" smtClean="0">
                <a:cs typeface="B Titr" pitchFamily="2" charset="-78"/>
              </a:rPr>
              <a:t>ه های مرتبط با آن نیز جستجو خواهند شد. در این شیوه جستجو امکان استفاده از عملگرهای بولین  در ترکیب کلید واژه ها وجود ندارد. می توان عنوان کامل و دقیق یک مدرک را داخل گیومه در باکس جستجو وارد نمود تا دقیقاً همان مدرک بازیابی شود.</a:t>
            </a:r>
            <a:r>
              <a:rPr lang="en-US" sz="2000" dirty="0" smtClean="0">
                <a:cs typeface="B Titr" pitchFamily="2" charset="-78"/>
              </a:rPr>
              <a:t/>
            </a:r>
            <a:br>
              <a:rPr lang="en-US" sz="2000" dirty="0" smtClean="0">
                <a:cs typeface="B Titr" pitchFamily="2" charset="-78"/>
              </a:rPr>
            </a:br>
            <a:endParaRPr lang="en-US" sz="2000" dirty="0">
              <a:cs typeface="B Titr" pitchFamily="2"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1371600" y="2514600"/>
            <a:ext cx="6043613" cy="3276599"/>
          </a:xfrm>
          <a:prstGeom prst="rect">
            <a:avLst/>
          </a:prstGeom>
          <a:noFill/>
          <a:ln w="9525">
            <a:noFill/>
            <a:miter lim="800000"/>
            <a:headEnd/>
            <a:tailEnd/>
          </a:ln>
          <a:effectLst/>
        </p:spPr>
      </p:pic>
      <p:cxnSp>
        <p:nvCxnSpPr>
          <p:cNvPr id="6" name="Straight Connector 5"/>
          <p:cNvCxnSpPr/>
          <p:nvPr/>
        </p:nvCxnSpPr>
        <p:spPr>
          <a:xfrm rot="10800000">
            <a:off x="1371600" y="4648200"/>
            <a:ext cx="533400" cy="15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5334000"/>
            <a:ext cx="838200" cy="369332"/>
          </a:xfrm>
          <a:prstGeom prst="rect">
            <a:avLst/>
          </a:prstGeom>
          <a:noFill/>
          <a:ln w="28575">
            <a:solidFill>
              <a:srgbClr val="FF0000"/>
            </a:solidFill>
          </a:ln>
        </p:spPr>
        <p:txBody>
          <a:bodyPr wrap="square" rtlCol="0">
            <a:spAutoFit/>
          </a:bodyPr>
          <a:lstStyle/>
          <a:p>
            <a:endParaRPr lang="en-US" dirty="0"/>
          </a:p>
        </p:txBody>
      </p:sp>
      <p:sp>
        <p:nvSpPr>
          <p:cNvPr id="11" name="TextBox 10"/>
          <p:cNvSpPr txBox="1"/>
          <p:nvPr/>
        </p:nvSpPr>
        <p:spPr>
          <a:xfrm>
            <a:off x="4572000" y="5334000"/>
            <a:ext cx="1676400" cy="215444"/>
          </a:xfrm>
          <a:prstGeom prst="rect">
            <a:avLst/>
          </a:prstGeom>
          <a:noFill/>
        </p:spPr>
        <p:txBody>
          <a:bodyPr wrap="square" rtlCol="0">
            <a:spAutoFit/>
          </a:bodyPr>
          <a:lstStyle/>
          <a:p>
            <a:pPr algn="r"/>
            <a:r>
              <a:rPr lang="fa-IR" sz="800" dirty="0" smtClean="0">
                <a:solidFill>
                  <a:srgbClr val="FF0000"/>
                </a:solidFill>
                <a:cs typeface="B Nazanin" pitchFamily="2" charset="-78"/>
              </a:rPr>
              <a:t>جستجوی واژه مرتبط با کلید واژه مورد جستجو</a:t>
            </a:r>
            <a:endParaRPr lang="en-US" sz="800" dirty="0">
              <a:solidFill>
                <a:srgbClr val="FF0000"/>
              </a:solidFill>
              <a:cs typeface="B Nazanin" pitchFamily="2" charset="-78"/>
            </a:endParaRPr>
          </a:p>
        </p:txBody>
      </p:sp>
      <p:cxnSp>
        <p:nvCxnSpPr>
          <p:cNvPr id="13" name="Straight Arrow Connector 12"/>
          <p:cNvCxnSpPr>
            <a:stCxn id="11" idx="1"/>
            <a:endCxn id="9" idx="3"/>
          </p:cNvCxnSpPr>
          <p:nvPr/>
        </p:nvCxnSpPr>
        <p:spPr>
          <a:xfrm rot="10800000" flipV="1">
            <a:off x="4267200" y="5441722"/>
            <a:ext cx="304800" cy="769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6400" y="5257800"/>
            <a:ext cx="1219200" cy="369332"/>
          </a:xfrm>
          <a:prstGeom prst="rect">
            <a:avLst/>
          </a:prstGeom>
          <a:noFill/>
          <a:ln w="28575">
            <a:solidFill>
              <a:srgbClr val="FF0000"/>
            </a:solidFill>
          </a:ln>
        </p:spPr>
        <p:txBody>
          <a:bodyPr wrap="square" rtlCol="0">
            <a:spAutoFit/>
          </a:bodyPr>
          <a:lstStyle/>
          <a:p>
            <a:endParaRPr lang="en-US" dirty="0"/>
          </a:p>
        </p:txBody>
      </p:sp>
      <p:sp>
        <p:nvSpPr>
          <p:cNvPr id="15" name="TextBox 14"/>
          <p:cNvSpPr txBox="1"/>
          <p:nvPr/>
        </p:nvSpPr>
        <p:spPr>
          <a:xfrm>
            <a:off x="3200400" y="5029200"/>
            <a:ext cx="1219200" cy="253916"/>
          </a:xfrm>
          <a:prstGeom prst="rect">
            <a:avLst/>
          </a:prstGeom>
          <a:solidFill>
            <a:schemeClr val="bg1"/>
          </a:solidFill>
          <a:ln>
            <a:noFill/>
          </a:ln>
        </p:spPr>
        <p:txBody>
          <a:bodyPr wrap="square" rtlCol="0">
            <a:spAutoFit/>
          </a:bodyPr>
          <a:lstStyle/>
          <a:p>
            <a:r>
              <a:rPr lang="fa-IR" sz="1050" dirty="0" smtClean="0">
                <a:solidFill>
                  <a:srgbClr val="FF0000"/>
                </a:solidFill>
                <a:cs typeface="B Nazanin" pitchFamily="2" charset="-78"/>
              </a:rPr>
              <a:t>محل تایپ واژه</a:t>
            </a:r>
            <a:endParaRPr lang="en-US" sz="1050" dirty="0">
              <a:solidFill>
                <a:srgbClr val="FF0000"/>
              </a:solidFill>
              <a:cs typeface="B Nazanin" pitchFamily="2" charset="-78"/>
            </a:endParaRPr>
          </a:p>
        </p:txBody>
      </p:sp>
      <p:cxnSp>
        <p:nvCxnSpPr>
          <p:cNvPr id="19" name="Straight Arrow Connector 18"/>
          <p:cNvCxnSpPr>
            <a:stCxn id="15" idx="1"/>
          </p:cNvCxnSpPr>
          <p:nvPr/>
        </p:nvCxnSpPr>
        <p:spPr>
          <a:xfrm rot="10800000" flipV="1">
            <a:off x="2895600" y="5156158"/>
            <a:ext cx="304800" cy="1778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4800600" y="5029200"/>
            <a:ext cx="1066800" cy="60960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2286000"/>
          </a:xfrm>
        </p:spPr>
        <p:txBody>
          <a:bodyPr>
            <a:noAutofit/>
          </a:bodyPr>
          <a:lstStyle/>
          <a:p>
            <a:pPr algn="r" rtl="1"/>
            <a:r>
              <a:rPr lang="en-US" sz="1800" b="1" dirty="0" smtClean="0">
                <a:cs typeface="B Titr" pitchFamily="2" charset="-78"/>
              </a:rPr>
              <a:t>Find Citation</a:t>
            </a:r>
            <a:r>
              <a:rPr lang="ar-SA" sz="1800" b="1" dirty="0" smtClean="0">
                <a:cs typeface="B Titr" pitchFamily="2" charset="-78"/>
              </a:rPr>
              <a:t>:</a:t>
            </a:r>
            <a:r>
              <a:rPr lang="fa-IR" sz="1800" b="1" dirty="0" smtClean="0">
                <a:cs typeface="B Titr" pitchFamily="2" charset="-78"/>
              </a:rPr>
              <a:t/>
            </a:r>
            <a:br>
              <a:rPr lang="fa-IR" sz="1800" b="1" dirty="0" smtClean="0">
                <a:cs typeface="B Titr" pitchFamily="2" charset="-78"/>
              </a:rPr>
            </a:br>
            <a:r>
              <a:rPr lang="en-US" sz="1800" b="1" dirty="0" smtClean="0">
                <a:cs typeface="B Titr" pitchFamily="2" charset="-78"/>
              </a:rPr>
              <a:t/>
            </a:r>
            <a:br>
              <a:rPr lang="en-US" sz="1800" b="1" dirty="0" smtClean="0">
                <a:cs typeface="B Titr" pitchFamily="2" charset="-78"/>
              </a:rPr>
            </a:br>
            <a:r>
              <a:rPr lang="ar-SA" sz="1800" dirty="0" smtClean="0">
                <a:cs typeface="B Titr" pitchFamily="2" charset="-78"/>
              </a:rPr>
              <a:t>چنانچه اطلاعات ناقصی در مورد یک منبع اطلاعاتی خاص داشته باشید - مثلاً یک کلمه از عنوان یک مقاله یایک ژورنال، بخشی از نام نویسنده، یا </a:t>
            </a:r>
            <a:r>
              <a:rPr lang="en-US" sz="1800" dirty="0" smtClean="0">
                <a:cs typeface="B Titr" pitchFamily="2" charset="-78"/>
              </a:rPr>
              <a:t>DOI</a:t>
            </a:r>
            <a:r>
              <a:rPr lang="ar-SA" sz="1800" dirty="0" smtClean="0">
                <a:cs typeface="B Titr" pitchFamily="2" charset="-78"/>
              </a:rPr>
              <a:t> - می توانید از این شیوه جستجو استفاده نمایید. هر چه اطلاعات کاملتر باشد تعداد نتایج بازیابی شده کمتر و دقیقتر خواهد بود.</a:t>
            </a:r>
            <a:r>
              <a:rPr lang="en-US" sz="1800" dirty="0" smtClean="0">
                <a:cs typeface="B Titr" pitchFamily="2" charset="-78"/>
              </a:rPr>
              <a:t/>
            </a:r>
            <a:br>
              <a:rPr lang="en-US" sz="1800" dirty="0" smtClean="0">
                <a:cs typeface="B Titr" pitchFamily="2" charset="-78"/>
              </a:rPr>
            </a:br>
            <a:r>
              <a:rPr lang="ar-SA" sz="1800" dirty="0" smtClean="0">
                <a:cs typeface="B Titr" pitchFamily="2" charset="-78"/>
              </a:rPr>
              <a:t>با تیک زدن در چک باکس </a:t>
            </a:r>
            <a:r>
              <a:rPr lang="en-US" sz="1800" dirty="0" smtClean="0">
                <a:cs typeface="B Titr" pitchFamily="2" charset="-78"/>
              </a:rPr>
              <a:t>Truncate Name</a:t>
            </a:r>
            <a:r>
              <a:rPr lang="ar-SA" sz="1800" dirty="0" smtClean="0">
                <a:cs typeface="B Titr" pitchFamily="2" charset="-78"/>
              </a:rPr>
              <a:t> در مورد عنوان ژورنال یا نام نویسنده  امکان استفاده از فرمان کوتاه سازی وجود دارد.</a:t>
            </a:r>
            <a:r>
              <a:rPr lang="en-US" sz="1800" dirty="0" smtClean="0">
                <a:cs typeface="B Titr" pitchFamily="2" charset="-78"/>
              </a:rPr>
              <a:t/>
            </a:r>
            <a:br>
              <a:rPr lang="en-US" sz="1800" dirty="0" smtClean="0">
                <a:cs typeface="B Titr" pitchFamily="2" charset="-78"/>
              </a:rPr>
            </a:br>
            <a:endParaRPr lang="en-US" sz="3200" dirty="0">
              <a:cs typeface="B Titr" pitchFamily="2" charset="-78"/>
            </a:endParaRPr>
          </a:p>
        </p:txBody>
      </p:sp>
      <p:pic>
        <p:nvPicPr>
          <p:cNvPr id="4099" name="Picture 3"/>
          <p:cNvPicPr>
            <a:picLocks noGrp="1" noChangeAspect="1" noChangeArrowheads="1"/>
          </p:cNvPicPr>
          <p:nvPr>
            <p:ph idx="1"/>
          </p:nvPr>
        </p:nvPicPr>
        <p:blipFill>
          <a:blip r:embed="rId2"/>
          <a:srcRect/>
          <a:stretch>
            <a:fillRect/>
          </a:stretch>
        </p:blipFill>
        <p:spPr bwMode="auto">
          <a:xfrm>
            <a:off x="1295400" y="2514600"/>
            <a:ext cx="6934200" cy="3733799"/>
          </a:xfrm>
          <a:prstGeom prst="rect">
            <a:avLst/>
          </a:prstGeom>
          <a:noFill/>
          <a:ln w="9525">
            <a:noFill/>
            <a:miter lim="800000"/>
            <a:headEnd/>
            <a:tailEnd/>
          </a:ln>
          <a:effectLst/>
        </p:spPr>
      </p:pic>
      <p:cxnSp>
        <p:nvCxnSpPr>
          <p:cNvPr id="7" name="Straight Connector 6"/>
          <p:cNvCxnSpPr/>
          <p:nvPr/>
        </p:nvCxnSpPr>
        <p:spPr>
          <a:xfrm rot="10800000">
            <a:off x="1905000" y="441960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76800" y="5105400"/>
            <a:ext cx="990600" cy="369332"/>
          </a:xfrm>
          <a:prstGeom prst="rect">
            <a:avLst/>
          </a:prstGeom>
          <a:noFill/>
          <a:ln w="28575">
            <a:solidFill>
              <a:srgbClr val="FF0000"/>
            </a:solidFill>
          </a:ln>
        </p:spPr>
        <p:txBody>
          <a:bodyPr wrap="square" rtlCol="0">
            <a:spAutoFit/>
          </a:bodyPr>
          <a:lstStyle/>
          <a:p>
            <a:endParaRPr lang="en-US" dirty="0"/>
          </a:p>
        </p:txBody>
      </p:sp>
      <p:sp>
        <p:nvSpPr>
          <p:cNvPr id="12" name="TextBox 11"/>
          <p:cNvSpPr txBox="1"/>
          <p:nvPr/>
        </p:nvSpPr>
        <p:spPr>
          <a:xfrm>
            <a:off x="6096000" y="5257800"/>
            <a:ext cx="1447800" cy="246221"/>
          </a:xfrm>
          <a:prstGeom prst="rect">
            <a:avLst/>
          </a:prstGeom>
          <a:noFill/>
        </p:spPr>
        <p:txBody>
          <a:bodyPr wrap="square" rtlCol="0">
            <a:spAutoFit/>
          </a:bodyPr>
          <a:lstStyle/>
          <a:p>
            <a:pPr algn="r"/>
            <a:r>
              <a:rPr lang="fa-IR" sz="1000" b="1" dirty="0" smtClean="0">
                <a:solidFill>
                  <a:srgbClr val="FF0000"/>
                </a:solidFill>
                <a:cs typeface="B Nazanin" pitchFamily="2" charset="-78"/>
              </a:rPr>
              <a:t>امکان فرمان کوتاه سازی</a:t>
            </a:r>
            <a:endParaRPr lang="en-US" sz="1000" b="1" dirty="0">
              <a:solidFill>
                <a:srgbClr val="FF0000"/>
              </a:solidFill>
              <a:cs typeface="B Nazanin" pitchFamily="2" charset="-78"/>
            </a:endParaRPr>
          </a:p>
        </p:txBody>
      </p:sp>
      <p:cxnSp>
        <p:nvCxnSpPr>
          <p:cNvPr id="14" name="Straight Arrow Connector 13"/>
          <p:cNvCxnSpPr>
            <a:endCxn id="11" idx="3"/>
          </p:cNvCxnSpPr>
          <p:nvPr/>
        </p:nvCxnSpPr>
        <p:spPr>
          <a:xfrm rot="10800000">
            <a:off x="5867400" y="5290066"/>
            <a:ext cx="457200" cy="12013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39962"/>
          </a:xfrm>
        </p:spPr>
        <p:txBody>
          <a:bodyPr>
            <a:noAutofit/>
          </a:bodyPr>
          <a:lstStyle/>
          <a:p>
            <a:pPr algn="r" rtl="1"/>
            <a:r>
              <a:rPr lang="en-US" sz="2000" b="1" dirty="0">
                <a:latin typeface="Times New Roman" pitchFamily="18" charset="0"/>
                <a:cs typeface="B Titr" pitchFamily="2" charset="-78"/>
              </a:rPr>
              <a:t>Search Tools</a:t>
            </a:r>
            <a:r>
              <a:rPr lang="ar-SA" sz="2400" b="1" dirty="0">
                <a:latin typeface="Times New Roman" pitchFamily="18" charset="0"/>
                <a:cs typeface="B Titr" pitchFamily="2" charset="-78"/>
              </a:rPr>
              <a:t>:</a:t>
            </a:r>
            <a:r>
              <a:rPr lang="en-US" sz="2400" b="1" dirty="0">
                <a:cs typeface="B Titr" pitchFamily="2" charset="-78"/>
              </a:rPr>
              <a:t/>
            </a:r>
            <a:br>
              <a:rPr lang="en-US" sz="2400" b="1" dirty="0">
                <a:cs typeface="B Titr" pitchFamily="2" charset="-78"/>
              </a:rPr>
            </a:br>
            <a:r>
              <a:rPr lang="ar-SA" sz="2000" dirty="0">
                <a:cs typeface="B Titr" pitchFamily="2" charset="-78"/>
              </a:rPr>
              <a:t>استفاده از این مدل جستجو به شما امکان می دهد که اطلاعات بیشتری درباره کلید وازه های مورد استفاده خود به دست آورید. این بخش بر اساس سرعنوان های پزشکی مش تنظیم شده است و به شما امکان می دهد که جستجوی خود را به صورت موضوعی و مطابق با سرعنوان های پزشکی مصطلح و واژگان کنترل شده انجام </a:t>
            </a:r>
            <a:r>
              <a:rPr lang="ar-SA" sz="2000" dirty="0" smtClean="0">
                <a:cs typeface="B Titr" pitchFamily="2" charset="-78"/>
              </a:rPr>
              <a:t>دهید</a:t>
            </a:r>
            <a:r>
              <a:rPr lang="fa-IR" sz="2000" dirty="0" smtClean="0">
                <a:cs typeface="B Titr" pitchFamily="2" charset="-78"/>
              </a:rPr>
              <a:t>.</a:t>
            </a:r>
            <a:r>
              <a:rPr lang="en-US" sz="2000" dirty="0">
                <a:cs typeface="B Titr" pitchFamily="2" charset="-78"/>
              </a:rPr>
              <a:t/>
            </a:r>
            <a:br>
              <a:rPr lang="en-US" sz="2000" dirty="0">
                <a:cs typeface="B Titr" pitchFamily="2" charset="-78"/>
              </a:rPr>
            </a:br>
            <a:endParaRPr lang="en-US" sz="2000" dirty="0">
              <a:cs typeface="B Titr" pitchFamily="2" charset="-78"/>
            </a:endParaRPr>
          </a:p>
        </p:txBody>
      </p:sp>
      <p:pic>
        <p:nvPicPr>
          <p:cNvPr id="5122" name="Picture 2"/>
          <p:cNvPicPr>
            <a:picLocks noGrp="1" noChangeAspect="1" noChangeArrowheads="1"/>
          </p:cNvPicPr>
          <p:nvPr>
            <p:ph idx="1"/>
          </p:nvPr>
        </p:nvPicPr>
        <p:blipFill>
          <a:blip r:embed="rId2"/>
          <a:srcRect/>
          <a:stretch>
            <a:fillRect/>
          </a:stretch>
        </p:blipFill>
        <p:spPr bwMode="auto">
          <a:xfrm>
            <a:off x="1371600" y="2743200"/>
            <a:ext cx="6858000" cy="3581400"/>
          </a:xfrm>
          <a:prstGeom prst="rect">
            <a:avLst/>
          </a:prstGeom>
          <a:noFill/>
          <a:ln w="9525">
            <a:noFill/>
            <a:miter lim="800000"/>
            <a:headEnd/>
            <a:tailEnd/>
          </a:ln>
          <a:effectLst/>
        </p:spPr>
      </p:pic>
      <p:cxnSp>
        <p:nvCxnSpPr>
          <p:cNvPr id="6" name="Straight Connector 5"/>
          <p:cNvCxnSpPr/>
          <p:nvPr/>
        </p:nvCxnSpPr>
        <p:spPr>
          <a:xfrm rot="10800000">
            <a:off x="2590800" y="52578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600200" y="5638800"/>
            <a:ext cx="9144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544762"/>
          </a:xfrm>
        </p:spPr>
        <p:txBody>
          <a:bodyPr>
            <a:normAutofit fontScale="90000"/>
          </a:bodyPr>
          <a:lstStyle/>
          <a:p>
            <a:pPr algn="just" rtl="1"/>
            <a:r>
              <a:rPr lang="ar-SA" sz="2200" dirty="0">
                <a:cs typeface="B Titr" pitchFamily="2" charset="-78"/>
              </a:rPr>
              <a:t>در کنار باکس جستجو یک منوی کشویی وجود دارد که گزینه های این منو عبارتند از:</a:t>
            </a:r>
            <a:r>
              <a:rPr lang="en-US" sz="2200" dirty="0">
                <a:cs typeface="B Titr" pitchFamily="2" charset="-78"/>
              </a:rPr>
              <a:t/>
            </a:r>
            <a:br>
              <a:rPr lang="en-US" sz="2200" dirty="0">
                <a:cs typeface="B Titr" pitchFamily="2" charset="-78"/>
              </a:rPr>
            </a:br>
            <a:r>
              <a:rPr lang="en-US" sz="2200" dirty="0">
                <a:latin typeface="Times New Roman" pitchFamily="18" charset="0"/>
                <a:cs typeface="B Titr" pitchFamily="2" charset="-78"/>
              </a:rPr>
              <a:t>Tree</a:t>
            </a:r>
            <a:r>
              <a:rPr lang="ar-SA" sz="2200" dirty="0">
                <a:cs typeface="B Titr" pitchFamily="2" charset="-78"/>
              </a:rPr>
              <a:t>: این ابزار به شما امکان می دهد که سرعنوان مورد نظر خود را در ساختار سلسله مراتبی (درختواره) مش مشاهده کنید. به این ترتیب شما می توانید سرعنوان های عام تر و خاص تر مرتبط را نیز در اختیار داشته باشید. بعلاوه می توانید تعداد مدارک موجود در پایگاه </a:t>
            </a:r>
            <a:r>
              <a:rPr lang="en-US" sz="2200" dirty="0">
                <a:latin typeface="Times New Roman" pitchFamily="18" charset="0"/>
                <a:cs typeface="B Titr" pitchFamily="2" charset="-78"/>
              </a:rPr>
              <a:t>Ovid</a:t>
            </a:r>
            <a:r>
              <a:rPr lang="ar-SA" sz="2200" dirty="0">
                <a:cs typeface="B Titr" pitchFamily="2" charset="-78"/>
              </a:rPr>
              <a:t> را بر اساس هر سرعنوان موضوعی در مقابل آن مشاهده کنید. برای انجام جستجو بر اساس </a:t>
            </a:r>
            <a:r>
              <a:rPr lang="en-US" sz="2200" dirty="0">
                <a:cs typeface="B Titr" pitchFamily="2" charset="-78"/>
              </a:rPr>
              <a:t>Tree</a:t>
            </a:r>
            <a:r>
              <a:rPr lang="ar-SA" sz="2200" dirty="0">
                <a:cs typeface="B Titr" pitchFamily="2" charset="-78"/>
              </a:rPr>
              <a:t> در باکس جستجو </a:t>
            </a:r>
            <a:r>
              <a:rPr lang="ar-SA" sz="2200" i="1" u="sng" dirty="0">
                <a:cs typeface="B Titr" pitchFamily="2" charset="-78"/>
              </a:rPr>
              <a:t>حتماً باید یک سرعنوان موضوعی وارد شود نه هر کلید وازه ای</a:t>
            </a:r>
            <a:r>
              <a:rPr lang="ar-SA" sz="2200" dirty="0">
                <a:cs typeface="B Titr" pitchFamily="2" charset="-78"/>
              </a:rPr>
              <a:t>.  در تصویر زیر سرعنوان </a:t>
            </a:r>
            <a:r>
              <a:rPr lang="en-US" sz="2200" dirty="0" err="1">
                <a:latin typeface="Times New Roman" pitchFamily="18" charset="0"/>
                <a:cs typeface="B Titr" pitchFamily="2" charset="-78"/>
              </a:rPr>
              <a:t>Neoplasms</a:t>
            </a:r>
            <a:r>
              <a:rPr lang="ar-SA" sz="2200" dirty="0">
                <a:cs typeface="B Titr" pitchFamily="2" charset="-78"/>
              </a:rPr>
              <a:t> نمایش داده شده است. سرعنوانهای قبل از آن عامتر و سرعنوانهای که زیر آن قرار دارند خاص تر هستند</a:t>
            </a:r>
            <a:r>
              <a:rPr lang="en-US" dirty="0">
                <a:cs typeface="B Titr" pitchFamily="2" charset="-78"/>
              </a:rPr>
              <a:t/>
            </a:r>
            <a:br>
              <a:rPr lang="en-US" dirty="0">
                <a:cs typeface="B Titr" pitchFamily="2" charset="-78"/>
              </a:rPr>
            </a:br>
            <a:r>
              <a:rPr lang="fa-IR" dirty="0">
                <a:cs typeface="B Titr" pitchFamily="2" charset="-78"/>
              </a:rPr>
              <a:t> </a:t>
            </a:r>
            <a:endParaRPr lang="en-US" dirty="0">
              <a:cs typeface="B Titr" pitchFamily="2" charset="-78"/>
            </a:endParaRPr>
          </a:p>
        </p:txBody>
      </p:sp>
      <p:pic>
        <p:nvPicPr>
          <p:cNvPr id="6146" name="Picture 2"/>
          <p:cNvPicPr>
            <a:picLocks noGrp="1" noChangeAspect="1" noChangeArrowheads="1"/>
          </p:cNvPicPr>
          <p:nvPr>
            <p:ph idx="1"/>
          </p:nvPr>
        </p:nvPicPr>
        <p:blipFill>
          <a:blip r:embed="rId2"/>
          <a:srcRect/>
          <a:stretch>
            <a:fillRect/>
          </a:stretch>
        </p:blipFill>
        <p:spPr bwMode="auto">
          <a:xfrm>
            <a:off x="1600200" y="2971800"/>
            <a:ext cx="5619750" cy="3505200"/>
          </a:xfrm>
          <a:prstGeom prst="rect">
            <a:avLst/>
          </a:prstGeom>
          <a:noFill/>
          <a:ln w="9525">
            <a:noFill/>
            <a:miter lim="800000"/>
            <a:headEnd/>
            <a:tailEnd/>
          </a:ln>
          <a:effectLst/>
        </p:spPr>
      </p:pic>
      <p:cxnSp>
        <p:nvCxnSpPr>
          <p:cNvPr id="6" name="Straight Connector 5"/>
          <p:cNvCxnSpPr/>
          <p:nvPr/>
        </p:nvCxnSpPr>
        <p:spPr>
          <a:xfrm rot="10800000">
            <a:off x="1600200" y="3124200"/>
            <a:ext cx="6858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724400"/>
            <a:ext cx="685800" cy="230832"/>
          </a:xfrm>
          <a:prstGeom prst="rect">
            <a:avLst/>
          </a:prstGeom>
          <a:noFill/>
        </p:spPr>
        <p:txBody>
          <a:bodyPr wrap="square" rtlCol="0">
            <a:spAutoFit/>
          </a:bodyPr>
          <a:lstStyle/>
          <a:p>
            <a:r>
              <a:rPr lang="fa-IR" sz="900" dirty="0" smtClean="0">
                <a:solidFill>
                  <a:srgbClr val="FF0000"/>
                </a:solidFill>
                <a:cs typeface="B Nazanin" pitchFamily="2" charset="-78"/>
              </a:rPr>
              <a:t>نتایج جستجو</a:t>
            </a:r>
            <a:endParaRPr lang="en-US" sz="900" dirty="0">
              <a:solidFill>
                <a:srgbClr val="FF0000"/>
              </a:solidFill>
              <a:cs typeface="B Nazanin" pitchFamily="2" charset="-78"/>
            </a:endParaRPr>
          </a:p>
        </p:txBody>
      </p:sp>
      <p:cxnSp>
        <p:nvCxnSpPr>
          <p:cNvPr id="9" name="Straight Arrow Connector 8"/>
          <p:cNvCxnSpPr/>
          <p:nvPr/>
        </p:nvCxnSpPr>
        <p:spPr>
          <a:xfrm flipV="1">
            <a:off x="4953000" y="4572000"/>
            <a:ext cx="381000" cy="2678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pPr algn="r" rtl="1"/>
            <a:r>
              <a:rPr lang="en-US" sz="2000" dirty="0">
                <a:cs typeface="B Titr" pitchFamily="2" charset="-78"/>
              </a:rPr>
              <a:t>Permuted Index</a:t>
            </a:r>
            <a:r>
              <a:rPr lang="ar-SA" sz="2000" dirty="0">
                <a:cs typeface="B Titr" pitchFamily="2" charset="-78"/>
              </a:rPr>
              <a:t>: </a:t>
            </a:r>
            <a:r>
              <a:rPr lang="en-US" sz="2000" b="1" dirty="0">
                <a:cs typeface="B Titr" pitchFamily="2" charset="-78"/>
              </a:rPr>
              <a:t/>
            </a:r>
            <a:br>
              <a:rPr lang="en-US" sz="2000" b="1" dirty="0">
                <a:cs typeface="B Titr" pitchFamily="2" charset="-78"/>
              </a:rPr>
            </a:br>
            <a:r>
              <a:rPr lang="ar-SA" sz="2000" dirty="0">
                <a:cs typeface="B Titr" pitchFamily="2" charset="-78"/>
              </a:rPr>
              <a:t> به شما امکان می دهد که تک واژه جستجوی خود را در محتوایی از واژه های مشابه، مرتبط و مقلوب مشاهده کنید.  در این حالت، وقتی یک تک واژه را جستجو می کنیدشما فهرستی الفبایی از کلیه واژگان و عباراتی را خواهید داشت که کلمه مورد جستجوی شما بخشی از آنهاست. ممکن است این عبارت یک سرعنوان موضوعی باشد که به صورت لینک ظاهر می شود و یا یکی از عبارات غیر مصطلح باشد که در این صورت با فونت تیره و بدون هایپر لینک نمایان می شود و در زیر هر کدام، سرعنوان پذیرفته شده مربوطه با استفاده از ارجاع</a:t>
            </a:r>
            <a:r>
              <a:rPr lang="en-US" sz="2000" dirty="0">
                <a:cs typeface="B Titr" pitchFamily="2" charset="-78"/>
              </a:rPr>
              <a:t>"See"</a:t>
            </a:r>
            <a:r>
              <a:rPr lang="ar-SA" sz="2000" dirty="0">
                <a:cs typeface="B Titr" pitchFamily="2" charset="-78"/>
              </a:rPr>
              <a:t> و به صورت هایپرلینک ذکر می شود.</a:t>
            </a:r>
            <a:r>
              <a:rPr lang="en-US" sz="2000" dirty="0">
                <a:cs typeface="B Titr" pitchFamily="2" charset="-78"/>
              </a:rPr>
              <a:t/>
            </a:r>
            <a:br>
              <a:rPr lang="en-US" sz="2000" dirty="0">
                <a:cs typeface="B Titr" pitchFamily="2" charset="-78"/>
              </a:rPr>
            </a:br>
            <a:endParaRPr lang="en-US" sz="2000" dirty="0">
              <a:cs typeface="B Titr" pitchFamily="2" charset="-78"/>
            </a:endParaRPr>
          </a:p>
        </p:txBody>
      </p:sp>
      <p:pic>
        <p:nvPicPr>
          <p:cNvPr id="7170" name="Picture 2"/>
          <p:cNvPicPr>
            <a:picLocks noGrp="1" noChangeAspect="1" noChangeArrowheads="1"/>
          </p:cNvPicPr>
          <p:nvPr>
            <p:ph idx="1"/>
          </p:nvPr>
        </p:nvPicPr>
        <p:blipFill>
          <a:blip r:embed="rId2"/>
          <a:srcRect/>
          <a:stretch>
            <a:fillRect/>
          </a:stretch>
        </p:blipFill>
        <p:spPr bwMode="auto">
          <a:xfrm>
            <a:off x="1715257" y="2743200"/>
            <a:ext cx="6094486" cy="3763963"/>
          </a:xfrm>
          <a:prstGeom prst="rect">
            <a:avLst/>
          </a:prstGeom>
          <a:noFill/>
          <a:ln w="9525">
            <a:noFill/>
            <a:miter lim="800000"/>
            <a:headEnd/>
            <a:tailEnd/>
          </a:ln>
          <a:effectLst/>
        </p:spPr>
      </p:pic>
      <p:cxnSp>
        <p:nvCxnSpPr>
          <p:cNvPr id="6" name="Straight Connector 5"/>
          <p:cNvCxnSpPr/>
          <p:nvPr/>
        </p:nvCxnSpPr>
        <p:spPr>
          <a:xfrm rot="10800000">
            <a:off x="1752600" y="3276600"/>
            <a:ext cx="106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r" rtl="1"/>
            <a:r>
              <a:rPr lang="en-US" b="1" dirty="0">
                <a:cs typeface="B Titr" pitchFamily="2" charset="-78"/>
              </a:rPr>
              <a:t>Scope Note</a:t>
            </a:r>
            <a:r>
              <a:rPr lang="ar-SA" b="1" dirty="0">
                <a:cs typeface="B Titr" pitchFamily="2" charset="-78"/>
              </a:rPr>
              <a:t>:</a:t>
            </a:r>
            <a:endParaRPr lang="en-US" b="1" dirty="0">
              <a:cs typeface="B Titr" pitchFamily="2" charset="-78"/>
            </a:endParaRPr>
          </a:p>
          <a:p>
            <a:pPr algn="r" rtl="1"/>
            <a:r>
              <a:rPr lang="ar-SA" dirty="0">
                <a:cs typeface="B Titr" pitchFamily="2" charset="-78"/>
              </a:rPr>
              <a:t>اطلاعاتی درباره واژه ایندکس شده نظیر معنای واژه و کاربرد آن، کلمات مترادف و هم معنا را ارائه می کند و در پیدا کردن سایر موضوعات به شما کمک می کند. برای استفاده از این گزینه باید یک سرعنوان موضوعی مصطلح وارد باکس جستجو کنید و از منوی </a:t>
            </a:r>
            <a:r>
              <a:rPr lang="ar-SA" dirty="0" smtClean="0">
                <a:cs typeface="B Titr" pitchFamily="2" charset="-78"/>
              </a:rPr>
              <a:t>سمت </a:t>
            </a:r>
            <a:r>
              <a:rPr lang="ar-SA" dirty="0">
                <a:cs typeface="B Titr" pitchFamily="2" charset="-78"/>
              </a:rPr>
              <a:t>چپ </a:t>
            </a:r>
            <a:r>
              <a:rPr lang="en-US" dirty="0">
                <a:cs typeface="B Titr" pitchFamily="2" charset="-78"/>
              </a:rPr>
              <a:t>Scope Note</a:t>
            </a:r>
            <a:r>
              <a:rPr lang="ar-SA" dirty="0">
                <a:cs typeface="B Titr" pitchFamily="2" charset="-78"/>
              </a:rPr>
              <a:t> را انتخاب کنید.</a:t>
            </a:r>
            <a:endParaRPr lang="en-US" dirty="0">
              <a:cs typeface="B Titr" pitchFamily="2" charset="-78"/>
            </a:endParaRPr>
          </a:p>
          <a:p>
            <a:pPr algn="r" rtl="1"/>
            <a:r>
              <a:rPr lang="en-US" b="1" dirty="0">
                <a:cs typeface="B Titr" pitchFamily="2" charset="-78"/>
              </a:rPr>
              <a:t>Explode</a:t>
            </a:r>
            <a:r>
              <a:rPr lang="ar-SA" b="1" dirty="0">
                <a:cs typeface="B Titr" pitchFamily="2" charset="-78"/>
              </a:rPr>
              <a:t>:</a:t>
            </a:r>
            <a:endParaRPr lang="en-US" b="1" dirty="0">
              <a:cs typeface="B Titr" pitchFamily="2" charset="-78"/>
            </a:endParaRPr>
          </a:p>
          <a:p>
            <a:pPr algn="r" rtl="1"/>
            <a:r>
              <a:rPr lang="ar-SA" dirty="0">
                <a:cs typeface="B Titr" pitchFamily="2" charset="-78"/>
              </a:rPr>
              <a:t>نتایج جستجوی واژه را با در نظر گرفتن موضوعات خاص مرتبط، گسترش می دهد. علاوه بر سرعنوان مصطلح مورد جستجو کلیه زیر عنوانها و زیر موضوعات آن سرعنوان موضوعی نیز مورد جستجو قرار می دهد.</a:t>
            </a:r>
            <a:endParaRPr lang="en-US" dirty="0">
              <a:cs typeface="B Titr" pitchFamily="2" charset="-78"/>
            </a:endParaRPr>
          </a:p>
          <a:p>
            <a:pPr algn="r" rtl="1"/>
            <a:r>
              <a:rPr lang="en-US" b="1" dirty="0">
                <a:cs typeface="B Titr" pitchFamily="2" charset="-78"/>
              </a:rPr>
              <a:t>Subheading</a:t>
            </a:r>
            <a:r>
              <a:rPr lang="ar-SA" b="1" dirty="0">
                <a:cs typeface="B Titr" pitchFamily="2" charset="-78"/>
              </a:rPr>
              <a:t>:</a:t>
            </a:r>
            <a:endParaRPr lang="en-US" b="1" dirty="0">
              <a:cs typeface="B Titr" pitchFamily="2" charset="-78"/>
            </a:endParaRPr>
          </a:p>
          <a:p>
            <a:pPr algn="r" rtl="1"/>
            <a:r>
              <a:rPr lang="ar-SA" dirty="0">
                <a:cs typeface="B Titr" pitchFamily="2" charset="-78"/>
              </a:rPr>
              <a:t>کلیه جنبه های گوناگون کلمه مورد جستجو را نمایش می دهد که می توان موارد مورد نیاز را انتخاب و با واژه های اصلی ترکیب کرد. به عنوان مثال اگر کلمه مورد نظر شما یک بیماری باشد </a:t>
            </a:r>
            <a:r>
              <a:rPr lang="en-US" dirty="0">
                <a:cs typeface="B Titr" pitchFamily="2" charset="-78"/>
              </a:rPr>
              <a:t>Subheading</a:t>
            </a:r>
            <a:r>
              <a:rPr lang="ar-SA" dirty="0">
                <a:cs typeface="B Titr" pitchFamily="2" charset="-78"/>
              </a:rPr>
              <a:t> های آن شامل تشخیص، درمان، داروهای مربوط و… می باشد.</a:t>
            </a:r>
            <a:endParaRPr lang="en-US" dirty="0">
              <a:cs typeface="B Titr" pitchFamily="2" charset="-78"/>
            </a:endParaRPr>
          </a:p>
          <a:p>
            <a:endParaRPr lang="en-US" dirty="0"/>
          </a:p>
        </p:txBody>
      </p:sp>
      <p:sp>
        <p:nvSpPr>
          <p:cNvPr id="5" name="Footer Placeholder 4"/>
          <p:cNvSpPr>
            <a:spLocks noGrp="1"/>
          </p:cNvSpPr>
          <p:nvPr>
            <p:ph type="ftr" sz="quarter" idx="11"/>
          </p:nvPr>
        </p:nvSpPr>
        <p:spPr/>
        <p:txBody>
          <a:bodyPr/>
          <a:lstStyle/>
          <a:p>
            <a:pPr algn="ctr"/>
            <a:r>
              <a:rPr lang="fa-IR" dirty="0" smtClean="0"/>
              <a:t>کارگاه تخصصی کتابدار بالینی اسفند ماه 1395</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r" rtl="1"/>
            <a:r>
              <a:rPr lang="en-US" sz="2200" b="1" dirty="0">
                <a:cs typeface="B Titr" pitchFamily="2" charset="-78"/>
              </a:rPr>
              <a:t> </a:t>
            </a:r>
            <a:r>
              <a:rPr lang="en-US" sz="2000" b="1" dirty="0">
                <a:cs typeface="B Titr" pitchFamily="2" charset="-78"/>
              </a:rPr>
              <a:t>Search Fields</a:t>
            </a:r>
            <a:r>
              <a:rPr lang="en-US" sz="2200" b="1" dirty="0">
                <a:cs typeface="B Titr" pitchFamily="2" charset="-78"/>
              </a:rPr>
              <a:t/>
            </a:r>
            <a:br>
              <a:rPr lang="en-US" sz="2200" b="1" dirty="0">
                <a:cs typeface="B Titr" pitchFamily="2" charset="-78"/>
              </a:rPr>
            </a:br>
            <a:r>
              <a:rPr lang="ar-SA" sz="2000" dirty="0">
                <a:cs typeface="B Titr" pitchFamily="2" charset="-78"/>
              </a:rPr>
              <a:t>با استفاده از این بخش شما می توانید کلیه زمینه های ایندکس شده در پایگاه </a:t>
            </a:r>
            <a:r>
              <a:rPr lang="en-US" sz="2000" dirty="0">
                <a:cs typeface="B Titr" pitchFamily="2" charset="-78"/>
              </a:rPr>
              <a:t>Ovid</a:t>
            </a:r>
            <a:r>
              <a:rPr lang="ar-SA" sz="2000" dirty="0">
                <a:cs typeface="B Titr" pitchFamily="2" charset="-78"/>
              </a:rPr>
              <a:t> را مشاهده کنید.</a:t>
            </a:r>
            <a:r>
              <a:rPr lang="en-US" sz="2000" dirty="0">
                <a:cs typeface="B Titr" pitchFamily="2" charset="-78"/>
              </a:rPr>
              <a:t/>
            </a:r>
            <a:br>
              <a:rPr lang="en-US" sz="2000" dirty="0">
                <a:cs typeface="B Titr" pitchFamily="2" charset="-78"/>
              </a:rPr>
            </a:br>
            <a:r>
              <a:rPr lang="ar-SA" sz="2000" dirty="0">
                <a:cs typeface="B Titr" pitchFamily="2" charset="-78"/>
              </a:rPr>
              <a:t>مثلاً  </a:t>
            </a:r>
            <a:r>
              <a:rPr lang="ar-SA" sz="2000" dirty="0" smtClean="0">
                <a:cs typeface="B Titr" pitchFamily="2" charset="-78"/>
              </a:rPr>
              <a:t>عبارت</a:t>
            </a:r>
            <a:r>
              <a:rPr lang="fa-IR" sz="2000" dirty="0" smtClean="0">
                <a:cs typeface="B Titr" pitchFamily="2" charset="-78"/>
              </a:rPr>
              <a:t>  </a:t>
            </a:r>
            <a:r>
              <a:rPr lang="en-US" sz="2000" dirty="0" smtClean="0">
                <a:cs typeface="B Titr" pitchFamily="2" charset="-78"/>
              </a:rPr>
              <a:t> shiraz university of medical sciences</a:t>
            </a:r>
            <a:r>
              <a:rPr lang="ar-SA" sz="2000" dirty="0" smtClean="0">
                <a:cs typeface="B Titr" pitchFamily="2" charset="-78"/>
              </a:rPr>
              <a:t>را </a:t>
            </a:r>
            <a:r>
              <a:rPr lang="ar-SA" sz="2000" dirty="0">
                <a:cs typeface="B Titr" pitchFamily="2" charset="-78"/>
              </a:rPr>
              <a:t>در باکس جستجو وارد می کنید و فیلد </a:t>
            </a:r>
            <a:r>
              <a:rPr lang="en-US" sz="2000" dirty="0">
                <a:cs typeface="B Titr" pitchFamily="2" charset="-78"/>
              </a:rPr>
              <a:t>institution</a:t>
            </a:r>
            <a:r>
              <a:rPr lang="ar-SA" sz="2000" dirty="0">
                <a:cs typeface="B Titr" pitchFamily="2" charset="-78"/>
              </a:rPr>
              <a:t> را تیک میزنید به این ترتیب کلیه مدارکی که توسط این دانشگاه تولید شده و در پایگاه موجود هستند بازیابی می شوند</a:t>
            </a:r>
            <a:r>
              <a:rPr lang="ar-SA" sz="2000" dirty="0" smtClean="0">
                <a:cs typeface="B Titr" pitchFamily="2" charset="-78"/>
              </a:rPr>
              <a:t>.</a:t>
            </a:r>
            <a:r>
              <a:rPr lang="fa-IR" sz="2000" dirty="0" smtClean="0">
                <a:cs typeface="B Titr" pitchFamily="2" charset="-78"/>
              </a:rPr>
              <a:t/>
            </a:r>
            <a:br>
              <a:rPr lang="fa-IR" sz="2000" dirty="0" smtClean="0">
                <a:cs typeface="B Titr" pitchFamily="2" charset="-78"/>
              </a:rPr>
            </a:br>
            <a:endParaRPr lang="en-US" sz="2000" dirty="0">
              <a:cs typeface="B Titr" pitchFamily="2" charset="-78"/>
            </a:endParaRPr>
          </a:p>
        </p:txBody>
      </p:sp>
      <p:pic>
        <p:nvPicPr>
          <p:cNvPr id="5" name="Picture 4"/>
          <p:cNvPicPr/>
          <p:nvPr/>
        </p:nvPicPr>
        <p:blipFill>
          <a:blip r:embed="rId2"/>
          <a:srcRect/>
          <a:stretch>
            <a:fillRect/>
          </a:stretch>
        </p:blipFill>
        <p:spPr bwMode="auto">
          <a:xfrm>
            <a:off x="1066800" y="2286000"/>
            <a:ext cx="7086600" cy="381001"/>
          </a:xfrm>
          <a:prstGeom prst="rect">
            <a:avLst/>
          </a:prstGeom>
          <a:noFill/>
          <a:ln w="9525">
            <a:solidFill>
              <a:schemeClr val="tx1"/>
            </a:solidFill>
            <a:prstDash val="solid"/>
            <a:miter lim="800000"/>
            <a:headEnd/>
            <a:tailEnd/>
          </a:ln>
        </p:spPr>
      </p:pic>
      <p:pic>
        <p:nvPicPr>
          <p:cNvPr id="8194" name="Picture 2"/>
          <p:cNvPicPr>
            <a:picLocks noGrp="1" noChangeAspect="1" noChangeArrowheads="1"/>
          </p:cNvPicPr>
          <p:nvPr>
            <p:ph idx="1"/>
          </p:nvPr>
        </p:nvPicPr>
        <p:blipFill>
          <a:blip r:embed="rId3"/>
          <a:srcRect/>
          <a:stretch>
            <a:fillRect/>
          </a:stretch>
        </p:blipFill>
        <p:spPr bwMode="auto">
          <a:xfrm>
            <a:off x="1371600" y="3389036"/>
            <a:ext cx="6172200" cy="2935564"/>
          </a:xfrm>
          <a:prstGeom prst="rect">
            <a:avLst/>
          </a:prstGeom>
          <a:noFill/>
          <a:ln w="9525">
            <a:noFill/>
            <a:miter lim="800000"/>
            <a:headEnd/>
            <a:tailEnd/>
          </a:ln>
          <a:effectLst/>
        </p:spPr>
      </p:pic>
      <p:cxnSp>
        <p:nvCxnSpPr>
          <p:cNvPr id="7" name="Straight Connector 6"/>
          <p:cNvCxnSpPr/>
          <p:nvPr/>
        </p:nvCxnSpPr>
        <p:spPr>
          <a:xfrm rot="10800000">
            <a:off x="2971800" y="358140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390900" y="5676900"/>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2000" dirty="0">
                <a:cs typeface="B Titr" pitchFamily="2" charset="-78"/>
              </a:rPr>
              <a:t>Advanced Search</a:t>
            </a:r>
            <a:r>
              <a:rPr lang="ar-SA" sz="2000" dirty="0">
                <a:cs typeface="B Titr" pitchFamily="2" charset="-78"/>
              </a:rPr>
              <a:t> </a:t>
            </a:r>
            <a:r>
              <a:rPr lang="ar-SA" sz="3100" dirty="0">
                <a:cs typeface="B Titr" pitchFamily="2" charset="-78"/>
              </a:rPr>
              <a:t>: </a:t>
            </a:r>
            <a:r>
              <a:rPr lang="ar-SA" sz="2000" dirty="0">
                <a:cs typeface="B Titr" pitchFamily="2" charset="-78"/>
              </a:rPr>
              <a:t>در این مدل جستجو امکان جستجوی </a:t>
            </a:r>
            <a:r>
              <a:rPr lang="ar-SA" sz="2000" dirty="0" smtClean="0">
                <a:cs typeface="B Titr" pitchFamily="2" charset="-78"/>
              </a:rPr>
              <a:t>وا</a:t>
            </a:r>
            <a:r>
              <a:rPr lang="fa-IR" sz="2000" dirty="0" smtClean="0">
                <a:cs typeface="B Titr" pitchFamily="2" charset="-78"/>
              </a:rPr>
              <a:t>ژ</a:t>
            </a:r>
            <a:r>
              <a:rPr lang="ar-SA" sz="2000" dirty="0" smtClean="0">
                <a:cs typeface="B Titr" pitchFamily="2" charset="-78"/>
              </a:rPr>
              <a:t>ه </a:t>
            </a:r>
            <a:r>
              <a:rPr lang="ar-SA" sz="2000" dirty="0">
                <a:cs typeface="B Titr" pitchFamily="2" charset="-78"/>
              </a:rPr>
              <a:t>در 4 زمینه عمومی و معمول وجود دارد.</a:t>
            </a:r>
            <a:endParaRPr lang="en-US" sz="2000" dirty="0">
              <a:cs typeface="B Titr" pitchFamily="2" charset="-78"/>
            </a:endParaRPr>
          </a:p>
        </p:txBody>
      </p:sp>
      <p:pic>
        <p:nvPicPr>
          <p:cNvPr id="4" name="Content Placeholder 3"/>
          <p:cNvPicPr>
            <a:picLocks noGrp="1"/>
          </p:cNvPicPr>
          <p:nvPr>
            <p:ph idx="1"/>
          </p:nvPr>
        </p:nvPicPr>
        <p:blipFill>
          <a:blip r:embed="rId2"/>
          <a:srcRect/>
          <a:stretch>
            <a:fillRect/>
          </a:stretch>
        </p:blipFill>
        <p:spPr bwMode="auto">
          <a:xfrm>
            <a:off x="1371600" y="2362200"/>
            <a:ext cx="6857999" cy="3763963"/>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776864" cy="5821363"/>
          </a:xfrm>
        </p:spPr>
        <p:txBody>
          <a:bodyPr>
            <a:normAutofit/>
          </a:bodyPr>
          <a:lstStyle/>
          <a:p>
            <a:pPr algn="r" rtl="1"/>
            <a:r>
              <a:rPr lang="en-US" dirty="0" smtClean="0">
                <a:cs typeface="B Titr" pitchFamily="2" charset="-78"/>
              </a:rPr>
              <a:t>Keyword</a:t>
            </a:r>
            <a:r>
              <a:rPr lang="ar-SA" dirty="0" smtClean="0">
                <a:cs typeface="B Titr" pitchFamily="2" charset="-78"/>
              </a:rPr>
              <a:t>: با انتخاب این گزینه کلید وازه مورد جستجو در تمامی قسمتهای یک مقاله مانند عنوان، چکیده، موضوعات و متن مقاله جستجو می شود.</a:t>
            </a:r>
            <a:endParaRPr lang="en-US" dirty="0" smtClean="0">
              <a:cs typeface="B Titr" pitchFamily="2" charset="-78"/>
            </a:endParaRPr>
          </a:p>
          <a:p>
            <a:pPr algn="r" rtl="1"/>
            <a:r>
              <a:rPr lang="en-US" dirty="0" smtClean="0">
                <a:cs typeface="B Titr" pitchFamily="2" charset="-78"/>
              </a:rPr>
              <a:t>Author</a:t>
            </a:r>
            <a:r>
              <a:rPr lang="ar-SA" dirty="0">
                <a:cs typeface="B Titr" pitchFamily="2" charset="-78"/>
              </a:rPr>
              <a:t>: با استفاده از این آیتم می توانید مدارکی که توسط یک نویسنده خاص نوشته شده را بازیابی کنید. به این ترتیب:  نام فامیل نویسنده یک فاصله و حرف اول نام کوچک. مثال: </a:t>
            </a:r>
            <a:r>
              <a:rPr lang="en-US" dirty="0" err="1">
                <a:cs typeface="B Titr" pitchFamily="2" charset="-78"/>
              </a:rPr>
              <a:t>Ahmadi</a:t>
            </a:r>
            <a:r>
              <a:rPr lang="en-US" dirty="0">
                <a:cs typeface="B Titr" pitchFamily="2" charset="-78"/>
              </a:rPr>
              <a:t> AR</a:t>
            </a:r>
            <a:r>
              <a:rPr lang="ar-SA" dirty="0">
                <a:cs typeface="B Titr" pitchFamily="2" charset="-78"/>
              </a:rPr>
              <a:t>.</a:t>
            </a:r>
            <a:endParaRPr lang="en-US" dirty="0">
              <a:cs typeface="B Titr" pitchFamily="2" charset="-78"/>
            </a:endParaRPr>
          </a:p>
          <a:p>
            <a:pPr algn="r" rtl="1"/>
            <a:r>
              <a:rPr lang="en-US" dirty="0">
                <a:cs typeface="B Titr" pitchFamily="2" charset="-78"/>
              </a:rPr>
              <a:t>Title</a:t>
            </a:r>
            <a:r>
              <a:rPr lang="ar-SA" dirty="0">
                <a:cs typeface="B Titr" pitchFamily="2" charset="-78"/>
              </a:rPr>
              <a:t>: کلیدوازه شما را در عنوان مقاله جستجو می کند.( برای جستجو مقاله با عنوان خاص).</a:t>
            </a:r>
            <a:endParaRPr lang="en-US" dirty="0">
              <a:cs typeface="B Titr" pitchFamily="2" charset="-78"/>
            </a:endParaRPr>
          </a:p>
          <a:p>
            <a:pPr algn="r" rtl="1"/>
            <a:r>
              <a:rPr lang="en-US" dirty="0">
                <a:cs typeface="B Titr" pitchFamily="2" charset="-78"/>
              </a:rPr>
              <a:t>Journal</a:t>
            </a:r>
            <a:r>
              <a:rPr lang="ar-SA" dirty="0">
                <a:cs typeface="B Titr" pitchFamily="2" charset="-78"/>
              </a:rPr>
              <a:t>: کلیدوازه شما را در بین عنوان ژورنال های موجود در پایگاه جستجو می کند. یک یا چند کلمه اول عنوان برای جستجو کافیست.</a:t>
            </a:r>
            <a:endParaRPr lang="en-US" dirty="0">
              <a:cs typeface="B Titr" pitchFamily="2" charset="-78"/>
            </a:endParaRPr>
          </a:p>
          <a:p>
            <a:pPr algn="r" rtl="1"/>
            <a:r>
              <a:rPr lang="en-US" dirty="0" smtClean="0">
                <a:cs typeface="B Titr" pitchFamily="2" charset="-78"/>
              </a:rPr>
              <a:t>Book Name</a:t>
            </a:r>
            <a:r>
              <a:rPr lang="ar-SA" dirty="0" smtClean="0">
                <a:cs typeface="B Titr" pitchFamily="2" charset="-78"/>
              </a:rPr>
              <a:t>: کلید واژه  شما را در بین عناوین کتب موجود در پایگاه جستجو می کند.</a:t>
            </a:r>
            <a:endParaRPr lang="en-US" dirty="0" smtClean="0">
              <a:cs typeface="B Titr" pitchFamily="2" charset="-78"/>
            </a:endParaRP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pPr algn="r" rtl="1"/>
            <a:r>
              <a:rPr lang="en-US" sz="2000" dirty="0">
                <a:latin typeface="Times New Roman" pitchFamily="18" charset="0"/>
                <a:cs typeface="B Titr" pitchFamily="2" charset="-78"/>
              </a:rPr>
              <a:t>Multi-Field Search</a:t>
            </a:r>
            <a:r>
              <a:rPr lang="ar-SA" sz="2400" dirty="0">
                <a:latin typeface="Times New Roman" pitchFamily="18" charset="0"/>
                <a:cs typeface="B Titr" pitchFamily="2" charset="-78"/>
              </a:rPr>
              <a:t>:</a:t>
            </a:r>
            <a:r>
              <a:rPr lang="en-US" sz="2400" dirty="0">
                <a:cs typeface="B Titr" pitchFamily="2" charset="-78"/>
              </a:rPr>
              <a:t/>
            </a:r>
            <a:br>
              <a:rPr lang="en-US" sz="2400" dirty="0">
                <a:cs typeface="B Titr" pitchFamily="2" charset="-78"/>
              </a:rPr>
            </a:br>
            <a:r>
              <a:rPr lang="ar-SA" sz="2000" dirty="0" smtClean="0">
                <a:cs typeface="B Titr" pitchFamily="2" charset="-78"/>
              </a:rPr>
              <a:t>در </a:t>
            </a:r>
            <a:r>
              <a:rPr lang="ar-SA" sz="2000" dirty="0">
                <a:cs typeface="B Titr" pitchFamily="2" charset="-78"/>
              </a:rPr>
              <a:t>این مدل جستجو به جای یک باکس، چندین باکس جستجو برای وارد کردن کلید وازه های خود در اختیار دارید. به این معنا که هم می توانید کلیدوازه های متعددی را با استفاده از عملگرهای بولین ترکیب کنید و هم می توانید در مورد هر </a:t>
            </a:r>
            <a:r>
              <a:rPr lang="ar-SA" sz="2000" dirty="0" smtClean="0">
                <a:cs typeface="B Titr" pitchFamily="2" charset="-78"/>
              </a:rPr>
              <a:t>کلیدوا</a:t>
            </a:r>
            <a:r>
              <a:rPr lang="fa-IR" sz="2000" dirty="0" smtClean="0">
                <a:cs typeface="B Titr" pitchFamily="2" charset="-78"/>
              </a:rPr>
              <a:t>ژ</a:t>
            </a:r>
            <a:r>
              <a:rPr lang="ar-SA" sz="2000" dirty="0" smtClean="0">
                <a:cs typeface="B Titr" pitchFamily="2" charset="-78"/>
              </a:rPr>
              <a:t>ه </a:t>
            </a:r>
            <a:r>
              <a:rPr lang="ar-SA" sz="2000" dirty="0">
                <a:cs typeface="B Titr" pitchFamily="2" charset="-78"/>
              </a:rPr>
              <a:t>زمینه مورد نظر خود را از بین زمینه های پیشنهاد شده انتخاب کنید. با این قابلیت شما قادرید استراتژی جستجوی خود را به شکلی دقیق و خاص تعریف کنید.به این ترتیب به نتایج کمتر اما مرتبط تری دست خواهید یافت.</a:t>
            </a:r>
            <a:r>
              <a:rPr lang="en-US" sz="2000" dirty="0">
                <a:cs typeface="B Titr" pitchFamily="2" charset="-78"/>
              </a:rPr>
              <a:t/>
            </a:r>
            <a:br>
              <a:rPr lang="en-US" sz="2000" dirty="0">
                <a:cs typeface="B Titr" pitchFamily="2" charset="-78"/>
              </a:rPr>
            </a:br>
            <a:endParaRPr lang="en-US" sz="2000" dirty="0">
              <a:cs typeface="B Titr" pitchFamily="2" charset="-78"/>
            </a:endParaRPr>
          </a:p>
        </p:txBody>
      </p:sp>
      <p:pic>
        <p:nvPicPr>
          <p:cNvPr id="9218" name="Picture 2"/>
          <p:cNvPicPr>
            <a:picLocks noGrp="1" noChangeAspect="1" noChangeArrowheads="1"/>
          </p:cNvPicPr>
          <p:nvPr>
            <p:ph idx="1"/>
          </p:nvPr>
        </p:nvPicPr>
        <p:blipFill>
          <a:blip r:embed="rId3"/>
          <a:srcRect/>
          <a:stretch>
            <a:fillRect/>
          </a:stretch>
        </p:blipFill>
        <p:spPr bwMode="auto">
          <a:xfrm>
            <a:off x="1143000" y="3170237"/>
            <a:ext cx="7086600" cy="3306763"/>
          </a:xfrm>
          <a:prstGeom prst="rect">
            <a:avLst/>
          </a:prstGeom>
          <a:noFill/>
          <a:ln w="9525">
            <a:noFill/>
            <a:miter lim="800000"/>
            <a:headEnd/>
            <a:tailEnd/>
          </a:ln>
          <a:effectLst/>
        </p:spPr>
      </p:pic>
      <p:sp>
        <p:nvSpPr>
          <p:cNvPr id="5" name="Oval 4"/>
          <p:cNvSpPr/>
          <p:nvPr/>
        </p:nvSpPr>
        <p:spPr>
          <a:xfrm>
            <a:off x="1295400" y="3276600"/>
            <a:ext cx="5562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2420888"/>
            <a:ext cx="6858000" cy="915144"/>
          </a:xfrm>
        </p:spPr>
        <p:txBody>
          <a:bodyPr>
            <a:normAutofit/>
          </a:bodyPr>
          <a:lstStyle/>
          <a:p>
            <a:r>
              <a:rPr lang="en-US" b="1" dirty="0">
                <a:solidFill>
                  <a:schemeClr val="bg1"/>
                </a:solidFill>
              </a:rPr>
              <a:t>OVID (Medical Collection)</a:t>
            </a:r>
            <a:endParaRPr lang="en-US" dirty="0">
              <a:solidFill>
                <a:schemeClr val="bg1"/>
              </a:solidFill>
            </a:endParaRPr>
          </a:p>
          <a:p>
            <a:r>
              <a:rPr lang="en-US" dirty="0"/>
              <a:t> </a:t>
            </a:r>
          </a:p>
          <a:p>
            <a:endParaRPr lang="en-US" dirty="0"/>
          </a:p>
        </p:txBody>
      </p:sp>
      <p:sp>
        <p:nvSpPr>
          <p:cNvPr id="5" name="TextBox 4"/>
          <p:cNvSpPr txBox="1"/>
          <p:nvPr/>
        </p:nvSpPr>
        <p:spPr>
          <a:xfrm>
            <a:off x="2438400" y="3501008"/>
            <a:ext cx="3886200" cy="1246495"/>
          </a:xfrm>
          <a:prstGeom prst="rect">
            <a:avLst/>
          </a:prstGeom>
          <a:noFill/>
        </p:spPr>
        <p:txBody>
          <a:bodyPr wrap="square" rtlCol="0">
            <a:spAutoFit/>
          </a:bodyPr>
          <a:lstStyle/>
          <a:p>
            <a:pPr algn="ctr"/>
            <a:endParaRPr lang="fa-IR" sz="1100" b="1" dirty="0" smtClean="0">
              <a:solidFill>
                <a:prstClr val="white"/>
              </a:solidFill>
              <a:cs typeface="B Nazanin" pitchFamily="2" charset="-78"/>
            </a:endParaRPr>
          </a:p>
          <a:p>
            <a:pPr algn="ctr"/>
            <a:endParaRPr lang="fa-IR" sz="1600" b="1" dirty="0" smtClean="0">
              <a:solidFill>
                <a:prstClr val="white"/>
              </a:solidFill>
              <a:cs typeface="B Nazanin" pitchFamily="2" charset="-78"/>
            </a:endParaRPr>
          </a:p>
          <a:p>
            <a:pPr algn="ctr"/>
            <a:r>
              <a:rPr lang="fa-IR" sz="1600" b="1" dirty="0" smtClean="0">
                <a:solidFill>
                  <a:srgbClr val="1D5253"/>
                </a:solidFill>
                <a:cs typeface="B Nazanin" pitchFamily="2" charset="-78"/>
              </a:rPr>
              <a:t>سید علی برزین</a:t>
            </a:r>
          </a:p>
          <a:p>
            <a:pPr algn="ctr"/>
            <a:r>
              <a:rPr lang="fa-IR" sz="1600" b="1" dirty="0" smtClean="0">
                <a:solidFill>
                  <a:srgbClr val="1D5253"/>
                </a:solidFill>
                <a:cs typeface="B Nazanin" pitchFamily="2" charset="-78"/>
              </a:rPr>
              <a:t>دانشگاه علوم پزشکی یاسوج</a:t>
            </a:r>
          </a:p>
          <a:p>
            <a:pPr algn="ctr"/>
            <a:r>
              <a:rPr lang="fa-IR" sz="1600" b="1" dirty="0" smtClean="0">
                <a:solidFill>
                  <a:srgbClr val="1D5253"/>
                </a:solidFill>
                <a:cs typeface="B Nazanin" pitchFamily="2" charset="-78"/>
              </a:rPr>
              <a:t>اسفندماه 1395</a:t>
            </a:r>
            <a:endParaRPr lang="en-US" sz="1600" b="1" dirty="0">
              <a:solidFill>
                <a:srgbClr val="1D5253"/>
              </a:solidFill>
              <a:cs typeface="B Nazanin" pitchFamily="2" charset="-78"/>
            </a:endParaRPr>
          </a:p>
        </p:txBody>
      </p:sp>
      <p:sp>
        <p:nvSpPr>
          <p:cNvPr id="430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white"/>
              </a:solidFill>
            </a:endParaRPr>
          </a:p>
        </p:txBody>
      </p:sp>
      <p:sp>
        <p:nvSpPr>
          <p:cNvPr id="9" name="TextBox 8"/>
          <p:cNvSpPr txBox="1"/>
          <p:nvPr/>
        </p:nvSpPr>
        <p:spPr>
          <a:xfrm>
            <a:off x="3048000" y="1478706"/>
            <a:ext cx="2388096" cy="446276"/>
          </a:xfrm>
          <a:prstGeom prst="rect">
            <a:avLst/>
          </a:prstGeom>
          <a:noFill/>
        </p:spPr>
        <p:txBody>
          <a:bodyPr wrap="square" rtlCol="0">
            <a:spAutoFit/>
          </a:bodyPr>
          <a:lstStyle/>
          <a:p>
            <a:pPr algn="ctr"/>
            <a:r>
              <a:rPr lang="fa-IR" sz="1200" b="1" dirty="0" smtClean="0">
                <a:solidFill>
                  <a:srgbClr val="1D5253"/>
                </a:solidFill>
                <a:cs typeface="B Titr" pitchFamily="2" charset="-78"/>
              </a:rPr>
              <a:t>معاونت پژوهشي و فناوری</a:t>
            </a:r>
          </a:p>
          <a:p>
            <a:pPr algn="ctr"/>
            <a:r>
              <a:rPr lang="fa-IR" sz="1100" b="1" dirty="0" smtClean="0">
                <a:solidFill>
                  <a:srgbClr val="1D5253"/>
                </a:solidFill>
                <a:cs typeface="B Titr" pitchFamily="2" charset="-78"/>
              </a:rPr>
              <a:t>کتابخانه مرکزی</a:t>
            </a:r>
            <a:endParaRPr lang="en-US" sz="2400" b="1" dirty="0">
              <a:solidFill>
                <a:srgbClr val="1D5253"/>
              </a:solidFill>
              <a:cs typeface="B Titr" pitchFamily="2" charset="-78"/>
            </a:endParaRPr>
          </a:p>
        </p:txBody>
      </p:sp>
      <p:sp>
        <p:nvSpPr>
          <p:cNvPr id="11" name="TextBox 10"/>
          <p:cNvSpPr txBox="1"/>
          <p:nvPr/>
        </p:nvSpPr>
        <p:spPr>
          <a:xfrm>
            <a:off x="228600" y="6553200"/>
            <a:ext cx="2819400" cy="230832"/>
          </a:xfrm>
          <a:prstGeom prst="rect">
            <a:avLst/>
          </a:prstGeom>
          <a:noFill/>
        </p:spPr>
        <p:txBody>
          <a:bodyPr wrap="square" rtlCol="0">
            <a:spAutoFit/>
          </a:bodyPr>
          <a:lstStyle/>
          <a:p>
            <a:r>
              <a:rPr lang="en-US" sz="900" dirty="0" smtClean="0">
                <a:solidFill>
                  <a:srgbClr val="1D5253"/>
                </a:solidFill>
              </a:rPr>
              <a:t>eftekharif@sums.ac.ir</a:t>
            </a:r>
            <a:endParaRPr lang="en-US" sz="900" dirty="0">
              <a:solidFill>
                <a:srgbClr val="1D5253"/>
              </a:solidFill>
            </a:endParaRP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8412"/>
            <a:ext cx="648072" cy="8739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89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1000"/>
                                        <p:tgtEl>
                                          <p:spTgt spid="43013"/>
                                        </p:tgtEl>
                                      </p:cBhvr>
                                    </p:animEffect>
                                    <p:anim calcmode="lin" valueType="num">
                                      <p:cBhvr>
                                        <p:cTn id="8" dur="1000" fill="hold"/>
                                        <p:tgtEl>
                                          <p:spTgt spid="43013"/>
                                        </p:tgtEl>
                                        <p:attrNameLst>
                                          <p:attrName>ppt_x</p:attrName>
                                        </p:attrNameLst>
                                      </p:cBhvr>
                                      <p:tavLst>
                                        <p:tav tm="0">
                                          <p:val>
                                            <p:strVal val="#ppt_x"/>
                                          </p:val>
                                        </p:tav>
                                        <p:tav tm="100000">
                                          <p:val>
                                            <p:strVal val="#ppt_x"/>
                                          </p:val>
                                        </p:tav>
                                      </p:tavLst>
                                    </p:anim>
                                    <p:anim calcmode="lin" valueType="num">
                                      <p:cBhvr>
                                        <p:cTn id="9" dur="1000" fill="hold"/>
                                        <p:tgtEl>
                                          <p:spTgt spid="430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752600"/>
          </a:xfrm>
        </p:spPr>
        <p:txBody>
          <a:bodyPr>
            <a:noAutofit/>
          </a:bodyPr>
          <a:lstStyle/>
          <a:p>
            <a:pPr algn="r" rtl="1"/>
            <a:r>
              <a:rPr lang="ar-SA" sz="1800" b="1" dirty="0">
                <a:cs typeface="B Titr" pitchFamily="2" charset="-78"/>
              </a:rPr>
              <a:t>مرور منابع</a:t>
            </a:r>
            <a:r>
              <a:rPr lang="en-US" sz="1800" b="1" dirty="0">
                <a:cs typeface="B Titr" pitchFamily="2" charset="-78"/>
              </a:rPr>
              <a:t/>
            </a:r>
            <a:br>
              <a:rPr lang="en-US" sz="1800" b="1" dirty="0">
                <a:cs typeface="B Titr" pitchFamily="2" charset="-78"/>
              </a:rPr>
            </a:br>
            <a:r>
              <a:rPr lang="ar-SA" sz="1800" b="1" dirty="0">
                <a:cs typeface="B Titr" pitchFamily="2" charset="-78"/>
              </a:rPr>
              <a:t>مرور ژورنال ها:</a:t>
            </a:r>
            <a:r>
              <a:rPr lang="en-US" sz="1800" b="1" dirty="0">
                <a:cs typeface="B Titr" pitchFamily="2" charset="-78"/>
              </a:rPr>
              <a:t/>
            </a:r>
            <a:br>
              <a:rPr lang="en-US" sz="1800" b="1" dirty="0">
                <a:cs typeface="B Titr" pitchFamily="2" charset="-78"/>
              </a:rPr>
            </a:br>
            <a:r>
              <a:rPr lang="ar-SA" sz="1800" dirty="0">
                <a:cs typeface="B Titr" pitchFamily="2" charset="-78"/>
              </a:rPr>
              <a:t>در نوار آبی بالای صفحه با انتخاب </a:t>
            </a:r>
            <a:r>
              <a:rPr lang="en-US" sz="1800" dirty="0">
                <a:cs typeface="B Titr" pitchFamily="2" charset="-78"/>
              </a:rPr>
              <a:t>Journals</a:t>
            </a:r>
            <a:r>
              <a:rPr lang="ar-SA" sz="1800" dirty="0">
                <a:cs typeface="B Titr" pitchFamily="2" charset="-78"/>
              </a:rPr>
              <a:t> به مجموعه </a:t>
            </a:r>
            <a:r>
              <a:rPr lang="fa-IR" sz="1800" dirty="0" smtClean="0">
                <a:cs typeface="B Titr" pitchFamily="2" charset="-78"/>
              </a:rPr>
              <a:t>ژ</a:t>
            </a:r>
            <a:r>
              <a:rPr lang="ar-SA" sz="1800" dirty="0" smtClean="0">
                <a:cs typeface="B Titr" pitchFamily="2" charset="-78"/>
              </a:rPr>
              <a:t>ورنال </a:t>
            </a:r>
            <a:r>
              <a:rPr lang="ar-SA" sz="1800" dirty="0">
                <a:cs typeface="B Titr" pitchFamily="2" charset="-78"/>
              </a:rPr>
              <a:t>های </a:t>
            </a:r>
            <a:r>
              <a:rPr lang="en-US" sz="1800" dirty="0" err="1">
                <a:cs typeface="B Titr" pitchFamily="2" charset="-78"/>
              </a:rPr>
              <a:t>ovid</a:t>
            </a:r>
            <a:r>
              <a:rPr lang="ar-SA" sz="1800" dirty="0">
                <a:cs typeface="B Titr" pitchFamily="2" charset="-78"/>
              </a:rPr>
              <a:t> دسترسی خواهید داشت و از میان همه ژورنالها تنها متن کامل مقالات ژورنال هایی را که مشترک هستید می توانید دریافت کنید. صفحه جستجوی ژورنال در شکل زیر نمایش داده شده است.</a:t>
            </a:r>
            <a:r>
              <a:rPr lang="en-US" sz="1800" dirty="0">
                <a:cs typeface="B Titr" pitchFamily="2" charset="-78"/>
              </a:rPr>
              <a:t/>
            </a:r>
            <a:br>
              <a:rPr lang="en-US" sz="1800" dirty="0">
                <a:cs typeface="B Titr" pitchFamily="2" charset="-78"/>
              </a:rPr>
            </a:br>
            <a:endParaRPr lang="en-US" sz="1800" dirty="0">
              <a:cs typeface="B Titr" pitchFamily="2" charset="-78"/>
            </a:endParaRPr>
          </a:p>
        </p:txBody>
      </p:sp>
      <p:pic>
        <p:nvPicPr>
          <p:cNvPr id="10242" name="Picture 2"/>
          <p:cNvPicPr>
            <a:picLocks noGrp="1" noChangeAspect="1" noChangeArrowheads="1"/>
          </p:cNvPicPr>
          <p:nvPr>
            <p:ph idx="1"/>
          </p:nvPr>
        </p:nvPicPr>
        <p:blipFill>
          <a:blip r:embed="rId2"/>
          <a:srcRect/>
          <a:stretch>
            <a:fillRect/>
          </a:stretch>
        </p:blipFill>
        <p:spPr bwMode="auto">
          <a:xfrm>
            <a:off x="1447800" y="2514601"/>
            <a:ext cx="5638800" cy="3429000"/>
          </a:xfrm>
          <a:prstGeom prst="rect">
            <a:avLst/>
          </a:prstGeom>
          <a:noFill/>
          <a:ln w="9525">
            <a:noFill/>
            <a:miter lim="800000"/>
            <a:headEnd/>
            <a:tailEnd/>
          </a:ln>
          <a:effectLst/>
        </p:spPr>
      </p:pic>
      <p:sp>
        <p:nvSpPr>
          <p:cNvPr id="5" name="Down Arrow 4"/>
          <p:cNvSpPr/>
          <p:nvPr/>
        </p:nvSpPr>
        <p:spPr>
          <a:xfrm>
            <a:off x="1905000" y="2209800"/>
            <a:ext cx="762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47800" y="2971800"/>
            <a:ext cx="381000" cy="15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2895600"/>
            <a:ext cx="228600" cy="230832"/>
          </a:xfrm>
          <a:prstGeom prst="rect">
            <a:avLst/>
          </a:prstGeom>
          <a:noFill/>
        </p:spPr>
        <p:txBody>
          <a:bodyPr wrap="square" rtlCol="0">
            <a:spAutoFit/>
          </a:bodyPr>
          <a:lstStyle/>
          <a:p>
            <a:r>
              <a:rPr lang="fa-IR" sz="900" b="1" dirty="0" smtClean="0">
                <a:solidFill>
                  <a:srgbClr val="FF0000"/>
                </a:solidFill>
              </a:rPr>
              <a:t>1</a:t>
            </a:r>
            <a:endParaRPr lang="en-US" sz="900" b="1" dirty="0">
              <a:solidFill>
                <a:srgbClr val="FF0000"/>
              </a:solidFill>
            </a:endParaRPr>
          </a:p>
        </p:txBody>
      </p:sp>
      <p:sp>
        <p:nvSpPr>
          <p:cNvPr id="8" name="TextBox 7"/>
          <p:cNvSpPr txBox="1"/>
          <p:nvPr/>
        </p:nvSpPr>
        <p:spPr>
          <a:xfrm>
            <a:off x="2133600" y="3200400"/>
            <a:ext cx="304800" cy="246221"/>
          </a:xfrm>
          <a:prstGeom prst="rect">
            <a:avLst/>
          </a:prstGeom>
          <a:noFill/>
        </p:spPr>
        <p:txBody>
          <a:bodyPr wrap="square" rtlCol="0">
            <a:spAutoFit/>
          </a:bodyPr>
          <a:lstStyle/>
          <a:p>
            <a:r>
              <a:rPr lang="fa-IR" sz="1000" b="1" dirty="0" smtClean="0">
                <a:solidFill>
                  <a:srgbClr val="FF0000"/>
                </a:solidFill>
              </a:rPr>
              <a:t>2</a:t>
            </a:r>
            <a:endParaRPr lang="en-US" sz="1000" b="1" dirty="0">
              <a:solidFill>
                <a:srgbClr val="FF0000"/>
              </a:solidFill>
            </a:endParaRPr>
          </a:p>
        </p:txBody>
      </p:sp>
      <p:sp>
        <p:nvSpPr>
          <p:cNvPr id="9" name="TextBox 8"/>
          <p:cNvSpPr txBox="1"/>
          <p:nvPr/>
        </p:nvSpPr>
        <p:spPr>
          <a:xfrm>
            <a:off x="2057400" y="3429000"/>
            <a:ext cx="304800" cy="246221"/>
          </a:xfrm>
          <a:prstGeom prst="rect">
            <a:avLst/>
          </a:prstGeom>
          <a:noFill/>
        </p:spPr>
        <p:txBody>
          <a:bodyPr wrap="square" rtlCol="0">
            <a:spAutoFit/>
          </a:bodyPr>
          <a:lstStyle/>
          <a:p>
            <a:r>
              <a:rPr lang="fa-IR" sz="1000" b="1" dirty="0" smtClean="0">
                <a:solidFill>
                  <a:srgbClr val="FF0000"/>
                </a:solidFill>
              </a:rPr>
              <a:t>3</a:t>
            </a:r>
            <a:endParaRPr lang="en-US" sz="1000" b="1" dirty="0">
              <a:solidFill>
                <a:srgbClr val="FF0000"/>
              </a:solidFill>
            </a:endParaRPr>
          </a:p>
        </p:txBody>
      </p:sp>
      <p:sp>
        <p:nvSpPr>
          <p:cNvPr id="10" name="TextBox 9"/>
          <p:cNvSpPr txBox="1"/>
          <p:nvPr/>
        </p:nvSpPr>
        <p:spPr>
          <a:xfrm>
            <a:off x="2133600" y="3657600"/>
            <a:ext cx="304800" cy="246221"/>
          </a:xfrm>
          <a:prstGeom prst="rect">
            <a:avLst/>
          </a:prstGeom>
          <a:noFill/>
        </p:spPr>
        <p:txBody>
          <a:bodyPr wrap="square" rtlCol="0">
            <a:spAutoFit/>
          </a:bodyPr>
          <a:lstStyle/>
          <a:p>
            <a:r>
              <a:rPr lang="fa-IR" sz="1000" b="1" dirty="0" smtClean="0">
                <a:solidFill>
                  <a:srgbClr val="FF0000"/>
                </a:solidFill>
              </a:rPr>
              <a:t>4</a:t>
            </a:r>
            <a:endParaRPr lang="en-US" sz="1000" b="1" dirty="0">
              <a:solidFill>
                <a:srgbClr val="FF0000"/>
              </a:solidFill>
            </a:endParaRPr>
          </a:p>
        </p:txBody>
      </p:sp>
      <p:sp>
        <p:nvSpPr>
          <p:cNvPr id="11" name="TextBox 10"/>
          <p:cNvSpPr txBox="1"/>
          <p:nvPr/>
        </p:nvSpPr>
        <p:spPr>
          <a:xfrm>
            <a:off x="1676400" y="4038600"/>
            <a:ext cx="381000" cy="246221"/>
          </a:xfrm>
          <a:prstGeom prst="rect">
            <a:avLst/>
          </a:prstGeom>
          <a:noFill/>
        </p:spPr>
        <p:txBody>
          <a:bodyPr wrap="square" rtlCol="0">
            <a:spAutoFit/>
          </a:bodyPr>
          <a:lstStyle/>
          <a:p>
            <a:r>
              <a:rPr lang="fa-IR" sz="1000" b="1" dirty="0" smtClean="0">
                <a:solidFill>
                  <a:srgbClr val="FF0000"/>
                </a:solidFill>
              </a:rPr>
              <a:t>5</a:t>
            </a:r>
            <a:endParaRPr lang="en-US" sz="1000" b="1" dirty="0">
              <a:solidFill>
                <a:srgbClr val="FF0000"/>
              </a:solidFill>
            </a:endParaRPr>
          </a:p>
        </p:txBody>
      </p:sp>
      <p:sp>
        <p:nvSpPr>
          <p:cNvPr id="12" name="TextBox 11"/>
          <p:cNvSpPr txBox="1"/>
          <p:nvPr/>
        </p:nvSpPr>
        <p:spPr>
          <a:xfrm>
            <a:off x="3733800" y="2819400"/>
            <a:ext cx="228600" cy="246221"/>
          </a:xfrm>
          <a:prstGeom prst="rect">
            <a:avLst/>
          </a:prstGeom>
          <a:noFill/>
        </p:spPr>
        <p:txBody>
          <a:bodyPr wrap="square" rtlCol="0">
            <a:spAutoFit/>
          </a:bodyPr>
          <a:lstStyle/>
          <a:p>
            <a:r>
              <a:rPr lang="fa-IR" sz="1000" dirty="0" smtClean="0">
                <a:solidFill>
                  <a:srgbClr val="FF0000"/>
                </a:solidFill>
              </a:rPr>
              <a:t>7</a:t>
            </a:r>
            <a:endParaRPr lang="en-US" sz="1000" dirty="0">
              <a:solidFill>
                <a:srgbClr val="FF0000"/>
              </a:solidFill>
            </a:endParaRPr>
          </a:p>
        </p:txBody>
      </p:sp>
      <p:sp>
        <p:nvSpPr>
          <p:cNvPr id="13" name="TextBox 12"/>
          <p:cNvSpPr txBox="1"/>
          <p:nvPr/>
        </p:nvSpPr>
        <p:spPr>
          <a:xfrm>
            <a:off x="3962400" y="2819400"/>
            <a:ext cx="228600" cy="246221"/>
          </a:xfrm>
          <a:prstGeom prst="rect">
            <a:avLst/>
          </a:prstGeom>
          <a:noFill/>
        </p:spPr>
        <p:txBody>
          <a:bodyPr wrap="square" rtlCol="0">
            <a:spAutoFit/>
          </a:bodyPr>
          <a:lstStyle/>
          <a:p>
            <a:r>
              <a:rPr lang="fa-IR" sz="1000" dirty="0" smtClean="0">
                <a:solidFill>
                  <a:srgbClr val="FF0000"/>
                </a:solidFill>
              </a:rPr>
              <a:t>8</a:t>
            </a:r>
            <a:endParaRPr lang="en-US" sz="1000" dirty="0">
              <a:solidFill>
                <a:srgbClr val="FF0000"/>
              </a:solidFill>
            </a:endParaRPr>
          </a:p>
        </p:txBody>
      </p:sp>
      <p:sp>
        <p:nvSpPr>
          <p:cNvPr id="14" name="Right Bracket 13"/>
          <p:cNvSpPr/>
          <p:nvPr/>
        </p:nvSpPr>
        <p:spPr>
          <a:xfrm>
            <a:off x="4648200" y="3276600"/>
            <a:ext cx="152400" cy="25908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029200" y="4191000"/>
            <a:ext cx="457200" cy="246221"/>
          </a:xfrm>
          <a:prstGeom prst="rect">
            <a:avLst/>
          </a:prstGeom>
          <a:noFill/>
        </p:spPr>
        <p:txBody>
          <a:bodyPr wrap="square" rtlCol="0">
            <a:spAutoFit/>
          </a:bodyPr>
          <a:lstStyle/>
          <a:p>
            <a:r>
              <a:rPr lang="fa-IR" sz="1000" b="1" dirty="0" smtClean="0">
                <a:solidFill>
                  <a:srgbClr val="FF0000"/>
                </a:solidFill>
              </a:rPr>
              <a:t>6</a:t>
            </a:r>
            <a:endParaRPr lang="en-US" sz="1000" b="1"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p:bldP spid="9" grpId="0"/>
      <p:bldP spid="10" grpId="0"/>
      <p:bldP spid="11" grpId="0"/>
      <p:bldP spid="12"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fontScale="90000"/>
          </a:bodyPr>
          <a:lstStyle/>
          <a:p>
            <a:pPr lvl="0" algn="r" rtl="1"/>
            <a:r>
              <a:rPr lang="fa-IR" sz="2200" dirty="0" smtClean="0">
                <a:cs typeface="B Titr" pitchFamily="2" charset="-78"/>
              </a:rPr>
              <a:t>1</a:t>
            </a:r>
            <a:r>
              <a:rPr lang="fa-IR" sz="2000" dirty="0" smtClean="0">
                <a:cs typeface="B Titr" pitchFamily="2" charset="-78"/>
              </a:rPr>
              <a:t>. باکس </a:t>
            </a:r>
            <a:r>
              <a:rPr lang="fa-IR" sz="2000" dirty="0">
                <a:cs typeface="B Titr" pitchFamily="2" charset="-78"/>
              </a:rPr>
              <a:t>جستجوی ژورنال که با وارد کردن عنوان کامل یا کلماتی از ابتدای عنوان، می توان ژورنال را جستجو کرد</a:t>
            </a:r>
            <a:r>
              <a:rPr lang="fa-IR" sz="2000" dirty="0" smtClean="0">
                <a:cs typeface="B Titr" pitchFamily="2" charset="-78"/>
              </a:rPr>
              <a:t>.</a:t>
            </a:r>
            <a:br>
              <a:rPr lang="fa-IR" sz="2000" dirty="0" smtClean="0">
                <a:cs typeface="B Titr" pitchFamily="2" charset="-78"/>
              </a:rPr>
            </a:br>
            <a:r>
              <a:rPr lang="en-US" sz="2000" dirty="0">
                <a:cs typeface="B Titr" pitchFamily="2" charset="-78"/>
              </a:rPr>
              <a:t/>
            </a:r>
            <a:br>
              <a:rPr lang="en-US" sz="2000" dirty="0">
                <a:cs typeface="B Titr" pitchFamily="2" charset="-78"/>
              </a:rPr>
            </a:br>
            <a:r>
              <a:rPr lang="fa-IR" sz="2000" dirty="0" smtClean="0">
                <a:cs typeface="B Titr" pitchFamily="2" charset="-78"/>
              </a:rPr>
              <a:t>2. فیلتر </a:t>
            </a:r>
            <a:r>
              <a:rPr lang="fa-IR" sz="2000" dirty="0">
                <a:cs typeface="B Titr" pitchFamily="2" charset="-78"/>
              </a:rPr>
              <a:t>بر اساس دسترس پذیری: در این قسمت می توان مرور خود را بر اساس دو گزینه "کل ژورنال ها "و یا "ژورنال های مشترک " محدود کرد.</a:t>
            </a:r>
            <a:r>
              <a:rPr lang="en-US" sz="2000" dirty="0">
                <a:cs typeface="B Titr" pitchFamily="2" charset="-78"/>
              </a:rPr>
              <a:t/>
            </a:r>
            <a:br>
              <a:rPr lang="en-US" sz="2000" dirty="0">
                <a:cs typeface="B Titr" pitchFamily="2" charset="-78"/>
              </a:rPr>
            </a:br>
            <a:r>
              <a:rPr lang="fa-IR" sz="2000" dirty="0" smtClean="0">
                <a:cs typeface="B Titr" pitchFamily="2" charset="-78"/>
              </a:rPr>
              <a:t>3. فیلتر </a:t>
            </a:r>
            <a:r>
              <a:rPr lang="fa-IR" sz="2000" dirty="0">
                <a:cs typeface="B Titr" pitchFamily="2" charset="-78"/>
              </a:rPr>
              <a:t>بر اساس عنوان: فهرست ژورنال ها را بر اساس الفبای عنوان آنها می توان مشاهده و انتخاب کرد.</a:t>
            </a:r>
            <a:r>
              <a:rPr lang="en-US" sz="2000" dirty="0">
                <a:cs typeface="B Titr" pitchFamily="2" charset="-78"/>
              </a:rPr>
              <a:t/>
            </a:r>
            <a:br>
              <a:rPr lang="en-US" sz="2000" dirty="0">
                <a:cs typeface="B Titr" pitchFamily="2" charset="-78"/>
              </a:rPr>
            </a:br>
            <a:r>
              <a:rPr lang="fa-IR" sz="2000" dirty="0" smtClean="0">
                <a:cs typeface="B Titr" pitchFamily="2" charset="-78"/>
              </a:rPr>
              <a:t>4. فیلتر </a:t>
            </a:r>
            <a:r>
              <a:rPr lang="fa-IR" sz="2000" dirty="0">
                <a:cs typeface="B Titr" pitchFamily="2" charset="-78"/>
              </a:rPr>
              <a:t>بر اساس موضوع: فهرست ژورنال ها را بر اساس دسته بندی موضوعی و نمایش تعداد ژورنال ها در هر موضوع و زیر موضوعها ذکر شده است.</a:t>
            </a:r>
            <a:r>
              <a:rPr lang="en-US" sz="2000" dirty="0">
                <a:cs typeface="B Titr" pitchFamily="2" charset="-78"/>
              </a:rPr>
              <a:t/>
            </a:r>
            <a:br>
              <a:rPr lang="en-US" sz="2000" dirty="0">
                <a:cs typeface="B Titr" pitchFamily="2" charset="-78"/>
              </a:rPr>
            </a:br>
            <a:r>
              <a:rPr lang="fa-IR" sz="2000" dirty="0" smtClean="0">
                <a:cs typeface="B Titr" pitchFamily="2" charset="-78"/>
              </a:rPr>
              <a:t>5. ژورنال </a:t>
            </a:r>
            <a:r>
              <a:rPr lang="fa-IR" sz="2000" dirty="0">
                <a:cs typeface="B Titr" pitchFamily="2" charset="-78"/>
              </a:rPr>
              <a:t>های دلخواه من: هر تعداد ژورنال را که مایل هستید به لیست ژورنال های مورد علاقه خود با کلیک روی  اضافه کنید. ایجاد چنین فهرستی به شما کمک می کند تا سریعتر و راحت تر مطالب مورد نظر خود را مرور کنید. استفاده از این بخش مستلزم ثبت نام در سایت است.</a:t>
            </a:r>
            <a:r>
              <a:rPr lang="en-US" sz="2000" dirty="0">
                <a:cs typeface="B Titr" pitchFamily="2" charset="-78"/>
              </a:rPr>
              <a:t/>
            </a:r>
            <a:br>
              <a:rPr lang="en-US" sz="2000" dirty="0">
                <a:cs typeface="B Titr" pitchFamily="2" charset="-78"/>
              </a:rPr>
            </a:br>
            <a:r>
              <a:rPr lang="fa-IR" sz="2000" dirty="0" smtClean="0">
                <a:cs typeface="B Titr" pitchFamily="2" charset="-78"/>
              </a:rPr>
              <a:t>6. فهرست </a:t>
            </a:r>
            <a:r>
              <a:rPr lang="fa-IR" sz="2000" dirty="0">
                <a:cs typeface="B Titr" pitchFamily="2" charset="-78"/>
              </a:rPr>
              <a:t>ژورنال ها: بر اساس محدودیتهایی که انجام می دهید فهرست ژورنال ها در این قسمت نمایش داده می شود.</a:t>
            </a:r>
            <a:r>
              <a:rPr lang="en-US" sz="2000" dirty="0">
                <a:cs typeface="B Titr" pitchFamily="2" charset="-78"/>
              </a:rPr>
              <a:t/>
            </a:r>
            <a:br>
              <a:rPr lang="en-US" sz="2000" dirty="0">
                <a:cs typeface="B Titr" pitchFamily="2" charset="-78"/>
              </a:rPr>
            </a:br>
            <a:r>
              <a:rPr lang="fa-IR" sz="2000" dirty="0" smtClean="0">
                <a:cs typeface="B Titr" pitchFamily="2" charset="-78"/>
              </a:rPr>
              <a:t>7 و 8. تنظیم </a:t>
            </a:r>
            <a:r>
              <a:rPr lang="fa-IR" sz="2000" dirty="0">
                <a:cs typeface="B Titr" pitchFamily="2" charset="-78"/>
              </a:rPr>
              <a:t>نحوه نمایش نتایج: با انتخاب دو گزینه </a:t>
            </a:r>
            <a:r>
              <a:rPr lang="en-US" sz="2000" dirty="0">
                <a:cs typeface="B Titr" pitchFamily="2" charset="-78"/>
              </a:rPr>
              <a:t>full view </a:t>
            </a:r>
            <a:r>
              <a:rPr lang="fa-IR" sz="2000" dirty="0">
                <a:cs typeface="B Titr" pitchFamily="2" charset="-78"/>
              </a:rPr>
              <a:t>و</a:t>
            </a:r>
            <a:r>
              <a:rPr lang="en-US" sz="2000" dirty="0">
                <a:cs typeface="B Titr" pitchFamily="2" charset="-78"/>
              </a:rPr>
              <a:t> title view </a:t>
            </a:r>
            <a:r>
              <a:rPr lang="fa-IR" sz="2000" dirty="0">
                <a:cs typeface="B Titr" pitchFamily="2" charset="-78"/>
              </a:rPr>
              <a:t>می توان اطلاعات مربوط به ژورنال ها را به صورت </a:t>
            </a:r>
            <a:r>
              <a:rPr lang="fa-IR" sz="2000" u="sng" dirty="0">
                <a:cs typeface="B Titr" pitchFamily="2" charset="-78"/>
              </a:rPr>
              <a:t>فشرده</a:t>
            </a:r>
            <a:r>
              <a:rPr lang="fa-IR" sz="2000" dirty="0">
                <a:cs typeface="B Titr" pitchFamily="2" charset="-78"/>
              </a:rPr>
              <a:t> یا </a:t>
            </a:r>
            <a:r>
              <a:rPr lang="fa-IR" sz="2000" u="sng" dirty="0">
                <a:cs typeface="B Titr" pitchFamily="2" charset="-78"/>
              </a:rPr>
              <a:t>با جزئیات</a:t>
            </a:r>
            <a:r>
              <a:rPr lang="fa-IR" sz="2000" dirty="0">
                <a:cs typeface="B Titr" pitchFamily="2" charset="-78"/>
              </a:rPr>
              <a:t> مشاهده کرد. </a:t>
            </a:r>
            <a:r>
              <a:rPr lang="en-US" sz="2000" dirty="0">
                <a:cs typeface="B Titr" pitchFamily="2" charset="-78"/>
              </a:rPr>
              <a:t/>
            </a:r>
            <a:br>
              <a:rPr lang="en-US" sz="2000" dirty="0">
                <a:cs typeface="B Titr" pitchFamily="2" charset="-78"/>
              </a:rPr>
            </a:br>
            <a:r>
              <a:rPr lang="fa-IR" sz="2000" dirty="0" smtClean="0">
                <a:cs typeface="B Titr" pitchFamily="2" charset="-78"/>
              </a:rPr>
              <a:t>9. محدوده </a:t>
            </a:r>
            <a:r>
              <a:rPr lang="fa-IR" sz="2000" dirty="0">
                <a:cs typeface="B Titr" pitchFamily="2" charset="-78"/>
              </a:rPr>
              <a:t>نمایش: در این بخش با انتخاب از منوی کشویی می توانید </a:t>
            </a:r>
            <a:r>
              <a:rPr lang="fa-IR" sz="2000" u="sng" dirty="0">
                <a:cs typeface="B Titr" pitchFamily="2" charset="-78"/>
              </a:rPr>
              <a:t>تعداد ژورنال هایی را که در هر صفحه</a:t>
            </a:r>
            <a:r>
              <a:rPr lang="fa-IR" sz="2000" dirty="0">
                <a:cs typeface="B Titr" pitchFamily="2" charset="-78"/>
              </a:rPr>
              <a:t> نمایش داده می شود تعیین کنید.</a:t>
            </a:r>
            <a:r>
              <a:rPr lang="en-US" sz="2000" dirty="0"/>
              <a:t/>
            </a:r>
            <a:br>
              <a:rPr lang="en-US" sz="2000" dirty="0"/>
            </a:b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722438"/>
          </a:xfrm>
        </p:spPr>
        <p:txBody>
          <a:bodyPr>
            <a:normAutofit/>
          </a:bodyPr>
          <a:lstStyle/>
          <a:p>
            <a:pPr algn="r" rtl="1"/>
            <a:r>
              <a:rPr lang="ar-SA" sz="2200" b="1" dirty="0">
                <a:cs typeface="B Titr" pitchFamily="2" charset="-78"/>
              </a:rPr>
              <a:t>دسترسی به محتوای ژورنال:</a:t>
            </a:r>
            <a:r>
              <a:rPr lang="en-US" sz="2700" b="1" dirty="0">
                <a:cs typeface="B Titr" pitchFamily="2" charset="-78"/>
              </a:rPr>
              <a:t/>
            </a:r>
            <a:br>
              <a:rPr lang="en-US" sz="2700" b="1" dirty="0">
                <a:cs typeface="B Titr" pitchFamily="2" charset="-78"/>
              </a:rPr>
            </a:br>
            <a:r>
              <a:rPr lang="ar-SA" sz="2000" dirty="0">
                <a:cs typeface="B Titr" pitchFamily="2" charset="-78"/>
              </a:rPr>
              <a:t>برای دسترسی به محتوا و آرشیو هر ژورنال کافیست روی عنوان مورد نظر کلیک کنید. تصویر زیر یک نمونه را نمایش می دهد.</a:t>
            </a:r>
            <a:r>
              <a:rPr lang="en-US" sz="2000" dirty="0">
                <a:cs typeface="B Titr" pitchFamily="2" charset="-78"/>
              </a:rPr>
              <a:t/>
            </a:r>
            <a:br>
              <a:rPr lang="en-US" sz="2000" dirty="0">
                <a:cs typeface="B Titr" pitchFamily="2" charset="-78"/>
              </a:rPr>
            </a:br>
            <a:endParaRPr lang="en-US" sz="2000" dirty="0">
              <a:cs typeface="B Titr" pitchFamily="2" charset="-78"/>
            </a:endParaRPr>
          </a:p>
        </p:txBody>
      </p:sp>
      <p:pic>
        <p:nvPicPr>
          <p:cNvPr id="11266" name="Picture 2"/>
          <p:cNvPicPr>
            <a:picLocks noGrp="1" noChangeAspect="1" noChangeArrowheads="1"/>
          </p:cNvPicPr>
          <p:nvPr>
            <p:ph idx="1"/>
          </p:nvPr>
        </p:nvPicPr>
        <p:blipFill>
          <a:blip r:embed="rId2"/>
          <a:srcRect/>
          <a:stretch>
            <a:fillRect/>
          </a:stretch>
        </p:blipFill>
        <p:spPr bwMode="auto">
          <a:xfrm>
            <a:off x="1371600" y="1981200"/>
            <a:ext cx="6973360" cy="4038600"/>
          </a:xfrm>
          <a:prstGeom prst="rect">
            <a:avLst/>
          </a:prstGeom>
          <a:noFill/>
          <a:ln w="9525">
            <a:noFill/>
            <a:miter lim="800000"/>
            <a:headEnd/>
            <a:tailEnd/>
          </a:ln>
          <a:effectLst/>
        </p:spPr>
      </p:pic>
      <p:sp>
        <p:nvSpPr>
          <p:cNvPr id="5" name="TextBox 4"/>
          <p:cNvSpPr txBox="1"/>
          <p:nvPr/>
        </p:nvSpPr>
        <p:spPr>
          <a:xfrm>
            <a:off x="5334000" y="2819400"/>
            <a:ext cx="3048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6" name="TextBox 5"/>
          <p:cNvSpPr txBox="1"/>
          <p:nvPr/>
        </p:nvSpPr>
        <p:spPr>
          <a:xfrm>
            <a:off x="2133600" y="28956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8</a:t>
            </a:r>
            <a:endParaRPr lang="en-US" sz="1000" b="1" dirty="0">
              <a:solidFill>
                <a:srgbClr val="FF0000"/>
              </a:solidFill>
              <a:cs typeface="B Nazanin" pitchFamily="2" charset="-78"/>
            </a:endParaRPr>
          </a:p>
        </p:txBody>
      </p:sp>
      <p:sp>
        <p:nvSpPr>
          <p:cNvPr id="7" name="TextBox 6"/>
          <p:cNvSpPr txBox="1"/>
          <p:nvPr/>
        </p:nvSpPr>
        <p:spPr>
          <a:xfrm>
            <a:off x="2209800" y="35814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8" name="TextBox 7"/>
          <p:cNvSpPr txBox="1"/>
          <p:nvPr/>
        </p:nvSpPr>
        <p:spPr>
          <a:xfrm>
            <a:off x="2133600" y="4648200"/>
            <a:ext cx="304800" cy="246221"/>
          </a:xfrm>
          <a:prstGeom prst="rect">
            <a:avLst/>
          </a:prstGeom>
          <a:noFill/>
        </p:spPr>
        <p:txBody>
          <a:bodyPr wrap="square" rtlCol="0">
            <a:spAutoFit/>
          </a:bodyPr>
          <a:lstStyle/>
          <a:p>
            <a:r>
              <a:rPr lang="fa-IR" sz="1000" b="1" dirty="0" smtClean="0">
                <a:solidFill>
                  <a:srgbClr val="FF0000"/>
                </a:solidFill>
                <a:cs typeface="B Nazanin" pitchFamily="2" charset="-78"/>
              </a:rPr>
              <a:t>3</a:t>
            </a:r>
            <a:endParaRPr lang="en-US" sz="1000" b="1" dirty="0">
              <a:solidFill>
                <a:srgbClr val="FF0000"/>
              </a:solidFill>
              <a:cs typeface="B Nazanin" pitchFamily="2" charset="-78"/>
            </a:endParaRPr>
          </a:p>
        </p:txBody>
      </p:sp>
      <p:sp>
        <p:nvSpPr>
          <p:cNvPr id="9" name="Oval 8"/>
          <p:cNvSpPr/>
          <p:nvPr/>
        </p:nvSpPr>
        <p:spPr>
          <a:xfrm>
            <a:off x="2819400" y="4953000"/>
            <a:ext cx="1524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8600" y="48006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5</a:t>
            </a:r>
            <a:endParaRPr lang="en-US" sz="1000" b="1" dirty="0">
              <a:solidFill>
                <a:srgbClr val="FF0000"/>
              </a:solidFill>
              <a:cs typeface="B Nazanin" pitchFamily="2" charset="-78"/>
            </a:endParaRPr>
          </a:p>
        </p:txBody>
      </p:sp>
      <p:sp>
        <p:nvSpPr>
          <p:cNvPr id="11" name="Right Bracket 10"/>
          <p:cNvSpPr/>
          <p:nvPr/>
        </p:nvSpPr>
        <p:spPr>
          <a:xfrm>
            <a:off x="6324600" y="4267200"/>
            <a:ext cx="45719" cy="16764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477000" y="4876800"/>
            <a:ext cx="304800" cy="246221"/>
          </a:xfrm>
          <a:prstGeom prst="rect">
            <a:avLst/>
          </a:prstGeom>
          <a:noFill/>
        </p:spPr>
        <p:txBody>
          <a:bodyPr wrap="square" rtlCol="0">
            <a:spAutoFit/>
          </a:bodyPr>
          <a:lstStyle/>
          <a:p>
            <a:r>
              <a:rPr lang="fa-IR" sz="1000" b="1" dirty="0" smtClean="0">
                <a:solidFill>
                  <a:srgbClr val="FF0000"/>
                </a:solidFill>
                <a:cs typeface="B Nazanin" pitchFamily="2" charset="-78"/>
              </a:rPr>
              <a:t>4</a:t>
            </a:r>
            <a:endParaRPr lang="en-US" sz="1000" b="1" dirty="0">
              <a:solidFill>
                <a:srgbClr val="FF0000"/>
              </a:solidFill>
              <a:cs typeface="B Nazanin" pitchFamily="2" charset="-78"/>
            </a:endParaRPr>
          </a:p>
        </p:txBody>
      </p:sp>
      <p:sp>
        <p:nvSpPr>
          <p:cNvPr id="13" name="Rectangle 12"/>
          <p:cNvSpPr/>
          <p:nvPr/>
        </p:nvSpPr>
        <p:spPr>
          <a:xfrm>
            <a:off x="7391400" y="4267200"/>
            <a:ext cx="6858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62800" y="44958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6</a:t>
            </a:r>
            <a:endParaRPr lang="en-US" sz="1000" b="1" dirty="0">
              <a:solidFill>
                <a:srgbClr val="FF0000"/>
              </a:solidFill>
              <a:cs typeface="B Nazanin" pitchFamily="2" charset="-78"/>
            </a:endParaRPr>
          </a:p>
        </p:txBody>
      </p:sp>
      <p:sp>
        <p:nvSpPr>
          <p:cNvPr id="15" name="Rectangle 14"/>
          <p:cNvSpPr/>
          <p:nvPr/>
        </p:nvSpPr>
        <p:spPr>
          <a:xfrm>
            <a:off x="5791200" y="3581400"/>
            <a:ext cx="2133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629400" y="3352800"/>
            <a:ext cx="762000" cy="246221"/>
          </a:xfrm>
          <a:prstGeom prst="rect">
            <a:avLst/>
          </a:prstGeom>
          <a:noFill/>
        </p:spPr>
        <p:txBody>
          <a:bodyPr wrap="square" rtlCol="0">
            <a:spAutoFit/>
          </a:bodyPr>
          <a:lstStyle/>
          <a:p>
            <a:r>
              <a:rPr lang="fa-IR" sz="1000" b="1" dirty="0" smtClean="0">
                <a:solidFill>
                  <a:srgbClr val="FF0000"/>
                </a:solidFill>
                <a:cs typeface="B Nazanin" pitchFamily="2" charset="-78"/>
              </a:rPr>
              <a:t>7</a:t>
            </a:r>
            <a:endParaRPr lang="en-US" sz="1000" b="1" dirty="0">
              <a:solidFill>
                <a:srgbClr val="FF0000"/>
              </a:solidFill>
              <a:cs typeface="B Nazanin" pitchFamily="2" charset="-78"/>
            </a:endParaRPr>
          </a:p>
        </p:txBody>
      </p:sp>
      <p:sp>
        <p:nvSpPr>
          <p:cNvPr id="19" name="TextBox 18"/>
          <p:cNvSpPr txBox="1"/>
          <p:nvPr/>
        </p:nvSpPr>
        <p:spPr>
          <a:xfrm>
            <a:off x="5105400" y="38862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9</a:t>
            </a:r>
            <a:endParaRPr lang="en-US" sz="1000" b="1" dirty="0">
              <a:solidFill>
                <a:srgbClr val="FF0000"/>
              </a:solidFill>
              <a:cs typeface="B Nazanin"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1000"/>
                                        <p:tgtEl>
                                          <p:spTgt spid="14"/>
                                        </p:tgtEl>
                                      </p:cBhvr>
                                    </p:animEffect>
                                    <p:anim calcmode="lin" valueType="num">
                                      <p:cBhvr>
                                        <p:cTn id="99" dur="1000" fill="hold"/>
                                        <p:tgtEl>
                                          <p:spTgt spid="14"/>
                                        </p:tgtEl>
                                        <p:attrNameLst>
                                          <p:attrName>ppt_x</p:attrName>
                                        </p:attrNameLst>
                                      </p:cBhvr>
                                      <p:tavLst>
                                        <p:tav tm="0">
                                          <p:val>
                                            <p:strVal val="#ppt_x"/>
                                          </p:val>
                                        </p:tav>
                                        <p:tav tm="100000">
                                          <p:val>
                                            <p:strVal val="#ppt_x"/>
                                          </p:val>
                                        </p:tav>
                                      </p:tavLst>
                                    </p:anim>
                                    <p:anim calcmode="lin" valueType="num">
                                      <p:cBhvr>
                                        <p:cTn id="10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1000"/>
                                        <p:tgtEl>
                                          <p:spTgt spid="13"/>
                                        </p:tgtEl>
                                      </p:cBhvr>
                                    </p:animEffect>
                                    <p:anim calcmode="lin" valueType="num">
                                      <p:cBhvr>
                                        <p:cTn id="106" dur="1000" fill="hold"/>
                                        <p:tgtEl>
                                          <p:spTgt spid="13"/>
                                        </p:tgtEl>
                                        <p:attrNameLst>
                                          <p:attrName>ppt_x</p:attrName>
                                        </p:attrNameLst>
                                      </p:cBhvr>
                                      <p:tavLst>
                                        <p:tav tm="0">
                                          <p:val>
                                            <p:strVal val="#ppt_x"/>
                                          </p:val>
                                        </p:tav>
                                        <p:tav tm="100000">
                                          <p:val>
                                            <p:strVal val="#ppt_x"/>
                                          </p:val>
                                        </p:tav>
                                      </p:tavLst>
                                    </p:anim>
                                    <p:anim calcmode="lin" valueType="num">
                                      <p:cBhvr>
                                        <p:cTn id="10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animBg="1"/>
      <p:bldP spid="10" grpId="0"/>
      <p:bldP spid="11" grpId="0" animBg="1"/>
      <p:bldP spid="12" grpId="0"/>
      <p:bldP spid="13" grpId="0" animBg="1"/>
      <p:bldP spid="14" grpId="0"/>
      <p:bldP spid="15" grpId="0" animBg="1"/>
      <p:bldP spid="16"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6858000" cy="4953000"/>
          </a:xfrm>
        </p:spPr>
        <p:txBody>
          <a:bodyPr/>
          <a:lstStyle/>
          <a:p>
            <a:pPr lvl="0" algn="r" rtl="1">
              <a:buAutoNum type="arabicPeriod"/>
            </a:pPr>
            <a:r>
              <a:rPr lang="fa-IR" sz="1800" dirty="0" smtClean="0">
                <a:cs typeface="B Titr" pitchFamily="2" charset="-78"/>
              </a:rPr>
              <a:t>تصویر </a:t>
            </a:r>
            <a:r>
              <a:rPr lang="fa-IR" sz="1800" dirty="0">
                <a:cs typeface="B Titr" pitchFamily="2" charset="-78"/>
              </a:rPr>
              <a:t>روی جلد ژورنال، </a:t>
            </a:r>
            <a:r>
              <a:rPr lang="en-US" sz="1800" dirty="0">
                <a:latin typeface="Arial Rounded MT Bold" pitchFamily="34" charset="0"/>
                <a:cs typeface="B Titr" pitchFamily="2" charset="-78"/>
              </a:rPr>
              <a:t>ISSN</a:t>
            </a:r>
            <a:r>
              <a:rPr lang="fa-IR" sz="1800" dirty="0">
                <a:cs typeface="B Titr" pitchFamily="2" charset="-78"/>
              </a:rPr>
              <a:t>، کپی رایت و اطلاعات مربوط به آخرین شماره ژورنال در این قسمت ارائه می شود</a:t>
            </a:r>
            <a:r>
              <a:rPr lang="fa-IR" sz="1800" dirty="0" smtClean="0">
                <a:cs typeface="B Titr" pitchFamily="2" charset="-78"/>
              </a:rPr>
              <a:t>.</a:t>
            </a:r>
          </a:p>
          <a:p>
            <a:pPr algn="just" rtl="1">
              <a:buFont typeface="Arial" pitchFamily="34" charset="0"/>
              <a:buAutoNum type="arabicPeriod"/>
            </a:pPr>
            <a:r>
              <a:rPr lang="fa-IR" sz="1800" dirty="0" smtClean="0">
                <a:cs typeface="B Titr" pitchFamily="2" charset="-78"/>
              </a:rPr>
              <a:t>        </a:t>
            </a:r>
            <a:r>
              <a:rPr lang="ar-SA" sz="1800" dirty="0" smtClean="0">
                <a:cs typeface="B Titr" pitchFamily="2" charset="-78"/>
              </a:rPr>
              <a:t> </a:t>
            </a:r>
            <a:r>
              <a:rPr lang="fa-IR" sz="1800" dirty="0" smtClean="0">
                <a:cs typeface="B Titr" pitchFamily="2" charset="-78"/>
              </a:rPr>
              <a:t>          </a:t>
            </a:r>
            <a:r>
              <a:rPr lang="ar-SA" sz="1800" dirty="0" smtClean="0">
                <a:cs typeface="B Titr" pitchFamily="2" charset="-78"/>
              </a:rPr>
              <a:t>با کلیک روی این آیکن و اضافه کردن </a:t>
            </a:r>
            <a:r>
              <a:rPr lang="en-US" sz="1800" dirty="0" smtClean="0">
                <a:latin typeface="Arial Rounded MT Bold" pitchFamily="34" charset="0"/>
                <a:cs typeface="B Titr" pitchFamily="2" charset="-78"/>
              </a:rPr>
              <a:t>feed</a:t>
            </a:r>
            <a:r>
              <a:rPr lang="en-US" sz="1800" dirty="0" smtClean="0">
                <a:cs typeface="B Titr" pitchFamily="2" charset="-78"/>
              </a:rPr>
              <a:t> </a:t>
            </a:r>
            <a:r>
              <a:rPr lang="ar-SA" sz="1800" dirty="0" smtClean="0">
                <a:cs typeface="B Titr" pitchFamily="2" charset="-78"/>
              </a:rPr>
              <a:t>به </a:t>
            </a:r>
            <a:r>
              <a:rPr lang="en-US" sz="1800" dirty="0" smtClean="0">
                <a:latin typeface="Arial Rounded MT Bold" pitchFamily="34" charset="0"/>
                <a:cs typeface="B Titr" pitchFamily="2" charset="-78"/>
              </a:rPr>
              <a:t>reader</a:t>
            </a:r>
            <a:r>
              <a:rPr lang="ar-SA" sz="1800" dirty="0" smtClean="0">
                <a:cs typeface="B Titr" pitchFamily="2" charset="-78"/>
              </a:rPr>
              <a:t> خود، فهرست مقالات شماره های جدید ژورنال را به صورت اتوماتیک دریافت می کنید.</a:t>
            </a:r>
            <a:endParaRPr lang="fa-IR" sz="1800" dirty="0" smtClean="0">
              <a:cs typeface="B Titr" pitchFamily="2" charset="-78"/>
            </a:endParaRPr>
          </a:p>
          <a:p>
            <a:pPr algn="just" rtl="1">
              <a:buFont typeface="Arial" pitchFamily="34" charset="0"/>
              <a:buAutoNum type="arabicPeriod"/>
            </a:pPr>
            <a:r>
              <a:rPr lang="fa-IR" sz="1800" dirty="0" smtClean="0">
                <a:cs typeface="B Titr" pitchFamily="2" charset="-78"/>
              </a:rPr>
              <a:t>                       </a:t>
            </a:r>
            <a:r>
              <a:rPr lang="ar-SA" sz="1800" dirty="0" smtClean="0">
                <a:cs typeface="B Titr" pitchFamily="2" charset="-78"/>
              </a:rPr>
              <a:t>با استفاده از این آیکن فهرست مقالات شماره های جدید ژورنال بصورت اتوماتیک به ایمیل مورد نظرتان ارسال می شود. </a:t>
            </a:r>
            <a:endParaRPr lang="fa-IR" sz="1800" dirty="0" smtClean="0">
              <a:cs typeface="B Titr" pitchFamily="2" charset="-78"/>
            </a:endParaRPr>
          </a:p>
          <a:p>
            <a:pPr algn="just" rtl="1">
              <a:buFont typeface="Arial" pitchFamily="34" charset="0"/>
              <a:buAutoNum type="arabicPeriod"/>
            </a:pPr>
            <a:r>
              <a:rPr lang="fa-IR" sz="1800" dirty="0" smtClean="0">
                <a:cs typeface="B Nazanin" pitchFamily="2" charset="-78"/>
              </a:rPr>
              <a:t>                            </a:t>
            </a:r>
            <a:r>
              <a:rPr lang="ar-SA" sz="1800" dirty="0" smtClean="0">
                <a:cs typeface="B Titr" pitchFamily="2" charset="-78"/>
              </a:rPr>
              <a:t>با کلیک روی این آیکن، </a:t>
            </a:r>
            <a:r>
              <a:rPr lang="en-US" sz="1800" dirty="0" smtClean="0">
                <a:latin typeface="Arial Rounded MT Bold" pitchFamily="34" charset="0"/>
                <a:cs typeface="B Titr" pitchFamily="2" charset="-78"/>
              </a:rPr>
              <a:t>URL</a:t>
            </a:r>
            <a:r>
              <a:rPr lang="ar-SA" sz="1800" dirty="0" smtClean="0">
                <a:cs typeface="B Titr" pitchFamily="2" charset="-78"/>
              </a:rPr>
              <a:t> یا لینک مستقیم صفحه اختصاصی ژورنال به آدرس ایمیل مورد نظر شما ارسال می شود. به این ترتیب در مراجعه بعدی خود به پایگاه، جهت ورود به این صفحه نیاز به طی مراحل قبل نیست. تنها کافیست آدرس مورد نظر را از ایمیل خود کپی و در نوار آدرس </a:t>
            </a:r>
            <a:r>
              <a:rPr lang="en-US" sz="1800" dirty="0" smtClean="0">
                <a:latin typeface="Arial Rounded MT Bold" pitchFamily="34" charset="0"/>
                <a:cs typeface="B Titr" pitchFamily="2" charset="-78"/>
              </a:rPr>
              <a:t>past</a:t>
            </a:r>
            <a:r>
              <a:rPr lang="ar-SA" sz="1800" dirty="0" smtClean="0">
                <a:cs typeface="B Titr" pitchFamily="2" charset="-78"/>
              </a:rPr>
              <a:t> کنید</a:t>
            </a:r>
            <a:r>
              <a:rPr lang="fa-IR" sz="1800" dirty="0" smtClean="0">
                <a:cs typeface="B Nazanin" pitchFamily="2" charset="-78"/>
              </a:rPr>
              <a:t>.</a:t>
            </a:r>
          </a:p>
          <a:p>
            <a:pPr algn="r" rtl="1">
              <a:buNone/>
            </a:pPr>
            <a:endParaRPr lang="en-US" sz="1800" dirty="0" smtClean="0">
              <a:cs typeface="B Nazanin" pitchFamily="2" charset="-78"/>
            </a:endParaRPr>
          </a:p>
          <a:p>
            <a:pPr algn="r" rtl="1">
              <a:buFont typeface="Arial" pitchFamily="34" charset="0"/>
              <a:buAutoNum type="arabicPeriod"/>
            </a:pPr>
            <a:endParaRPr lang="en-US" sz="1800" dirty="0">
              <a:cs typeface="B Nazanin" pitchFamily="2" charset="-78"/>
            </a:endParaRPr>
          </a:p>
          <a:p>
            <a:pPr lvl="0" algn="r" rtl="1">
              <a:buAutoNum type="arabicPeriod"/>
            </a:pPr>
            <a:endParaRPr lang="en-US" sz="1800" dirty="0">
              <a:cs typeface="B Nazanin" pitchFamily="2" charset="-78"/>
            </a:endParaRPr>
          </a:p>
        </p:txBody>
      </p:sp>
      <p:pic>
        <p:nvPicPr>
          <p:cNvPr id="4" name="Picture 3"/>
          <p:cNvPicPr/>
          <p:nvPr/>
        </p:nvPicPr>
        <p:blipFill>
          <a:blip r:embed="rId2"/>
          <a:srcRect/>
          <a:stretch>
            <a:fillRect/>
          </a:stretch>
        </p:blipFill>
        <p:spPr bwMode="auto">
          <a:xfrm>
            <a:off x="6962775" y="1618689"/>
            <a:ext cx="533400" cy="20955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6781800" y="2350153"/>
            <a:ext cx="581025" cy="200025"/>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6515100" y="3110611"/>
            <a:ext cx="895350" cy="176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6629400" cy="3505200"/>
          </a:xfrm>
        </p:spPr>
        <p:txBody>
          <a:bodyPr>
            <a:normAutofit/>
          </a:bodyPr>
          <a:lstStyle/>
          <a:p>
            <a:pPr lvl="0" algn="r" rtl="1">
              <a:buNone/>
            </a:pPr>
            <a:r>
              <a:rPr lang="fa-IR" sz="1800" dirty="0" smtClean="0">
                <a:cs typeface="B Titr" pitchFamily="2" charset="-78"/>
              </a:rPr>
              <a:t>2. در </a:t>
            </a:r>
            <a:r>
              <a:rPr lang="fa-IR" sz="1800" dirty="0">
                <a:cs typeface="B Titr" pitchFamily="2" charset="-78"/>
              </a:rPr>
              <a:t>این بخش اطلاعات بیشتری از ژورنال کسب می کنید از قبیل: ناشر، بازه زمانی انتشار، عنوان و </a:t>
            </a:r>
            <a:r>
              <a:rPr lang="en-US" sz="1800" dirty="0">
                <a:cs typeface="B Titr" pitchFamily="2" charset="-78"/>
              </a:rPr>
              <a:t>ISSN</a:t>
            </a:r>
            <a:r>
              <a:rPr lang="fa-IR" sz="1800" dirty="0">
                <a:cs typeface="B Titr" pitchFamily="2" charset="-78"/>
              </a:rPr>
              <a:t> قبلی ژورنال و ....</a:t>
            </a:r>
            <a:endParaRPr lang="en-US" sz="1800" dirty="0">
              <a:cs typeface="B Titr" pitchFamily="2" charset="-78"/>
            </a:endParaRPr>
          </a:p>
          <a:p>
            <a:pPr lvl="0" algn="r" rtl="1">
              <a:buNone/>
            </a:pPr>
            <a:r>
              <a:rPr lang="fa-IR" sz="1800" dirty="0" smtClean="0">
                <a:cs typeface="B Titr" pitchFamily="2" charset="-78"/>
              </a:rPr>
              <a:t>3. این </a:t>
            </a:r>
            <a:r>
              <a:rPr lang="fa-IR" sz="1800" dirty="0">
                <a:cs typeface="B Titr" pitchFamily="2" charset="-78"/>
              </a:rPr>
              <a:t>بخش آرشیو هر ژورنال است. فهرست همه سال هایی که نشریه منتشر شده است.</a:t>
            </a:r>
            <a:endParaRPr lang="en-US" sz="1800" dirty="0">
              <a:cs typeface="B Titr" pitchFamily="2" charset="-78"/>
            </a:endParaRPr>
          </a:p>
          <a:p>
            <a:pPr lvl="0" algn="r" rtl="1">
              <a:buNone/>
            </a:pPr>
            <a:r>
              <a:rPr lang="fa-IR" sz="1800" dirty="0" smtClean="0">
                <a:cs typeface="B Titr" pitchFamily="2" charset="-78"/>
              </a:rPr>
              <a:t>4. در </a:t>
            </a:r>
            <a:r>
              <a:rPr lang="fa-IR" sz="1800" dirty="0">
                <a:cs typeface="B Titr" pitchFamily="2" charset="-78"/>
              </a:rPr>
              <a:t>این قسمت فهرست مندرجات آخرین شماره ژورنال قرار دارد.</a:t>
            </a:r>
            <a:endParaRPr lang="en-US" sz="1800" dirty="0">
              <a:cs typeface="B Titr" pitchFamily="2" charset="-78"/>
            </a:endParaRPr>
          </a:p>
          <a:p>
            <a:pPr algn="r" rtl="1">
              <a:buNone/>
            </a:pPr>
            <a:r>
              <a:rPr lang="ar-SA" sz="1800" dirty="0">
                <a:cs typeface="B Titr" pitchFamily="2" charset="-78"/>
              </a:rPr>
              <a:t>5و6و7. گزینه ها و ابزارهای مربوط به نحوه استفاده از مقاله است. در قسمت مرور کتاب توضیح داده شده است.</a:t>
            </a:r>
            <a:endParaRPr lang="en-US" sz="1800" dirty="0">
              <a:cs typeface="B Titr" pitchFamily="2" charset="-78"/>
            </a:endParaRPr>
          </a:p>
          <a:p>
            <a:pPr lvl="0" algn="r" rtl="1">
              <a:buNone/>
            </a:pPr>
            <a:r>
              <a:rPr lang="fa-IR" sz="1800" dirty="0" smtClean="0">
                <a:cs typeface="B Titr" pitchFamily="2" charset="-78"/>
              </a:rPr>
              <a:t>8. با </a:t>
            </a:r>
            <a:r>
              <a:rPr lang="fa-IR" sz="1800" dirty="0">
                <a:cs typeface="B Titr" pitchFamily="2" charset="-78"/>
              </a:rPr>
              <a:t>استفاده از این بخش علاوه بر مرور ژورنال ها می توانید کلید وازه مورد نظر را در بین مقالات یک ژورنال خاص جستجو کنید.  این امکان را نیز دارید که درون ژورنال جستجوی پیشرفته انجام دهید</a:t>
            </a:r>
            <a:r>
              <a:rPr lang="fa-IR" sz="1800" dirty="0" smtClean="0">
                <a:cs typeface="B Titr" pitchFamily="2" charset="-78"/>
              </a:rPr>
              <a:t>.</a:t>
            </a:r>
          </a:p>
          <a:p>
            <a:pPr lvl="0" algn="r" rtl="1">
              <a:buNone/>
            </a:pPr>
            <a:endParaRPr lang="en-US" dirty="0">
              <a:cs typeface="B Nazanin" pitchFamily="2" charset="-78"/>
            </a:endParaRPr>
          </a:p>
          <a:p>
            <a:endParaRPr lang="en-US" dirty="0"/>
          </a:p>
        </p:txBody>
      </p:sp>
      <p:pic>
        <p:nvPicPr>
          <p:cNvPr id="4" name="Picture 3"/>
          <p:cNvPicPr/>
          <p:nvPr/>
        </p:nvPicPr>
        <p:blipFill>
          <a:blip r:embed="rId2"/>
          <a:srcRect/>
          <a:stretch>
            <a:fillRect/>
          </a:stretch>
        </p:blipFill>
        <p:spPr bwMode="auto">
          <a:xfrm>
            <a:off x="1600200" y="4191000"/>
            <a:ext cx="5867400" cy="1971675"/>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000" b="1" dirty="0">
                <a:cs typeface="B Titr" pitchFamily="2" charset="-78"/>
              </a:rPr>
              <a:t>مرور کتاب ها</a:t>
            </a:r>
            <a:r>
              <a:rPr lang="ar-SA" sz="2000" b="1" dirty="0" smtClean="0">
                <a:cs typeface="B Titr" pitchFamily="2" charset="-78"/>
              </a:rPr>
              <a:t>:</a:t>
            </a:r>
            <a:r>
              <a:rPr lang="fa-IR" sz="2000" b="1" dirty="0" smtClean="0">
                <a:cs typeface="B Titr" pitchFamily="2" charset="-78"/>
              </a:rPr>
              <a:t/>
            </a:r>
            <a:br>
              <a:rPr lang="fa-IR" sz="2000" b="1" dirty="0" smtClean="0">
                <a:cs typeface="B Titr" pitchFamily="2" charset="-78"/>
              </a:rPr>
            </a:br>
            <a:r>
              <a:rPr lang="en-US" sz="2000" b="1" dirty="0">
                <a:cs typeface="B Titr" pitchFamily="2" charset="-78"/>
              </a:rPr>
              <a:t/>
            </a:r>
            <a:br>
              <a:rPr lang="en-US" sz="2000" b="1" dirty="0">
                <a:cs typeface="B Titr" pitchFamily="2" charset="-78"/>
              </a:rPr>
            </a:br>
            <a:r>
              <a:rPr lang="en-US" sz="1800" dirty="0">
                <a:cs typeface="B Titr" pitchFamily="2" charset="-78"/>
              </a:rPr>
              <a:t>Ovid</a:t>
            </a:r>
            <a:r>
              <a:rPr lang="en-US" sz="2000" dirty="0">
                <a:cs typeface="B Titr" pitchFamily="2" charset="-78"/>
              </a:rPr>
              <a:t> </a:t>
            </a:r>
            <a:r>
              <a:rPr lang="ar-SA" sz="2000" dirty="0">
                <a:cs typeface="B Titr" pitchFamily="2" charset="-78"/>
              </a:rPr>
              <a:t>به شما این امکان را می دهد که کتابهای موجود را از نوار آبی رنگ بالای صفحه قسمت </a:t>
            </a:r>
            <a:r>
              <a:rPr lang="en-US" sz="1800" dirty="0">
                <a:cs typeface="B Titr" pitchFamily="2" charset="-78"/>
              </a:rPr>
              <a:t>Books</a:t>
            </a:r>
            <a:r>
              <a:rPr lang="ar-SA" sz="2000" dirty="0">
                <a:cs typeface="B Titr" pitchFamily="2" charset="-78"/>
              </a:rPr>
              <a:t> مرور کنید و حتی درون کتاب ها به جستجو بپردازید</a:t>
            </a:r>
            <a:endParaRPr lang="en-US" sz="2000" dirty="0">
              <a:cs typeface="B Titr" pitchFamily="2" charset="-78"/>
            </a:endParaRPr>
          </a:p>
        </p:txBody>
      </p:sp>
      <p:pic>
        <p:nvPicPr>
          <p:cNvPr id="12290" name="Picture 2"/>
          <p:cNvPicPr>
            <a:picLocks noGrp="1" noChangeAspect="1" noChangeArrowheads="1"/>
          </p:cNvPicPr>
          <p:nvPr>
            <p:ph idx="1"/>
          </p:nvPr>
        </p:nvPicPr>
        <p:blipFill>
          <a:blip r:embed="rId2"/>
          <a:srcRect/>
          <a:stretch>
            <a:fillRect/>
          </a:stretch>
        </p:blipFill>
        <p:spPr bwMode="auto">
          <a:xfrm>
            <a:off x="1752600" y="2209800"/>
            <a:ext cx="6248400" cy="3886200"/>
          </a:xfrm>
          <a:prstGeom prst="rect">
            <a:avLst/>
          </a:prstGeom>
          <a:noFill/>
          <a:ln w="9525">
            <a:noFill/>
            <a:miter lim="800000"/>
            <a:headEnd/>
            <a:tailEnd/>
          </a:ln>
          <a:effectLst/>
        </p:spPr>
      </p:pic>
      <p:sp>
        <p:nvSpPr>
          <p:cNvPr id="5" name="Oval 4"/>
          <p:cNvSpPr/>
          <p:nvPr/>
        </p:nvSpPr>
        <p:spPr>
          <a:xfrm>
            <a:off x="2057400" y="2895600"/>
            <a:ext cx="381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2895600"/>
            <a:ext cx="3048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7" name="TextBox 6"/>
          <p:cNvSpPr txBox="1"/>
          <p:nvPr/>
        </p:nvSpPr>
        <p:spPr>
          <a:xfrm>
            <a:off x="2819400" y="28956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8" name="Rounded Rectangular Callout 7"/>
          <p:cNvSpPr/>
          <p:nvPr/>
        </p:nvSpPr>
        <p:spPr>
          <a:xfrm>
            <a:off x="2057400" y="2514600"/>
            <a:ext cx="228600" cy="228600"/>
          </a:xfrm>
          <a:prstGeom prst="wedgeRoundRect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0" y="24384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3</a:t>
            </a:r>
            <a:endParaRPr lang="en-US" sz="1000" b="1" dirty="0">
              <a:solidFill>
                <a:srgbClr val="FF0000"/>
              </a:solidFill>
              <a:cs typeface="B Nazanin" pitchFamily="2" charset="-78"/>
            </a:endParaRPr>
          </a:p>
        </p:txBody>
      </p:sp>
      <p:sp>
        <p:nvSpPr>
          <p:cNvPr id="10" name="Right Bracket 9"/>
          <p:cNvSpPr/>
          <p:nvPr/>
        </p:nvSpPr>
        <p:spPr>
          <a:xfrm>
            <a:off x="5638800" y="3048000"/>
            <a:ext cx="228600" cy="29718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943600" y="39624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4</a:t>
            </a:r>
            <a:endParaRPr lang="en-US" sz="1000" b="1" dirty="0">
              <a:solidFill>
                <a:srgbClr val="FF0000"/>
              </a:solidFill>
              <a:cs typeface="B Nazanin"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animBg="1"/>
      <p:bldP spid="9" grpId="0"/>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6858000" cy="5253623"/>
          </a:xfrm>
        </p:spPr>
        <p:txBody>
          <a:bodyPr>
            <a:normAutofit/>
          </a:bodyPr>
          <a:lstStyle/>
          <a:p>
            <a:pPr marL="514350" lvl="0" indent="-514350" algn="r" rtl="1">
              <a:buFont typeface="+mj-lt"/>
              <a:buAutoNum type="arabicPeriod"/>
            </a:pPr>
            <a:r>
              <a:rPr lang="fa-IR" dirty="0">
                <a:cs typeface="B Titr" pitchFamily="2" charset="-78"/>
              </a:rPr>
              <a:t>مرور بر اساس عنوان:  بر اساس حرف انتخابی از جدول الفبایی موجود، می توانید فهرست کتاب ها را بر اساس الفبایی عنوان مشاهده نمایید. </a:t>
            </a:r>
            <a:endParaRPr lang="en-US" dirty="0">
              <a:cs typeface="B Titr" pitchFamily="2" charset="-78"/>
            </a:endParaRPr>
          </a:p>
          <a:p>
            <a:pPr marL="514350" lvl="0" indent="-514350" algn="r" rtl="1">
              <a:buFont typeface="+mj-lt"/>
              <a:buAutoNum type="arabicPeriod"/>
            </a:pPr>
            <a:r>
              <a:rPr lang="fa-IR" dirty="0" smtClean="0">
                <a:cs typeface="B Titr" pitchFamily="2" charset="-78"/>
              </a:rPr>
              <a:t>مرور بر اساس موضوع: در این قسمت می توانید فهرست ژورنال ها را بر اساس دسته بندی موضوعی موجود مشاهده کنید. با کلیک روی  زیر موضوعات هر موضوع نیز آشکار می شوند. با کلیک روی هر زیر موضوع فهرست تمام کتاب های آن موضوع خاص در اختیارتان قرار می گیرد.</a:t>
            </a:r>
            <a:endParaRPr lang="en-US" dirty="0" smtClean="0">
              <a:cs typeface="B Titr" pitchFamily="2" charset="-78"/>
            </a:endParaRPr>
          </a:p>
          <a:p>
            <a:pPr marL="514350" lvl="0" indent="-514350" algn="r" rtl="1">
              <a:buFont typeface="+mj-lt"/>
              <a:buAutoNum type="arabicPeriod"/>
            </a:pPr>
            <a:r>
              <a:rPr lang="fa-IR" dirty="0" smtClean="0">
                <a:cs typeface="B Titr" pitchFamily="2" charset="-78"/>
              </a:rPr>
              <a:t>باکس </a:t>
            </a:r>
            <a:r>
              <a:rPr lang="fa-IR" dirty="0">
                <a:cs typeface="B Titr" pitchFamily="2" charset="-78"/>
              </a:rPr>
              <a:t>جستجوی سریع: در این بخش می توانید کلیدواژه یا سوال خود را به زبان ساده وارد کنید. نتایج شامل بخش یا فصل هایی از کتاب خواهد بود که کلید واژه های شما  با رنگ زرد در آنها بازیابی شده است.</a:t>
            </a:r>
            <a:endParaRPr lang="en-US" dirty="0">
              <a:cs typeface="B Titr" pitchFamily="2" charset="-78"/>
            </a:endParaRPr>
          </a:p>
          <a:p>
            <a:pPr marL="514350" lvl="0" indent="-514350" algn="r" rtl="1">
              <a:buFont typeface="+mj-lt"/>
              <a:buAutoNum type="arabicPeriod"/>
            </a:pPr>
            <a:r>
              <a:rPr lang="fa-IR" dirty="0">
                <a:cs typeface="B Titr" pitchFamily="2" charset="-78"/>
              </a:rPr>
              <a:t>فهرست کتاب ها: در این قسمت فهرست کتاب ها بر اساس تنظیمات خاص شما در اختیارتان قرار می گیرد.</a:t>
            </a:r>
            <a:endParaRPr lang="en-US" dirty="0">
              <a:cs typeface="B Titr" pitchFamily="2" charset="-78"/>
            </a:endParaRP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1828800"/>
          </a:xfrm>
        </p:spPr>
        <p:txBody>
          <a:bodyPr>
            <a:noAutofit/>
          </a:bodyPr>
          <a:lstStyle/>
          <a:p>
            <a:pPr algn="r" rtl="1"/>
            <a:r>
              <a:rPr lang="ar-SA" sz="1800" b="1" dirty="0">
                <a:cs typeface="B Titr" pitchFamily="2" charset="-78"/>
              </a:rPr>
              <a:t>دسترسی به محتوای کتاب ها</a:t>
            </a:r>
            <a:r>
              <a:rPr lang="ar-SA" sz="1800" b="1" dirty="0" smtClean="0">
                <a:cs typeface="B Titr" pitchFamily="2" charset="-78"/>
              </a:rPr>
              <a:t>:</a:t>
            </a:r>
            <a:r>
              <a:rPr lang="fa-IR" sz="2000" b="1" dirty="0" smtClean="0">
                <a:cs typeface="B Titr" pitchFamily="2" charset="-78"/>
              </a:rPr>
              <a:t/>
            </a:r>
            <a:br>
              <a:rPr lang="fa-IR" sz="2000" b="1" dirty="0" smtClean="0">
                <a:cs typeface="B Titr" pitchFamily="2" charset="-78"/>
              </a:rPr>
            </a:br>
            <a:r>
              <a:rPr lang="en-US" sz="2000" b="1" dirty="0">
                <a:cs typeface="B Titr" pitchFamily="2" charset="-78"/>
              </a:rPr>
              <a:t/>
            </a:r>
            <a:br>
              <a:rPr lang="en-US" sz="2000" b="1" dirty="0">
                <a:cs typeface="B Titr" pitchFamily="2" charset="-78"/>
              </a:rPr>
            </a:br>
            <a:r>
              <a:rPr lang="ar-SA" sz="2000" dirty="0">
                <a:cs typeface="B Titr" pitchFamily="2" charset="-78"/>
              </a:rPr>
              <a:t>پس از </a:t>
            </a:r>
            <a:r>
              <a:rPr lang="ar-SA" sz="2000" dirty="0" smtClean="0">
                <a:cs typeface="B Titr" pitchFamily="2" charset="-78"/>
              </a:rPr>
              <a:t>آ</a:t>
            </a:r>
            <a:r>
              <a:rPr lang="fa-IR" sz="2000" dirty="0" smtClean="0">
                <a:cs typeface="B Titr" pitchFamily="2" charset="-78"/>
              </a:rPr>
              <a:t>نک</a:t>
            </a:r>
            <a:r>
              <a:rPr lang="ar-SA" sz="2000" dirty="0" smtClean="0">
                <a:cs typeface="B Titr" pitchFamily="2" charset="-78"/>
              </a:rPr>
              <a:t>ه </a:t>
            </a:r>
            <a:r>
              <a:rPr lang="ar-SA" sz="2000" dirty="0">
                <a:cs typeface="B Titr" pitchFamily="2" charset="-78"/>
              </a:rPr>
              <a:t>کتاب مورد نظر خود را در باکس جستجو وارد کردیم با کلیک روی عنوان ظاهر شده وارد صفحه کتاب می شویم. قسمتهای مختلف این صفحه در تصویر زیر نمایش داده شده است.</a:t>
            </a:r>
            <a:r>
              <a:rPr lang="en-US" sz="2000" dirty="0">
                <a:cs typeface="B Titr" pitchFamily="2" charset="-78"/>
              </a:rPr>
              <a:t/>
            </a:r>
            <a:br>
              <a:rPr lang="en-US" sz="2000" dirty="0">
                <a:cs typeface="B Titr" pitchFamily="2" charset="-78"/>
              </a:rPr>
            </a:br>
            <a:endParaRPr lang="en-US" sz="2000" dirty="0">
              <a:cs typeface="B Titr" pitchFamily="2" charset="-78"/>
            </a:endParaRPr>
          </a:p>
        </p:txBody>
      </p:sp>
      <p:sp>
        <p:nvSpPr>
          <p:cNvPr id="5" name="TextBox 4"/>
          <p:cNvSpPr txBox="1"/>
          <p:nvPr/>
        </p:nvSpPr>
        <p:spPr>
          <a:xfrm>
            <a:off x="3962400" y="2971800"/>
            <a:ext cx="3048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6" name="TextBox 5"/>
          <p:cNvSpPr txBox="1"/>
          <p:nvPr/>
        </p:nvSpPr>
        <p:spPr>
          <a:xfrm>
            <a:off x="5334000" y="22860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7" name="Oval 6"/>
          <p:cNvSpPr/>
          <p:nvPr/>
        </p:nvSpPr>
        <p:spPr>
          <a:xfrm>
            <a:off x="5181600" y="2438400"/>
            <a:ext cx="762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Grp="1" noChangeAspect="1" noChangeArrowheads="1"/>
          </p:cNvPicPr>
          <p:nvPr>
            <p:ph idx="1"/>
          </p:nvPr>
        </p:nvPicPr>
        <p:blipFill>
          <a:blip r:embed="rId2"/>
          <a:srcRect/>
          <a:stretch>
            <a:fillRect/>
          </a:stretch>
        </p:blipFill>
        <p:spPr bwMode="auto">
          <a:xfrm>
            <a:off x="1805234" y="2286000"/>
            <a:ext cx="5457331" cy="3962400"/>
          </a:xfrm>
          <a:prstGeom prst="rect">
            <a:avLst/>
          </a:prstGeom>
          <a:noFill/>
          <a:ln w="9525">
            <a:noFill/>
            <a:miter lim="800000"/>
            <a:headEnd/>
            <a:tailEnd/>
          </a:ln>
          <a:effectLst/>
        </p:spPr>
      </p:pic>
      <p:sp>
        <p:nvSpPr>
          <p:cNvPr id="9" name="TextBox 8"/>
          <p:cNvSpPr txBox="1"/>
          <p:nvPr/>
        </p:nvSpPr>
        <p:spPr>
          <a:xfrm>
            <a:off x="4038600" y="29718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10" name="TextBox 9"/>
          <p:cNvSpPr txBox="1"/>
          <p:nvPr/>
        </p:nvSpPr>
        <p:spPr>
          <a:xfrm>
            <a:off x="5410200" y="22860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11" name="TextBox 10"/>
          <p:cNvSpPr txBox="1"/>
          <p:nvPr/>
        </p:nvSpPr>
        <p:spPr>
          <a:xfrm>
            <a:off x="2590800" y="3352800"/>
            <a:ext cx="609600" cy="246221"/>
          </a:xfrm>
          <a:prstGeom prst="rect">
            <a:avLst/>
          </a:prstGeom>
          <a:noFill/>
        </p:spPr>
        <p:txBody>
          <a:bodyPr wrap="square" rtlCol="0">
            <a:spAutoFit/>
          </a:bodyPr>
          <a:lstStyle/>
          <a:p>
            <a:r>
              <a:rPr lang="fa-IR" sz="1000" b="1" dirty="0" smtClean="0">
                <a:solidFill>
                  <a:srgbClr val="FF0000"/>
                </a:solidFill>
                <a:cs typeface="B Nazanin" pitchFamily="2" charset="-78"/>
              </a:rPr>
              <a:t>3</a:t>
            </a:r>
            <a:endParaRPr lang="en-US" sz="1000" b="1" dirty="0">
              <a:solidFill>
                <a:srgbClr val="FF0000"/>
              </a:solidFill>
              <a:cs typeface="B Nazanin" pitchFamily="2" charset="-78"/>
            </a:endParaRPr>
          </a:p>
        </p:txBody>
      </p:sp>
      <p:sp>
        <p:nvSpPr>
          <p:cNvPr id="12" name="TextBox 11"/>
          <p:cNvSpPr txBox="1"/>
          <p:nvPr/>
        </p:nvSpPr>
        <p:spPr>
          <a:xfrm>
            <a:off x="2514600" y="49530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4</a:t>
            </a:r>
            <a:endParaRPr lang="en-US" sz="1000" b="1" dirty="0">
              <a:solidFill>
                <a:srgbClr val="FF0000"/>
              </a:solidFill>
              <a:cs typeface="B Nazanin" pitchFamily="2" charset="-78"/>
            </a:endParaRPr>
          </a:p>
        </p:txBody>
      </p:sp>
      <p:sp>
        <p:nvSpPr>
          <p:cNvPr id="13" name="TextBox 12"/>
          <p:cNvSpPr txBox="1"/>
          <p:nvPr/>
        </p:nvSpPr>
        <p:spPr>
          <a:xfrm>
            <a:off x="4572000" y="3810000"/>
            <a:ext cx="228600" cy="246221"/>
          </a:xfrm>
          <a:prstGeom prst="rect">
            <a:avLst/>
          </a:prstGeom>
          <a:noFill/>
        </p:spPr>
        <p:txBody>
          <a:bodyPr wrap="square" rtlCol="0">
            <a:spAutoFit/>
          </a:bodyPr>
          <a:lstStyle/>
          <a:p>
            <a:r>
              <a:rPr lang="fa-IR" sz="1000" b="1" dirty="0" smtClean="0">
                <a:solidFill>
                  <a:srgbClr val="FF0000"/>
                </a:solidFill>
                <a:cs typeface="B Nazanin" pitchFamily="2" charset="-78"/>
              </a:rPr>
              <a:t>5</a:t>
            </a:r>
            <a:endParaRPr lang="en-US" sz="1000" b="1" dirty="0">
              <a:solidFill>
                <a:srgbClr val="FF0000"/>
              </a:solidFill>
              <a:cs typeface="B Nazanin" pitchFamily="2" charset="-78"/>
            </a:endParaRPr>
          </a:p>
        </p:txBody>
      </p:sp>
      <p:sp>
        <p:nvSpPr>
          <p:cNvPr id="14" name="Oval 13"/>
          <p:cNvSpPr/>
          <p:nvPr/>
        </p:nvSpPr>
        <p:spPr>
          <a:xfrm>
            <a:off x="5105400" y="2438400"/>
            <a:ext cx="7620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fade">
                                      <p:cBhvr>
                                        <p:cTn id="14" dur="1000"/>
                                        <p:tgtEl>
                                          <p:spTgt spid="13315"/>
                                        </p:tgtEl>
                                      </p:cBhvr>
                                    </p:animEffect>
                                    <p:anim calcmode="lin" valueType="num">
                                      <p:cBhvr>
                                        <p:cTn id="15" dur="1000" fill="hold"/>
                                        <p:tgtEl>
                                          <p:spTgt spid="13315"/>
                                        </p:tgtEl>
                                        <p:attrNameLst>
                                          <p:attrName>ppt_x</p:attrName>
                                        </p:attrNameLst>
                                      </p:cBhvr>
                                      <p:tavLst>
                                        <p:tav tm="0">
                                          <p:val>
                                            <p:strVal val="#ppt_x"/>
                                          </p:val>
                                        </p:tav>
                                        <p:tav tm="100000">
                                          <p:val>
                                            <p:strVal val="#ppt_x"/>
                                          </p:val>
                                        </p:tav>
                                      </p:tavLst>
                                    </p:anim>
                                    <p:anim calcmode="lin" valueType="num">
                                      <p:cBhvr>
                                        <p:cTn id="1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09600"/>
            <a:ext cx="7344816" cy="5771728"/>
          </a:xfrm>
        </p:spPr>
        <p:txBody>
          <a:bodyPr>
            <a:noAutofit/>
          </a:bodyPr>
          <a:lstStyle/>
          <a:p>
            <a:pPr marL="514350" lvl="0" indent="-514350" algn="r" rtl="1">
              <a:buFont typeface="+mj-lt"/>
              <a:buAutoNum type="arabicPeriod"/>
            </a:pPr>
            <a:r>
              <a:rPr lang="fa-IR" sz="1600" dirty="0">
                <a:cs typeface="B Titr" pitchFamily="2" charset="-78"/>
              </a:rPr>
              <a:t>عنوان کتاب: در این قسمت عنوان کتاب را با فونت بزرگ مشاهده می کنید. در بالای عنوان با کلیک روی گزینه </a:t>
            </a:r>
            <a:r>
              <a:rPr lang="en-US" sz="1600" dirty="0">
                <a:cs typeface="B Titr" pitchFamily="2" charset="-78"/>
              </a:rPr>
              <a:t>View copyright statement</a:t>
            </a:r>
            <a:r>
              <a:rPr lang="fa-IR" sz="1600" dirty="0">
                <a:cs typeface="B Titr" pitchFamily="2" charset="-78"/>
              </a:rPr>
              <a:t> می توانید اطلاعاتی در مورد کپی رایت این اثر دریافت کنید</a:t>
            </a:r>
            <a:r>
              <a:rPr lang="fa-IR" sz="1600" dirty="0" smtClean="0">
                <a:cs typeface="B Titr" pitchFamily="2" charset="-78"/>
              </a:rPr>
              <a:t>.</a:t>
            </a:r>
            <a:endParaRPr lang="en-US" sz="1600" dirty="0">
              <a:cs typeface="B Titr" pitchFamily="2" charset="-78"/>
            </a:endParaRPr>
          </a:p>
          <a:p>
            <a:pPr marL="514350" lvl="0" indent="-514350" algn="r" rtl="1">
              <a:buFont typeface="+mj-lt"/>
              <a:buAutoNum type="arabicPeriod"/>
            </a:pPr>
            <a:r>
              <a:rPr lang="fa-IR" sz="1600" dirty="0">
                <a:cs typeface="B Titr" pitchFamily="2" charset="-78"/>
              </a:rPr>
              <a:t>تنظیم صفحه نمایش: با گذاشتن یا برداشتن تیک در هر چک باکس تعیین می کنید در صفحه پیش روی شما چه بخش هایی نمایش داده شود. این تنظیمات مربوط به نمایش یا عدم نمایش سه گزینه است: عنوان، باکس جستجو، فهرست مندرجات.</a:t>
            </a:r>
            <a:endParaRPr lang="en-US" sz="1600" dirty="0">
              <a:cs typeface="B Titr" pitchFamily="2" charset="-78"/>
            </a:endParaRPr>
          </a:p>
          <a:p>
            <a:pPr marL="514350" lvl="0" indent="-514350" algn="r" rtl="1">
              <a:buFont typeface="+mj-lt"/>
              <a:buAutoNum type="arabicPeriod"/>
            </a:pPr>
            <a:r>
              <a:rPr lang="fa-IR" sz="1600" dirty="0">
                <a:cs typeface="B Titr" pitchFamily="2" charset="-78"/>
              </a:rPr>
              <a:t>باکس جستجو: با استفاده از این بخش می توانید بر اساس کلیدوازه های خود یک جستجوی ساده در محتوای کتاب انجام دهید.شامل چهار بخش به شرح زیر است:</a:t>
            </a:r>
            <a:endParaRPr lang="en-US" sz="1600" dirty="0">
              <a:cs typeface="B Titr" pitchFamily="2" charset="-78"/>
            </a:endParaRPr>
          </a:p>
          <a:p>
            <a:pPr marL="514350" indent="-514350" algn="r" rtl="1">
              <a:buNone/>
            </a:pPr>
            <a:r>
              <a:rPr lang="ar-SA" sz="1600" dirty="0" smtClean="0">
                <a:cs typeface="B Titr" pitchFamily="2" charset="-78"/>
              </a:rPr>
              <a:t>          الف) نوار جستجو</a:t>
            </a:r>
            <a:endParaRPr lang="en-US" sz="1600" dirty="0" smtClean="0">
              <a:cs typeface="B Titr" pitchFamily="2" charset="-78"/>
            </a:endParaRPr>
          </a:p>
          <a:p>
            <a:pPr marL="514350" indent="-514350" algn="r" rtl="1">
              <a:buNone/>
            </a:pPr>
            <a:r>
              <a:rPr lang="ar-SA" sz="1600" dirty="0" smtClean="0">
                <a:cs typeface="B Titr" pitchFamily="2" charset="-78"/>
              </a:rPr>
              <a:t>          ب) </a:t>
            </a:r>
            <a:r>
              <a:rPr lang="en-US" sz="1600" dirty="0" smtClean="0">
                <a:cs typeface="B Titr" pitchFamily="2" charset="-78"/>
              </a:rPr>
              <a:t>current book</a:t>
            </a:r>
            <a:r>
              <a:rPr lang="ar-SA" sz="1600" dirty="0" smtClean="0">
                <a:cs typeface="B Titr" pitchFamily="2" charset="-78"/>
              </a:rPr>
              <a:t>: با کلیک روی آن کلیدوازه شما فقط در همین کتابی که پیش رو دارید جستجو می شود.</a:t>
            </a:r>
            <a:endParaRPr lang="en-US" sz="1600" dirty="0" smtClean="0">
              <a:cs typeface="B Titr" pitchFamily="2" charset="-78"/>
            </a:endParaRPr>
          </a:p>
          <a:p>
            <a:pPr marL="514350" indent="-514350" algn="r" rtl="1">
              <a:buNone/>
            </a:pPr>
            <a:r>
              <a:rPr lang="ar-SA" sz="1600" dirty="0" smtClean="0">
                <a:cs typeface="B Titr" pitchFamily="2" charset="-78"/>
              </a:rPr>
              <a:t>          </a:t>
            </a:r>
            <a:r>
              <a:rPr lang="ar-SA" sz="1600" dirty="0">
                <a:cs typeface="B Titr" pitchFamily="2" charset="-78"/>
              </a:rPr>
              <a:t>ج) </a:t>
            </a:r>
            <a:r>
              <a:rPr lang="en-US" sz="1600" dirty="0">
                <a:cs typeface="B Titr" pitchFamily="2" charset="-78"/>
              </a:rPr>
              <a:t>All Books</a:t>
            </a:r>
            <a:r>
              <a:rPr lang="ar-SA" sz="1600" dirty="0">
                <a:cs typeface="B Titr" pitchFamily="2" charset="-78"/>
              </a:rPr>
              <a:t>: با کلیک روی آن کلیدواژه شما در کل کتاب هایی که مشترک هستید جستجو می شود.</a:t>
            </a:r>
            <a:endParaRPr lang="en-US" sz="1600" dirty="0">
              <a:cs typeface="B Titr" pitchFamily="2" charset="-78"/>
            </a:endParaRPr>
          </a:p>
          <a:p>
            <a:pPr marL="514350" indent="-514350" algn="r" rtl="1">
              <a:buNone/>
            </a:pPr>
            <a:r>
              <a:rPr lang="ar-SA" sz="1600" dirty="0">
                <a:cs typeface="B Titr" pitchFamily="2" charset="-78"/>
              </a:rPr>
              <a:t>         د)</a:t>
            </a:r>
            <a:r>
              <a:rPr lang="en-US" sz="1600" dirty="0">
                <a:cs typeface="B Titr" pitchFamily="2" charset="-78"/>
              </a:rPr>
              <a:t>check Spelling</a:t>
            </a:r>
            <a:r>
              <a:rPr lang="ar-SA" sz="1600" dirty="0">
                <a:cs typeface="B Titr" pitchFamily="2" charset="-78"/>
              </a:rPr>
              <a:t>: با تیک زدن این گزینه، کلیدواژه شما از نظر املائی چک می شود و چنانچه در تایپ شکل   صحیح کلیدوازه دچار خطا باشید به شما هشدار می دهد.</a:t>
            </a:r>
            <a:endParaRPr lang="en-US" sz="1600" dirty="0">
              <a:cs typeface="B Titr" pitchFamily="2" charset="-78"/>
            </a:endParaRPr>
          </a:p>
          <a:p>
            <a:pPr marL="514350" lvl="0" indent="-514350" algn="r" rtl="1">
              <a:buNone/>
            </a:pPr>
            <a:r>
              <a:rPr lang="fa-IR" sz="1600" dirty="0" smtClean="0">
                <a:cs typeface="B Titr" pitchFamily="2" charset="-78"/>
              </a:rPr>
              <a:t>4. </a:t>
            </a:r>
            <a:r>
              <a:rPr lang="en-US" sz="1600" dirty="0" smtClean="0">
                <a:cs typeface="B Titr" pitchFamily="2" charset="-78"/>
              </a:rPr>
              <a:t>     </a:t>
            </a:r>
            <a:r>
              <a:rPr lang="fa-IR" sz="1600" dirty="0" smtClean="0">
                <a:cs typeface="B Titr" pitchFamily="2" charset="-78"/>
              </a:rPr>
              <a:t>فهرست </a:t>
            </a:r>
            <a:r>
              <a:rPr lang="fa-IR" sz="1600" dirty="0">
                <a:cs typeface="B Titr" pitchFamily="2" charset="-78"/>
              </a:rPr>
              <a:t>مندرجات: در این قسمت تمام محتوای درون کتاب دسته بندی شده و به صورت لینک ارائه شده است.کافی است روی عنوان مورد نظر خود کلیک کنید دقیقاً به همان بخش دست می یابید. عموماً فهرست مندرجات شامل سه بخش است: </a:t>
            </a:r>
            <a:endParaRPr lang="en-US" sz="1600" dirty="0">
              <a:cs typeface="B Titr"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8640"/>
            <a:ext cx="7764016" cy="4343400"/>
          </a:xfrm>
        </p:spPr>
        <p:txBody>
          <a:bodyPr>
            <a:normAutofit fontScale="92500" lnSpcReduction="10000"/>
          </a:bodyPr>
          <a:lstStyle/>
          <a:p>
            <a:pPr algn="r" rtl="1">
              <a:buNone/>
            </a:pPr>
            <a:r>
              <a:rPr lang="ar-SA" sz="1600" dirty="0"/>
              <a:t> </a:t>
            </a:r>
            <a:r>
              <a:rPr lang="ar-SA" sz="1500" dirty="0">
                <a:cs typeface="B Nazanin" pitchFamily="2" charset="-78"/>
              </a:rPr>
              <a:t>الف) </a:t>
            </a:r>
            <a:r>
              <a:rPr lang="en-US" sz="1500" dirty="0">
                <a:cs typeface="B Titr" pitchFamily="2" charset="-78"/>
              </a:rPr>
              <a:t>Front of Book</a:t>
            </a:r>
            <a:r>
              <a:rPr lang="ar-SA" sz="1500" dirty="0">
                <a:cs typeface="B Titr" pitchFamily="2" charset="-78"/>
              </a:rPr>
              <a:t>: در این بخش قسمتهای ابتدایی کتاب قرار دارد. مانند اطلاعات مربوط به پدیدآورندگان، پیشگفتار، فهرست اختصارات و...</a:t>
            </a:r>
            <a:endParaRPr lang="en-US" sz="1500" dirty="0">
              <a:cs typeface="B Titr" pitchFamily="2" charset="-78"/>
            </a:endParaRPr>
          </a:p>
          <a:p>
            <a:pPr algn="r" rtl="1">
              <a:buNone/>
            </a:pPr>
            <a:r>
              <a:rPr lang="ar-SA" sz="1500" dirty="0">
                <a:cs typeface="B Titr" pitchFamily="2" charset="-78"/>
              </a:rPr>
              <a:t>          ب) </a:t>
            </a:r>
            <a:r>
              <a:rPr lang="en-US" sz="1500" dirty="0">
                <a:cs typeface="B Titr" pitchFamily="2" charset="-78"/>
              </a:rPr>
              <a:t>Table of Content</a:t>
            </a:r>
            <a:r>
              <a:rPr lang="ar-SA" sz="1500" dirty="0">
                <a:cs typeface="B Titr" pitchFamily="2" charset="-78"/>
              </a:rPr>
              <a:t>: محتوای بدنه اصلی کتاب در این بخش دسته بندی می شود.با کلیک روی مطلب، محتوای آن در اختیارتان قرار می گیرد.</a:t>
            </a:r>
            <a:endParaRPr lang="en-US" sz="1500" dirty="0">
              <a:cs typeface="B Titr" pitchFamily="2" charset="-78"/>
            </a:endParaRPr>
          </a:p>
          <a:p>
            <a:pPr algn="r" rtl="1">
              <a:buNone/>
            </a:pPr>
            <a:r>
              <a:rPr lang="ar-SA" sz="1500" dirty="0">
                <a:cs typeface="B Titr" pitchFamily="2" charset="-78"/>
              </a:rPr>
              <a:t>         ج)</a:t>
            </a:r>
            <a:r>
              <a:rPr lang="en-US" sz="1500" dirty="0">
                <a:cs typeface="B Titr" pitchFamily="2" charset="-78"/>
              </a:rPr>
              <a:t>Back of Book</a:t>
            </a:r>
            <a:r>
              <a:rPr lang="ar-SA" sz="1500" dirty="0">
                <a:cs typeface="B Titr" pitchFamily="2" charset="-78"/>
              </a:rPr>
              <a:t>: در این بخش قسمتهای انتهایی </a:t>
            </a:r>
            <a:r>
              <a:rPr lang="ar-SA" sz="1500" dirty="0" smtClean="0">
                <a:cs typeface="B Titr" pitchFamily="2" charset="-78"/>
              </a:rPr>
              <a:t>کتاب تحت این عنوان دسته بندی می شود. بخش هایی مانند: </a:t>
            </a:r>
            <a:r>
              <a:rPr lang="ar-SA" sz="1500" dirty="0">
                <a:cs typeface="B Titr" pitchFamily="2" charset="-78"/>
              </a:rPr>
              <a:t>پیوست ها، نمایه ها، فهرست منابع و....</a:t>
            </a:r>
            <a:endParaRPr lang="en-US" sz="1500" dirty="0">
              <a:cs typeface="B Titr" pitchFamily="2" charset="-78"/>
            </a:endParaRPr>
          </a:p>
          <a:p>
            <a:pPr algn="r" rtl="1">
              <a:buNone/>
            </a:pPr>
            <a:r>
              <a:rPr lang="ar-SA" sz="1500" dirty="0">
                <a:cs typeface="B Titr" pitchFamily="2" charset="-78"/>
              </a:rPr>
              <a:t>علامت  کنار بعضی از بخش های فهرست مندرجات نشاندهنده این است که آن بخش دارای زیر بخش است.</a:t>
            </a:r>
            <a:endParaRPr lang="en-US" sz="1500" dirty="0">
              <a:cs typeface="B Titr" pitchFamily="2" charset="-78"/>
            </a:endParaRPr>
          </a:p>
          <a:p>
            <a:pPr lvl="0" algn="r" rtl="1">
              <a:buNone/>
            </a:pPr>
            <a:r>
              <a:rPr lang="fa-IR" sz="1500" dirty="0" smtClean="0">
                <a:cs typeface="B Titr" pitchFamily="2" charset="-78"/>
              </a:rPr>
              <a:t>5. ابزارهای </a:t>
            </a:r>
            <a:r>
              <a:rPr lang="fa-IR" sz="1500" dirty="0">
                <a:cs typeface="B Titr" pitchFamily="2" charset="-78"/>
              </a:rPr>
              <a:t>استفاده از متن: این ابزارها برای استفاده از محتوای تمام متن تعبیه شده است. نحوه کاربرد هر کدام در زیر آمده است:</a:t>
            </a:r>
            <a:endParaRPr lang="en-US" sz="1500" dirty="0">
              <a:cs typeface="B Titr" pitchFamily="2" charset="-78"/>
            </a:endParaRPr>
          </a:p>
          <a:p>
            <a:pPr algn="r" rtl="1"/>
            <a:r>
              <a:rPr lang="fa-IR" sz="1500" dirty="0">
                <a:cs typeface="B Titr" pitchFamily="2" charset="-78"/>
              </a:rPr>
              <a:t>الف) </a:t>
            </a:r>
            <a:r>
              <a:rPr lang="en-US" sz="1500" dirty="0">
                <a:cs typeface="B Titr" pitchFamily="2" charset="-78"/>
              </a:rPr>
              <a:t>Add to My Projects</a:t>
            </a:r>
            <a:r>
              <a:rPr lang="fa-IR" sz="1500" dirty="0">
                <a:cs typeface="B Titr" pitchFamily="2" charset="-78"/>
              </a:rPr>
              <a:t>:  با کلیک روی این گزینه، آن بخش از کتاب که پیش رو دارید و در حال مطالعه آن هستید به پوشه شخصی شما منتقل می شود. </a:t>
            </a:r>
            <a:endParaRPr lang="en-US" sz="1500" dirty="0">
              <a:cs typeface="B Titr" pitchFamily="2" charset="-78"/>
            </a:endParaRPr>
          </a:p>
          <a:p>
            <a:pPr algn="r" rtl="1"/>
            <a:r>
              <a:rPr lang="ar-SA" sz="1500" dirty="0">
                <a:cs typeface="B Titr" pitchFamily="2" charset="-78"/>
              </a:rPr>
              <a:t>      ب) </a:t>
            </a:r>
            <a:r>
              <a:rPr lang="en-US" sz="1500" dirty="0">
                <a:cs typeface="B Titr" pitchFamily="2" charset="-78"/>
              </a:rPr>
              <a:t>Save</a:t>
            </a:r>
            <a:r>
              <a:rPr lang="ar-SA" sz="1500" dirty="0">
                <a:cs typeface="B Titr" pitchFamily="2" charset="-78"/>
              </a:rPr>
              <a:t>: به شما امکان می دهد متنی را که در اختیار دارید روی حافظه اصلی یا جانبی کامپیوتر خود ذخیره کنید. روی آن کلیک کنید از بین گزینه های موجود فرمت متنی موردنظر خود را انتخاب کنید. به جز فرمت </a:t>
            </a:r>
            <a:r>
              <a:rPr lang="en-US" sz="1500" dirty="0">
                <a:cs typeface="B Titr" pitchFamily="2" charset="-78"/>
              </a:rPr>
              <a:t>HTML</a:t>
            </a:r>
            <a:r>
              <a:rPr lang="ar-SA" sz="1500" dirty="0">
                <a:cs typeface="B Titr" pitchFamily="2" charset="-78"/>
              </a:rPr>
              <a:t>در بقیه موارد می توانید گزینه </a:t>
            </a:r>
            <a:r>
              <a:rPr lang="en-US" sz="1500" dirty="0">
                <a:cs typeface="B Titr" pitchFamily="2" charset="-78"/>
              </a:rPr>
              <a:t>Wrap Long Lines</a:t>
            </a:r>
            <a:r>
              <a:rPr lang="ar-SA" sz="1500" dirty="0">
                <a:cs typeface="B Titr" pitchFamily="2" charset="-78"/>
              </a:rPr>
              <a:t> (انتخاب این گزینه باعث می شود خطوط طولانی در متن به خط های کوتاه تری تقسیم شوند.)را تیک بزنید. سپس دکمه </a:t>
            </a:r>
            <a:r>
              <a:rPr lang="en-US" sz="1500" dirty="0">
                <a:cs typeface="B Titr" pitchFamily="2" charset="-78"/>
              </a:rPr>
              <a:t>Continue</a:t>
            </a:r>
            <a:r>
              <a:rPr lang="ar-SA" sz="1500" dirty="0">
                <a:cs typeface="B Titr" pitchFamily="2" charset="-78"/>
              </a:rPr>
              <a:t> که در تصویر با دایره قرمز مشخص شده است کلیک کنید. در پنجره باز شده در مورد ذخیره فایل سؤال می کند و گزینه </a:t>
            </a:r>
            <a:r>
              <a:rPr lang="en-US" sz="1500" dirty="0">
                <a:cs typeface="B Titr" pitchFamily="2" charset="-78"/>
              </a:rPr>
              <a:t>Save</a:t>
            </a:r>
            <a:r>
              <a:rPr lang="ar-SA" sz="1500" dirty="0">
                <a:cs typeface="B Titr" pitchFamily="2" charset="-78"/>
              </a:rPr>
              <a:t> را انتخاب کنید</a:t>
            </a:r>
            <a:r>
              <a:rPr lang="ar-SA" sz="1500" dirty="0" smtClean="0">
                <a:cs typeface="B Titr" pitchFamily="2" charset="-78"/>
              </a:rPr>
              <a:t>.</a:t>
            </a:r>
            <a:endParaRPr lang="en-US" sz="1500" dirty="0" smtClean="0">
              <a:cs typeface="B Titr" pitchFamily="2" charset="-78"/>
            </a:endParaRPr>
          </a:p>
          <a:p>
            <a:pPr algn="r" rtl="1"/>
            <a:endParaRPr lang="en-US" sz="1600" dirty="0">
              <a:cs typeface="B Nazanin" pitchFamily="2" charset="-78"/>
            </a:endParaRPr>
          </a:p>
        </p:txBody>
      </p:sp>
      <p:pic>
        <p:nvPicPr>
          <p:cNvPr id="4" name="Picture 3"/>
          <p:cNvPicPr/>
          <p:nvPr/>
        </p:nvPicPr>
        <p:blipFill>
          <a:blip r:embed="rId2"/>
          <a:srcRect/>
          <a:stretch>
            <a:fillRect/>
          </a:stretch>
        </p:blipFill>
        <p:spPr bwMode="auto">
          <a:xfrm>
            <a:off x="1828800" y="4800600"/>
            <a:ext cx="5638800" cy="1828800"/>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19200"/>
            <a:ext cx="7272808" cy="4800600"/>
          </a:xfrm>
        </p:spPr>
        <p:txBody>
          <a:bodyPr>
            <a:normAutofit/>
          </a:bodyPr>
          <a:lstStyle/>
          <a:p>
            <a:pPr algn="just" rtl="1"/>
            <a:r>
              <a:rPr lang="ar-SA" sz="2400" dirty="0" smtClean="0">
                <a:cs typeface="B Titr" pitchFamily="2" charset="-78"/>
              </a:rPr>
              <a:t>اولین پایگاه </a:t>
            </a:r>
            <a:r>
              <a:rPr lang="ar-SA" sz="2400" dirty="0">
                <a:cs typeface="B Titr" pitchFamily="2" charset="-78"/>
              </a:rPr>
              <a:t>تجاری دنیا در امر گسترش سریع اطلاعات </a:t>
            </a:r>
            <a:endParaRPr lang="en-US" sz="2400" dirty="0" smtClean="0">
              <a:cs typeface="B Titr" pitchFamily="2" charset="-78"/>
            </a:endParaRPr>
          </a:p>
          <a:p>
            <a:pPr algn="just" rtl="1"/>
            <a:r>
              <a:rPr lang="fa-IR" sz="2400" dirty="0" smtClean="0">
                <a:cs typeface="B Titr" pitchFamily="2" charset="-78"/>
              </a:rPr>
              <a:t>زمینه های موضوعی </a:t>
            </a:r>
            <a:r>
              <a:rPr lang="ar-SA" sz="2400" dirty="0" smtClean="0">
                <a:cs typeface="B Titr" pitchFamily="2" charset="-78"/>
              </a:rPr>
              <a:t>علوم زیستی، بهداشت و پزشکی</a:t>
            </a:r>
            <a:endParaRPr lang="fa-IR" sz="2400" dirty="0" smtClean="0">
              <a:cs typeface="B Titr" pitchFamily="2" charset="-78"/>
            </a:endParaRPr>
          </a:p>
          <a:p>
            <a:pPr algn="just" rtl="1"/>
            <a:r>
              <a:rPr lang="ar-SA" sz="2400" dirty="0" smtClean="0">
                <a:cs typeface="B Titr" pitchFamily="2" charset="-78"/>
              </a:rPr>
              <a:t>رفع </a:t>
            </a:r>
            <a:r>
              <a:rPr lang="ar-SA" sz="2400" dirty="0">
                <a:cs typeface="B Titr" pitchFamily="2" charset="-78"/>
              </a:rPr>
              <a:t>نیازهای اطلاعاتی الکترونیکی </a:t>
            </a:r>
            <a:r>
              <a:rPr lang="fa-IR" sz="2400" dirty="0" smtClean="0">
                <a:cs typeface="B Titr" pitchFamily="2" charset="-78"/>
              </a:rPr>
              <a:t>ک</a:t>
            </a:r>
            <a:r>
              <a:rPr lang="ar-SA" sz="2400" dirty="0" smtClean="0">
                <a:cs typeface="B Titr" pitchFamily="2" charset="-78"/>
              </a:rPr>
              <a:t>تابخانه </a:t>
            </a:r>
            <a:r>
              <a:rPr lang="ar-SA" sz="2400" dirty="0">
                <a:cs typeface="B Titr" pitchFamily="2" charset="-78"/>
              </a:rPr>
              <a:t>ها، محققان، پزشکان، مراکز بیوتکنولوژی، مراکز تحقیقاتی، بیمارستانها، دانشجویان رشته های مختلف </a:t>
            </a:r>
            <a:endParaRPr lang="fa-IR" sz="2400" dirty="0" smtClean="0">
              <a:cs typeface="B Titr" pitchFamily="2" charset="-78"/>
            </a:endParaRPr>
          </a:p>
          <a:p>
            <a:pPr algn="just" rtl="1"/>
            <a:r>
              <a:rPr lang="ar-SA" sz="2400" dirty="0" smtClean="0">
                <a:cs typeface="B Titr" pitchFamily="2" charset="-78"/>
              </a:rPr>
              <a:t>متعلق </a:t>
            </a:r>
            <a:r>
              <a:rPr lang="ar-SA" sz="2400" dirty="0">
                <a:cs typeface="B Titr" pitchFamily="2" charset="-78"/>
              </a:rPr>
              <a:t>به شرکت</a:t>
            </a:r>
            <a:r>
              <a:rPr lang="en-US" sz="2400" dirty="0">
                <a:cs typeface="B Titr" pitchFamily="2" charset="-78"/>
              </a:rPr>
              <a:t> </a:t>
            </a:r>
            <a:r>
              <a:rPr lang="en-US" sz="1600" b="1" dirty="0" err="1">
                <a:latin typeface="Times New Roman" pitchFamily="18" charset="0"/>
                <a:cs typeface="B Titr" pitchFamily="2" charset="-78"/>
              </a:rPr>
              <a:t>Wolters</a:t>
            </a:r>
            <a:r>
              <a:rPr lang="en-US" sz="1600" b="1" dirty="0">
                <a:latin typeface="Times New Roman" pitchFamily="18" charset="0"/>
                <a:cs typeface="B Titr" pitchFamily="2" charset="-78"/>
              </a:rPr>
              <a:t> </a:t>
            </a:r>
            <a:r>
              <a:rPr lang="en-US" sz="1600" b="1" dirty="0" err="1">
                <a:latin typeface="Times New Roman" pitchFamily="18" charset="0"/>
                <a:cs typeface="B Titr" pitchFamily="2" charset="-78"/>
              </a:rPr>
              <a:t>Kluwer</a:t>
            </a:r>
            <a:r>
              <a:rPr lang="en-US" sz="1600" b="1" dirty="0">
                <a:latin typeface="Times New Roman" pitchFamily="18" charset="0"/>
                <a:cs typeface="B Titr" pitchFamily="2" charset="-78"/>
              </a:rPr>
              <a:t> </a:t>
            </a:r>
            <a:r>
              <a:rPr lang="en-US" sz="1600" b="1" dirty="0" smtClean="0">
                <a:latin typeface="Times New Roman" pitchFamily="18" charset="0"/>
                <a:cs typeface="B Titr" pitchFamily="2" charset="-78"/>
              </a:rPr>
              <a:t>Health  </a:t>
            </a:r>
            <a:r>
              <a:rPr lang="fa-IR" sz="1600" b="1" dirty="0" smtClean="0">
                <a:latin typeface="Times New Roman" pitchFamily="18" charset="0"/>
                <a:cs typeface="B Titr" pitchFamily="2" charset="-78"/>
              </a:rPr>
              <a:t> </a:t>
            </a:r>
            <a:endParaRPr lang="fa-IR" sz="1600" b="1" dirty="0" smtClean="0">
              <a:cs typeface="B Titr" pitchFamily="2" charset="-78"/>
            </a:endParaRPr>
          </a:p>
          <a:p>
            <a:pPr algn="just" rtl="1"/>
            <a:r>
              <a:rPr lang="fa-IR" sz="2400" dirty="0" smtClean="0">
                <a:cs typeface="B Titr" pitchFamily="2" charset="-78"/>
              </a:rPr>
              <a:t>فراهم آوری </a:t>
            </a:r>
            <a:r>
              <a:rPr lang="ar-SA" sz="2400" dirty="0" smtClean="0">
                <a:cs typeface="B Titr" pitchFamily="2" charset="-78"/>
              </a:rPr>
              <a:t>دسترسی </a:t>
            </a:r>
            <a:r>
              <a:rPr lang="ar-SA" sz="2400" dirty="0">
                <a:cs typeface="B Titr" pitchFamily="2" charset="-78"/>
              </a:rPr>
              <a:t>به محتوای 1300 ژورنال و بیش از 5400 کتاب </a:t>
            </a:r>
            <a:r>
              <a:rPr lang="ar-SA" sz="2400" dirty="0" smtClean="0">
                <a:cs typeface="B Titr" pitchFamily="2" charset="-78"/>
              </a:rPr>
              <a:t>از </a:t>
            </a:r>
            <a:r>
              <a:rPr lang="ar-SA" sz="2400" dirty="0">
                <a:cs typeface="B Titr" pitchFamily="2" charset="-78"/>
              </a:rPr>
              <a:t>145 بانک </a:t>
            </a:r>
            <a:r>
              <a:rPr lang="ar-SA" sz="2400" dirty="0" smtClean="0">
                <a:cs typeface="B Titr" pitchFamily="2" charset="-78"/>
              </a:rPr>
              <a:t>اطلاعاتی</a:t>
            </a:r>
            <a:endParaRPr lang="en-US" sz="2400" dirty="0">
              <a:cs typeface="B Titr" pitchFamily="2" charset="-78"/>
            </a:endParaRPr>
          </a:p>
          <a:p>
            <a:pPr algn="r" rtl="1">
              <a:buNone/>
            </a:pPr>
            <a:endParaRPr lang="en-US" dirty="0"/>
          </a:p>
        </p:txBody>
      </p:sp>
      <p:sp>
        <p:nvSpPr>
          <p:cNvPr id="5" name="Footer Placeholder 4"/>
          <p:cNvSpPr>
            <a:spLocks noGrp="1"/>
          </p:cNvSpPr>
          <p:nvPr>
            <p:ph type="ftr" sz="quarter" idx="11"/>
          </p:nvPr>
        </p:nvSpPr>
        <p:spPr/>
        <p:txBody>
          <a:bodyPr/>
          <a:lstStyle/>
          <a:p>
            <a:pPr algn="ctr"/>
            <a:r>
              <a:rPr lang="fa-IR" dirty="0" smtClean="0"/>
              <a:t>کارگاه تخصصی کتابدار بالینی اسفند ماه 1395</a:t>
            </a:r>
            <a:endParaRPr lang="en-US" dirty="0"/>
          </a:p>
        </p:txBody>
      </p:sp>
      <p:sp>
        <p:nvSpPr>
          <p:cNvPr id="6" name="TextBox 5"/>
          <p:cNvSpPr txBox="1"/>
          <p:nvPr/>
        </p:nvSpPr>
        <p:spPr>
          <a:xfrm>
            <a:off x="3352800" y="533400"/>
            <a:ext cx="2286000" cy="584775"/>
          </a:xfrm>
          <a:prstGeom prst="rect">
            <a:avLst/>
          </a:prstGeom>
          <a:noFill/>
        </p:spPr>
        <p:txBody>
          <a:bodyPr wrap="square" rtlCol="0">
            <a:spAutoFit/>
          </a:bodyPr>
          <a:lstStyle/>
          <a:p>
            <a:pPr algn="ctr"/>
            <a:r>
              <a:rPr lang="en-US" sz="3200" b="1" dirty="0" smtClean="0">
                <a:latin typeface="Times New Roman" pitchFamily="18" charset="0"/>
                <a:cs typeface="B Titr" pitchFamily="2" charset="-78"/>
              </a:rPr>
              <a:t>Ovid</a:t>
            </a:r>
            <a:endParaRPr lang="en-US" sz="3200" dirty="0">
              <a:cs typeface="B Titr"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r>
              <a:rPr lang="ar-SA" dirty="0">
                <a:cs typeface="B Titr" pitchFamily="2" charset="-78"/>
              </a:rPr>
              <a:t> </a:t>
            </a:r>
            <a:r>
              <a:rPr lang="ar-SA" sz="2000" dirty="0">
                <a:cs typeface="B Titr" pitchFamily="2" charset="-78"/>
              </a:rPr>
              <a:t>ج) </a:t>
            </a:r>
            <a:r>
              <a:rPr lang="en-US" sz="2200" dirty="0">
                <a:latin typeface="Times New Roman" pitchFamily="18" charset="0"/>
                <a:cs typeface="B Titr" pitchFamily="2" charset="-78"/>
              </a:rPr>
              <a:t>Print Preview</a:t>
            </a:r>
            <a:r>
              <a:rPr lang="ar-SA" sz="2000" dirty="0">
                <a:cs typeface="B Titr" pitchFamily="2" charset="-78"/>
              </a:rPr>
              <a:t>: به شما امکان می دهد فرمت قابل چاپ متن مورد نظرتان را مشاهده کنید و از آن پرینت بگیرید. در پنجره باز شده سایز مورد نظرتان را می پرسد و با دکمه </a:t>
            </a:r>
            <a:r>
              <a:rPr lang="en-US" sz="2000" dirty="0">
                <a:cs typeface="B Titr" pitchFamily="2" charset="-78"/>
              </a:rPr>
              <a:t>Continue </a:t>
            </a:r>
            <a:r>
              <a:rPr lang="ar-SA" sz="2000" dirty="0">
                <a:cs typeface="B Titr" pitchFamily="2" charset="-78"/>
              </a:rPr>
              <a:t>فرمت چاپی را نمایش می دهد که با کلیک روی گزینه پرینت انجام می شود.</a:t>
            </a:r>
            <a:endParaRPr lang="en-US" dirty="0">
              <a:cs typeface="B Titr" pitchFamily="2" charset="-78"/>
            </a:endParaRPr>
          </a:p>
        </p:txBody>
      </p:sp>
      <p:pic>
        <p:nvPicPr>
          <p:cNvPr id="4" name="Content Placeholder 3"/>
          <p:cNvPicPr>
            <a:picLocks noGrp="1"/>
          </p:cNvPicPr>
          <p:nvPr>
            <p:ph idx="1"/>
          </p:nvPr>
        </p:nvPicPr>
        <p:blipFill>
          <a:blip r:embed="rId2"/>
          <a:srcRect/>
          <a:stretch>
            <a:fillRect/>
          </a:stretch>
        </p:blipFill>
        <p:spPr bwMode="auto">
          <a:xfrm>
            <a:off x="1600200" y="2514600"/>
            <a:ext cx="6172200" cy="3581400"/>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r>
              <a:rPr lang="ar-SA" sz="2200" b="1" dirty="0">
                <a:cs typeface="B Titr" pitchFamily="2" charset="-78"/>
              </a:rPr>
              <a:t>نکته</a:t>
            </a:r>
            <a:r>
              <a:rPr lang="ar-SA" sz="2200" dirty="0">
                <a:cs typeface="B Titr" pitchFamily="2" charset="-78"/>
              </a:rPr>
              <a:t>: راه دیگری برای چاپ متن، کلیک روی علامت</a:t>
            </a:r>
            <a:r>
              <a:rPr lang="en-US" sz="2200" dirty="0">
                <a:cs typeface="B Titr" pitchFamily="2" charset="-78"/>
              </a:rPr>
              <a:t> </a:t>
            </a:r>
            <a:r>
              <a:rPr lang="ar-SA" sz="2200" dirty="0">
                <a:cs typeface="B Titr" pitchFamily="2" charset="-78"/>
              </a:rPr>
              <a:t>در بخش های مختلف متن است.اگر نشانگر را روی آن قرار دهید بخش کوچکتری از متن زرد رنگ می شود و قابل چاپ است</a:t>
            </a:r>
            <a:r>
              <a:rPr lang="ar-SA" dirty="0">
                <a:cs typeface="B Titr" pitchFamily="2" charset="-78"/>
              </a:rPr>
              <a:t>. </a:t>
            </a:r>
            <a:endParaRPr lang="en-US" dirty="0">
              <a:cs typeface="B Titr" pitchFamily="2" charset="-78"/>
            </a:endParaRPr>
          </a:p>
        </p:txBody>
      </p:sp>
      <p:pic>
        <p:nvPicPr>
          <p:cNvPr id="14338" name="Picture 2"/>
          <p:cNvPicPr>
            <a:picLocks noGrp="1" noChangeAspect="1" noChangeArrowheads="1"/>
          </p:cNvPicPr>
          <p:nvPr>
            <p:ph idx="1"/>
          </p:nvPr>
        </p:nvPicPr>
        <p:blipFill>
          <a:blip r:embed="rId2"/>
          <a:srcRect/>
          <a:stretch>
            <a:fillRect/>
          </a:stretch>
        </p:blipFill>
        <p:spPr bwMode="auto">
          <a:xfrm>
            <a:off x="1524000" y="1900238"/>
            <a:ext cx="6248400" cy="4348162"/>
          </a:xfrm>
          <a:prstGeom prst="rect">
            <a:avLst/>
          </a:prstGeom>
          <a:noFill/>
          <a:ln w="9525">
            <a:noFill/>
            <a:miter lim="800000"/>
            <a:headEnd/>
            <a:tailEnd/>
          </a:ln>
          <a:effectLst/>
        </p:spPr>
      </p:pic>
      <p:sp>
        <p:nvSpPr>
          <p:cNvPr id="5" name="Left Arrow 4"/>
          <p:cNvSpPr/>
          <p:nvPr/>
        </p:nvSpPr>
        <p:spPr>
          <a:xfrm>
            <a:off x="4648200" y="3505200"/>
            <a:ext cx="4572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a:cs typeface="B Titr" pitchFamily="2" charset="-78"/>
              </a:rPr>
              <a:t> </a:t>
            </a:r>
            <a:r>
              <a:rPr lang="ar-SA" sz="2200" dirty="0">
                <a:cs typeface="B Titr" pitchFamily="2" charset="-78"/>
              </a:rPr>
              <a:t>د) </a:t>
            </a:r>
            <a:r>
              <a:rPr lang="en-US" sz="2200" dirty="0">
                <a:cs typeface="B Titr" pitchFamily="2" charset="-78"/>
              </a:rPr>
              <a:t>Email</a:t>
            </a:r>
            <a:r>
              <a:rPr lang="ar-SA" dirty="0">
                <a:cs typeface="B Titr" pitchFamily="2" charset="-78"/>
              </a:rPr>
              <a:t>: </a:t>
            </a:r>
            <a:r>
              <a:rPr lang="ar-SA" sz="2200" dirty="0">
                <a:cs typeface="B Titr" pitchFamily="2" charset="-78"/>
              </a:rPr>
              <a:t>متن مورد نظر خودتان را می توانید به ایمیل خود یا دوستانتان ارسال کنید. با کلیک روی گزینه ایمیل فرمی مطابق تصویر زیر نمایان می شود. آدرس ایمیل مورد نظر را وارد کنید و روی دکمه </a:t>
            </a:r>
            <a:r>
              <a:rPr lang="en-US" sz="2200" dirty="0">
                <a:cs typeface="B Titr" pitchFamily="2" charset="-78"/>
              </a:rPr>
              <a:t>send</a:t>
            </a:r>
            <a:r>
              <a:rPr lang="ar-SA" sz="2200" dirty="0">
                <a:cs typeface="B Titr" pitchFamily="2" charset="-78"/>
              </a:rPr>
              <a:t> کلیک کنید.</a:t>
            </a:r>
            <a:endParaRPr lang="en-US" dirty="0">
              <a:cs typeface="B Titr" pitchFamily="2" charset="-78"/>
            </a:endParaRPr>
          </a:p>
        </p:txBody>
      </p:sp>
      <p:pic>
        <p:nvPicPr>
          <p:cNvPr id="4" name="Content Placeholder 3"/>
          <p:cNvPicPr>
            <a:picLocks noGrp="1"/>
          </p:cNvPicPr>
          <p:nvPr>
            <p:ph idx="1"/>
          </p:nvPr>
        </p:nvPicPr>
        <p:blipFill>
          <a:blip r:embed="rId2"/>
          <a:stretch>
            <a:fillRect/>
          </a:stretch>
        </p:blipFill>
        <p:spPr bwMode="auto">
          <a:xfrm>
            <a:off x="1143000" y="2838297"/>
            <a:ext cx="6858000" cy="2238682"/>
          </a:xfrm>
          <a:prstGeom prst="rect">
            <a:avLst/>
          </a:prstGeom>
          <a:noFill/>
          <a:ln w="9525">
            <a:solidFill>
              <a:schemeClr val="tx1"/>
            </a:solidFill>
            <a:prstDash val="solid"/>
            <a:miter lim="800000"/>
            <a:headEnd/>
            <a:tailEnd/>
          </a:ln>
        </p:spPr>
      </p:pic>
      <p:sp>
        <p:nvSpPr>
          <p:cNvPr id="6" name="Footer Placeholder 5"/>
          <p:cNvSpPr>
            <a:spLocks noGrp="1"/>
          </p:cNvSpPr>
          <p:nvPr>
            <p:ph type="ftr" sz="quarter" idx="11"/>
          </p:nvPr>
        </p:nvSpPr>
        <p:spPr/>
        <p:txBody>
          <a:bodyPr/>
          <a:lstStyle/>
          <a:p>
            <a:pPr algn="ctr"/>
            <a:r>
              <a:rPr lang="fa-IR" dirty="0" smtClean="0"/>
              <a:t>کارگاه تخصصی کتابدار بالینی اسفندماه 1395</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1752600"/>
          </a:xfrm>
        </p:spPr>
        <p:txBody>
          <a:bodyPr>
            <a:noAutofit/>
          </a:bodyPr>
          <a:lstStyle/>
          <a:p>
            <a:pPr algn="r" rtl="1"/>
            <a:r>
              <a:rPr lang="ar-SA" sz="1800" b="1" dirty="0">
                <a:cs typeface="B Titr" pitchFamily="2" charset="-78"/>
              </a:rPr>
              <a:t>جستجوی  </a:t>
            </a:r>
            <a:r>
              <a:rPr lang="en-US" sz="1800" b="1" dirty="0">
                <a:cs typeface="B Titr" pitchFamily="2" charset="-78"/>
              </a:rPr>
              <a:t>Multimedia</a:t>
            </a:r>
            <a:r>
              <a:rPr lang="ar-SA" sz="1800" b="1" dirty="0" smtClean="0">
                <a:cs typeface="B Titr" pitchFamily="2" charset="-78"/>
              </a:rPr>
              <a:t>:</a:t>
            </a:r>
            <a:r>
              <a:rPr lang="fa-IR" sz="1800" b="1" dirty="0" smtClean="0">
                <a:cs typeface="B Titr" pitchFamily="2" charset="-78"/>
              </a:rPr>
              <a:t/>
            </a:r>
            <a:br>
              <a:rPr lang="fa-IR" sz="1800" b="1" dirty="0" smtClean="0">
                <a:cs typeface="B Titr" pitchFamily="2" charset="-78"/>
              </a:rPr>
            </a:br>
            <a:r>
              <a:rPr lang="en-US" sz="1800" b="1" dirty="0">
                <a:cs typeface="B Titr" pitchFamily="2" charset="-78"/>
              </a:rPr>
              <a:t/>
            </a:r>
            <a:br>
              <a:rPr lang="en-US" sz="1800" b="1" dirty="0">
                <a:cs typeface="B Titr" pitchFamily="2" charset="-78"/>
              </a:rPr>
            </a:br>
            <a:r>
              <a:rPr lang="ar-SA" sz="1800" dirty="0" smtClean="0">
                <a:cs typeface="B Titr" pitchFamily="2" charset="-78"/>
              </a:rPr>
              <a:t>با </a:t>
            </a:r>
            <a:r>
              <a:rPr lang="ar-SA" sz="1800" dirty="0">
                <a:cs typeface="B Titr" pitchFamily="2" charset="-78"/>
              </a:rPr>
              <a:t>انتخاب گزینه </a:t>
            </a:r>
            <a:r>
              <a:rPr lang="en-US" sz="1600" dirty="0">
                <a:cs typeface="B Titr" pitchFamily="2" charset="-78"/>
              </a:rPr>
              <a:t>Multimedia</a:t>
            </a:r>
            <a:r>
              <a:rPr lang="ar-SA" sz="1800" dirty="0">
                <a:cs typeface="B Titr" pitchFamily="2" charset="-78"/>
              </a:rPr>
              <a:t> از نوار آبی بالای صفحه، شما به مجموعه ای از منابع چند رسانه ای شامل ویدئو، عکس و فایل صوتی دسترسی خواهید داشت. همانطور که در تصویر زیر می بینید، صفحه نمایش نتایج جستجو که با مربع قرمز مشخص شده است تمامی امکانات صفحه جستجوی سایر منابع - قبلا ًتوضیح داده شده است-  را دارد</a:t>
            </a:r>
            <a:endParaRPr lang="en-US" sz="1800" dirty="0">
              <a:cs typeface="B Titr" pitchFamily="2" charset="-78"/>
            </a:endParaRPr>
          </a:p>
        </p:txBody>
      </p:sp>
      <p:sp>
        <p:nvSpPr>
          <p:cNvPr id="5" name="Oval 4"/>
          <p:cNvSpPr/>
          <p:nvPr/>
        </p:nvSpPr>
        <p:spPr>
          <a:xfrm>
            <a:off x="2971800" y="2743200"/>
            <a:ext cx="6096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3200400"/>
            <a:ext cx="41148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62200" y="3124200"/>
            <a:ext cx="381000" cy="369332"/>
          </a:xfrm>
          <a:prstGeom prst="rect">
            <a:avLst/>
          </a:prstGeom>
          <a:noFill/>
        </p:spPr>
        <p:txBody>
          <a:bodyPr wrap="square" rtlCol="0">
            <a:spAutoFit/>
          </a:bodyPr>
          <a:lstStyle/>
          <a:p>
            <a:r>
              <a:rPr lang="fa-IR" dirty="0" smtClean="0"/>
              <a:t>1</a:t>
            </a:r>
            <a:endParaRPr lang="en-US" dirty="0"/>
          </a:p>
        </p:txBody>
      </p:sp>
      <p:pic>
        <p:nvPicPr>
          <p:cNvPr id="15363" name="Picture 3"/>
          <p:cNvPicPr>
            <a:picLocks noGrp="1" noChangeAspect="1" noChangeArrowheads="1"/>
          </p:cNvPicPr>
          <p:nvPr>
            <p:ph idx="1"/>
          </p:nvPr>
        </p:nvPicPr>
        <p:blipFill>
          <a:blip r:embed="rId2"/>
          <a:srcRect/>
          <a:stretch>
            <a:fillRect/>
          </a:stretch>
        </p:blipFill>
        <p:spPr bwMode="auto">
          <a:xfrm>
            <a:off x="1676400" y="2286000"/>
            <a:ext cx="5605336" cy="4114800"/>
          </a:xfrm>
          <a:prstGeom prst="rect">
            <a:avLst/>
          </a:prstGeom>
          <a:noFill/>
          <a:ln w="9525">
            <a:noFill/>
            <a:miter lim="800000"/>
            <a:headEnd/>
            <a:tailEnd/>
          </a:ln>
          <a:effectLst/>
        </p:spPr>
      </p:pic>
      <p:sp>
        <p:nvSpPr>
          <p:cNvPr id="10" name="Oval 9"/>
          <p:cNvSpPr/>
          <p:nvPr/>
        </p:nvSpPr>
        <p:spPr>
          <a:xfrm>
            <a:off x="2895600" y="2667000"/>
            <a:ext cx="685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3200400"/>
            <a:ext cx="41910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0" y="29718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13" name="TextBox 12"/>
          <p:cNvSpPr txBox="1"/>
          <p:nvPr/>
        </p:nvSpPr>
        <p:spPr>
          <a:xfrm>
            <a:off x="2133600" y="35814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14" name="TextBox 13"/>
          <p:cNvSpPr txBox="1"/>
          <p:nvPr/>
        </p:nvSpPr>
        <p:spPr>
          <a:xfrm>
            <a:off x="2362200" y="3733800"/>
            <a:ext cx="838200" cy="215444"/>
          </a:xfrm>
          <a:prstGeom prst="rect">
            <a:avLst/>
          </a:prstGeom>
          <a:noFill/>
        </p:spPr>
        <p:txBody>
          <a:bodyPr wrap="square" rtlCol="0">
            <a:spAutoFit/>
          </a:bodyPr>
          <a:lstStyle/>
          <a:p>
            <a:r>
              <a:rPr lang="fa-IR" sz="800" b="1" dirty="0" smtClean="0">
                <a:solidFill>
                  <a:srgbClr val="FF0000"/>
                </a:solidFill>
                <a:cs typeface="B Nazanin" pitchFamily="2" charset="-78"/>
              </a:rPr>
              <a:t>تخصص موضوعی</a:t>
            </a:r>
            <a:endParaRPr lang="en-US" sz="800" b="1" dirty="0">
              <a:solidFill>
                <a:srgbClr val="FF0000"/>
              </a:solidFill>
              <a:cs typeface="B Nazanin" pitchFamily="2" charset="-78"/>
            </a:endParaRPr>
          </a:p>
        </p:txBody>
      </p:sp>
      <p:sp>
        <p:nvSpPr>
          <p:cNvPr id="15" name="TextBox 14"/>
          <p:cNvSpPr txBox="1"/>
          <p:nvPr/>
        </p:nvSpPr>
        <p:spPr>
          <a:xfrm>
            <a:off x="2209800" y="4191000"/>
            <a:ext cx="609600" cy="215444"/>
          </a:xfrm>
          <a:prstGeom prst="rect">
            <a:avLst/>
          </a:prstGeom>
          <a:noFill/>
        </p:spPr>
        <p:txBody>
          <a:bodyPr wrap="square" rtlCol="0">
            <a:spAutoFit/>
          </a:bodyPr>
          <a:lstStyle/>
          <a:p>
            <a:r>
              <a:rPr lang="fa-IR" sz="800" b="1" dirty="0" smtClean="0">
                <a:solidFill>
                  <a:srgbClr val="FF0000"/>
                </a:solidFill>
                <a:cs typeface="B Nazanin" pitchFamily="2" charset="-78"/>
              </a:rPr>
              <a:t>نوع رسانه</a:t>
            </a:r>
            <a:endParaRPr lang="en-US" sz="800" b="1" dirty="0">
              <a:solidFill>
                <a:srgbClr val="FF0000"/>
              </a:solidFill>
              <a:cs typeface="B Nazanin" pitchFamily="2" charset="-78"/>
            </a:endParaRPr>
          </a:p>
        </p:txBody>
      </p:sp>
      <p:sp>
        <p:nvSpPr>
          <p:cNvPr id="16" name="TextBox 15"/>
          <p:cNvSpPr txBox="1"/>
          <p:nvPr/>
        </p:nvSpPr>
        <p:spPr>
          <a:xfrm>
            <a:off x="2286000" y="4724400"/>
            <a:ext cx="533400" cy="215444"/>
          </a:xfrm>
          <a:prstGeom prst="rect">
            <a:avLst/>
          </a:prstGeom>
          <a:noFill/>
        </p:spPr>
        <p:txBody>
          <a:bodyPr wrap="square" rtlCol="0">
            <a:spAutoFit/>
          </a:bodyPr>
          <a:lstStyle/>
          <a:p>
            <a:r>
              <a:rPr lang="fa-IR" sz="800" b="1" dirty="0" smtClean="0">
                <a:solidFill>
                  <a:srgbClr val="FF0000"/>
                </a:solidFill>
                <a:cs typeface="B Nazanin" pitchFamily="2" charset="-78"/>
              </a:rPr>
              <a:t>نوع منبع</a:t>
            </a:r>
            <a:endParaRPr lang="en-US" sz="800" b="1" dirty="0">
              <a:solidFill>
                <a:srgbClr val="FF0000"/>
              </a:solidFill>
              <a:cs typeface="B Nazanin" pitchFamily="2" charset="-78"/>
            </a:endParaRPr>
          </a:p>
        </p:txBody>
      </p:sp>
      <p:sp>
        <p:nvSpPr>
          <p:cNvPr id="17" name="TextBox 16"/>
          <p:cNvSpPr txBox="1"/>
          <p:nvPr/>
        </p:nvSpPr>
        <p:spPr>
          <a:xfrm>
            <a:off x="2514600" y="5257800"/>
            <a:ext cx="914400" cy="215444"/>
          </a:xfrm>
          <a:prstGeom prst="rect">
            <a:avLst/>
          </a:prstGeom>
          <a:noFill/>
        </p:spPr>
        <p:txBody>
          <a:bodyPr wrap="square" rtlCol="0">
            <a:spAutoFit/>
          </a:bodyPr>
          <a:lstStyle/>
          <a:p>
            <a:r>
              <a:rPr lang="fa-IR" sz="800" b="1" dirty="0" smtClean="0">
                <a:solidFill>
                  <a:srgbClr val="FF0000"/>
                </a:solidFill>
                <a:cs typeface="B Nazanin" pitchFamily="2" charset="-78"/>
              </a:rPr>
              <a:t>مدت زمان رسانه</a:t>
            </a:r>
            <a:endParaRPr lang="en-US" sz="800" b="1" dirty="0">
              <a:solidFill>
                <a:srgbClr val="FF0000"/>
              </a:solidFill>
              <a:cs typeface="B Nazanin" pitchFamily="2" charset="-78"/>
            </a:endParaRPr>
          </a:p>
        </p:txBody>
      </p:sp>
      <p:sp>
        <p:nvSpPr>
          <p:cNvPr id="18" name="TextBox 17"/>
          <p:cNvSpPr txBox="1"/>
          <p:nvPr/>
        </p:nvSpPr>
        <p:spPr>
          <a:xfrm>
            <a:off x="2362200" y="5943600"/>
            <a:ext cx="1066800" cy="215444"/>
          </a:xfrm>
          <a:prstGeom prst="rect">
            <a:avLst/>
          </a:prstGeom>
          <a:noFill/>
        </p:spPr>
        <p:txBody>
          <a:bodyPr wrap="square" rtlCol="0">
            <a:spAutoFit/>
          </a:bodyPr>
          <a:lstStyle/>
          <a:p>
            <a:r>
              <a:rPr lang="fa-IR" sz="800" b="1" dirty="0" smtClean="0">
                <a:solidFill>
                  <a:srgbClr val="FF0000"/>
                </a:solidFill>
                <a:cs typeface="B Nazanin" pitchFamily="2" charset="-78"/>
              </a:rPr>
              <a:t>بازه زمانی</a:t>
            </a:r>
            <a:endParaRPr lang="en-US" sz="800" b="1" dirty="0">
              <a:solidFill>
                <a:srgbClr val="FF0000"/>
              </a:solidFill>
              <a:cs typeface="B Nazanin"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1000"/>
                                        <p:tgtEl>
                                          <p:spTgt spid="15363"/>
                                        </p:tgtEl>
                                      </p:cBhvr>
                                    </p:animEffect>
                                    <p:anim calcmode="lin" valueType="num">
                                      <p:cBhvr>
                                        <p:cTn id="15" dur="1000" fill="hold"/>
                                        <p:tgtEl>
                                          <p:spTgt spid="15363"/>
                                        </p:tgtEl>
                                        <p:attrNameLst>
                                          <p:attrName>ppt_x</p:attrName>
                                        </p:attrNameLst>
                                      </p:cBhvr>
                                      <p:tavLst>
                                        <p:tav tm="0">
                                          <p:val>
                                            <p:strVal val="#ppt_x"/>
                                          </p:val>
                                        </p:tav>
                                        <p:tav tm="100000">
                                          <p:val>
                                            <p:strVal val="#ppt_x"/>
                                          </p:val>
                                        </p:tav>
                                      </p:tavLst>
                                    </p:anim>
                                    <p:anim calcmode="lin" valueType="num">
                                      <p:cBhvr>
                                        <p:cTn id="1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p:bldP spid="13" grpId="0"/>
      <p:bldP spid="14" grpId="0"/>
      <p:bldP spid="15" grpId="0"/>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85800"/>
            <a:ext cx="7344816" cy="5329823"/>
          </a:xfrm>
        </p:spPr>
        <p:txBody>
          <a:bodyPr>
            <a:normAutofit fontScale="85000" lnSpcReduction="20000"/>
          </a:bodyPr>
          <a:lstStyle/>
          <a:p>
            <a:pPr algn="r" rtl="1"/>
            <a:r>
              <a:rPr lang="ar-SA" dirty="0">
                <a:cs typeface="B Titr" pitchFamily="2" charset="-78"/>
              </a:rPr>
              <a:t>طبق تصویر </a:t>
            </a:r>
            <a:r>
              <a:rPr lang="fa-IR" dirty="0" smtClean="0">
                <a:cs typeface="B Titr" pitchFamily="2" charset="-78"/>
              </a:rPr>
              <a:t>قبل</a:t>
            </a:r>
            <a:r>
              <a:rPr lang="ar-SA" dirty="0" smtClean="0">
                <a:cs typeface="B Titr" pitchFamily="2" charset="-78"/>
              </a:rPr>
              <a:t> </a:t>
            </a:r>
            <a:r>
              <a:rPr lang="ar-SA" dirty="0">
                <a:cs typeface="B Titr" pitchFamily="2" charset="-78"/>
              </a:rPr>
              <a:t>در پنل سمت چپ شیوه جستجو و محدودیتهای آن قرار دارد که بخشهای مختلف آن در  زیر توضیح داده شده است:</a:t>
            </a:r>
            <a:endParaRPr lang="en-US" dirty="0">
              <a:cs typeface="B Titr" pitchFamily="2" charset="-78"/>
            </a:endParaRPr>
          </a:p>
          <a:p>
            <a:pPr lvl="0" algn="r" rtl="1">
              <a:buNone/>
            </a:pPr>
            <a:r>
              <a:rPr lang="fa-IR" dirty="0" smtClean="0">
                <a:cs typeface="B Titr" pitchFamily="2" charset="-78"/>
              </a:rPr>
              <a:t>     </a:t>
            </a:r>
            <a:r>
              <a:rPr lang="en-US" dirty="0" smtClean="0">
                <a:cs typeface="B Titr" pitchFamily="2" charset="-78"/>
              </a:rPr>
              <a:t>Quick Search</a:t>
            </a:r>
            <a:r>
              <a:rPr lang="fa-IR" dirty="0" smtClean="0">
                <a:cs typeface="B Titr" pitchFamily="2" charset="-78"/>
              </a:rPr>
              <a:t>: </a:t>
            </a:r>
            <a:r>
              <a:rPr lang="fa-IR" dirty="0">
                <a:cs typeface="B Titr" pitchFamily="2" charset="-78"/>
              </a:rPr>
              <a:t>باکس جستجوی کلید واژه مورد نظر در این قسمت قرار دارد. با تایپ کلیدواژه در این قسمت می توانید تمامی منابع چندرسانه ای مجموعه موجود در پایگاه را جستجو نمایید.</a:t>
            </a:r>
            <a:endParaRPr lang="en-US" dirty="0">
              <a:cs typeface="B Titr" pitchFamily="2" charset="-78"/>
            </a:endParaRPr>
          </a:p>
          <a:p>
            <a:pPr lvl="0" algn="r" rtl="1">
              <a:buNone/>
            </a:pPr>
            <a:r>
              <a:rPr lang="en-US" dirty="0" smtClean="0">
                <a:cs typeface="B Titr" pitchFamily="2" charset="-78"/>
              </a:rPr>
              <a:t>Browse By      </a:t>
            </a:r>
            <a:r>
              <a:rPr lang="fa-IR" dirty="0" smtClean="0">
                <a:cs typeface="B Titr" pitchFamily="2" charset="-78"/>
              </a:rPr>
              <a:t>: </a:t>
            </a:r>
            <a:r>
              <a:rPr lang="fa-IR" dirty="0">
                <a:cs typeface="B Titr" pitchFamily="2" charset="-78"/>
              </a:rPr>
              <a:t>در این قسمت می توانید جهت دستیابی به نتایج بهتر، برای جستجوی خود محدودیتهایی را تعریف کنید. این محدودیتها شامل موارد زیر است:</a:t>
            </a:r>
            <a:endParaRPr lang="en-US" dirty="0">
              <a:cs typeface="B Titr" pitchFamily="2" charset="-78"/>
            </a:endParaRPr>
          </a:p>
          <a:p>
            <a:pPr algn="r" rtl="1"/>
            <a:r>
              <a:rPr lang="en-US" dirty="0">
                <a:cs typeface="B Titr" pitchFamily="2" charset="-78"/>
              </a:rPr>
              <a:t>Subject category</a:t>
            </a:r>
            <a:r>
              <a:rPr lang="ar-SA" dirty="0">
                <a:cs typeface="B Titr" pitchFamily="2" charset="-78"/>
              </a:rPr>
              <a:t>: محدودیت بر اساس مقوله های موضوعی را در این قسمت می توانید مشخص کنید. </a:t>
            </a:r>
            <a:endParaRPr lang="en-US" dirty="0">
              <a:cs typeface="B Titr" pitchFamily="2" charset="-78"/>
            </a:endParaRPr>
          </a:p>
          <a:p>
            <a:pPr algn="r" rtl="1"/>
            <a:r>
              <a:rPr lang="en-US" dirty="0">
                <a:cs typeface="B Titr" pitchFamily="2" charset="-78"/>
              </a:rPr>
              <a:t>Media Type</a:t>
            </a:r>
            <a:r>
              <a:rPr lang="ar-SA" dirty="0">
                <a:cs typeface="B Titr" pitchFamily="2" charset="-78"/>
              </a:rPr>
              <a:t>: در این بخش می توانید نوع رسانه (ویدئو، عکس، صدا) را انتخاب کنید. </a:t>
            </a:r>
            <a:endParaRPr lang="en-US" dirty="0">
              <a:cs typeface="B Titr" pitchFamily="2" charset="-78"/>
            </a:endParaRPr>
          </a:p>
          <a:p>
            <a:pPr algn="r" rtl="1"/>
            <a:r>
              <a:rPr lang="en-US" dirty="0">
                <a:cs typeface="B Titr" pitchFamily="2" charset="-78"/>
              </a:rPr>
              <a:t>Source</a:t>
            </a:r>
            <a:r>
              <a:rPr lang="ar-SA" dirty="0">
                <a:cs typeface="B Titr" pitchFamily="2" charset="-78"/>
              </a:rPr>
              <a:t>: شما می توانید مشخص نمایید که کلیدواژه </a:t>
            </a:r>
            <a:r>
              <a:rPr lang="ar-SA" dirty="0" smtClean="0">
                <a:cs typeface="B Titr" pitchFamily="2" charset="-78"/>
              </a:rPr>
              <a:t>مد</a:t>
            </a:r>
            <a:r>
              <a:rPr lang="en-US" dirty="0" smtClean="0">
                <a:cs typeface="B Titr" pitchFamily="2" charset="-78"/>
              </a:rPr>
              <a:t> </a:t>
            </a:r>
            <a:r>
              <a:rPr lang="ar-SA" dirty="0" smtClean="0">
                <a:cs typeface="B Titr" pitchFamily="2" charset="-78"/>
              </a:rPr>
              <a:t>نظرتان </a:t>
            </a:r>
            <a:r>
              <a:rPr lang="ar-SA" dirty="0">
                <a:cs typeface="B Titr" pitchFamily="2" charset="-78"/>
              </a:rPr>
              <a:t>در چه منابعی جستجو شود : همه منابع، کتاب ها، مجلات.</a:t>
            </a:r>
            <a:endParaRPr lang="en-US" dirty="0">
              <a:cs typeface="B Titr" pitchFamily="2" charset="-78"/>
            </a:endParaRPr>
          </a:p>
          <a:p>
            <a:pPr algn="r" rtl="1"/>
            <a:r>
              <a:rPr lang="en-US" dirty="0">
                <a:cs typeface="B Titr" pitchFamily="2" charset="-78"/>
              </a:rPr>
              <a:t>Duration</a:t>
            </a:r>
            <a:r>
              <a:rPr lang="ar-SA" dirty="0">
                <a:cs typeface="B Titr" pitchFamily="2" charset="-78"/>
              </a:rPr>
              <a:t>: در این بخش می توان جستجو را بر اساس مدت زمان نمایش رسانه محدود نمود. رسانه های کوتاه، متوسط و بلند.</a:t>
            </a:r>
            <a:endParaRPr lang="en-US" dirty="0">
              <a:cs typeface="B Titr" pitchFamily="2" charset="-78"/>
            </a:endParaRPr>
          </a:p>
          <a:p>
            <a:pPr algn="r" rtl="1"/>
            <a:r>
              <a:rPr lang="en-US" dirty="0">
                <a:cs typeface="B Titr" pitchFamily="2" charset="-78"/>
              </a:rPr>
              <a:t>Years</a:t>
            </a:r>
            <a:r>
              <a:rPr lang="ar-SA" dirty="0">
                <a:cs typeface="B Titr" pitchFamily="2" charset="-78"/>
              </a:rPr>
              <a:t>: با انتخاب گزینه های این بخش جستجوی خود را به زمان خاصی محدود می کنید و می توانید بازه زمانی جستجوی خود را تعریف نمایید. </a:t>
            </a:r>
            <a:endParaRPr lang="en-US" dirty="0">
              <a:cs typeface="B Titr" pitchFamily="2" charset="-78"/>
            </a:endParaRPr>
          </a:p>
          <a:p>
            <a:pPr algn="r" rtl="1"/>
            <a:r>
              <a:rPr lang="ar-SA" dirty="0">
                <a:cs typeface="B Titr" pitchFamily="2" charset="-78"/>
              </a:rPr>
              <a:t> </a:t>
            </a:r>
            <a:endParaRPr lang="en-US" dirty="0">
              <a:cs typeface="B Titr" pitchFamily="2" charset="-78"/>
            </a:endParaRPr>
          </a:p>
          <a:p>
            <a:pPr algn="r"/>
            <a:endParaRPr lang="en-US" dirty="0">
              <a:cs typeface="B Titr" pitchFamily="2" charset="-7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924800" cy="1600200"/>
          </a:xfrm>
        </p:spPr>
        <p:txBody>
          <a:bodyPr>
            <a:noAutofit/>
          </a:bodyPr>
          <a:lstStyle/>
          <a:p>
            <a:pPr algn="ctr" rtl="1"/>
            <a:r>
              <a:rPr lang="ar-SA" sz="1800" b="1" dirty="0">
                <a:cs typeface="B Titr" pitchFamily="2" charset="-78"/>
              </a:rPr>
              <a:t>چگونه نتایج جستجو را بهبود ببخشیم</a:t>
            </a:r>
            <a:r>
              <a:rPr lang="ar-SA" sz="1800" b="1" dirty="0" smtClean="0">
                <a:cs typeface="B Titr" pitchFamily="2" charset="-78"/>
              </a:rPr>
              <a:t>؟</a:t>
            </a:r>
            <a:r>
              <a:rPr lang="fa-IR" sz="1800" b="1" dirty="0" smtClean="0">
                <a:cs typeface="B Titr" pitchFamily="2" charset="-78"/>
              </a:rPr>
              <a:t/>
            </a:r>
            <a:br>
              <a:rPr lang="fa-IR" sz="1800" b="1" dirty="0" smtClean="0">
                <a:cs typeface="B Titr" pitchFamily="2" charset="-78"/>
              </a:rPr>
            </a:br>
            <a:r>
              <a:rPr lang="en-US" sz="1800" b="1" dirty="0">
                <a:cs typeface="B Titr" pitchFamily="2" charset="-78"/>
              </a:rPr>
              <a:t/>
            </a:r>
            <a:br>
              <a:rPr lang="en-US" sz="1800" b="1" dirty="0">
                <a:cs typeface="B Titr" pitchFamily="2" charset="-78"/>
              </a:rPr>
            </a:br>
            <a:r>
              <a:rPr lang="ar-SA" sz="1800" dirty="0" smtClean="0">
                <a:cs typeface="B Titr" pitchFamily="2" charset="-78"/>
              </a:rPr>
              <a:t>در </a:t>
            </a:r>
            <a:r>
              <a:rPr lang="ar-SA" sz="1800" dirty="0">
                <a:cs typeface="B Titr" pitchFamily="2" charset="-78"/>
              </a:rPr>
              <a:t>سمت چپ صفحه نتایج، بخشی با عنوان </a:t>
            </a:r>
            <a:r>
              <a:rPr lang="en-US" sz="1800" dirty="0">
                <a:cs typeface="B Titr" pitchFamily="2" charset="-78"/>
              </a:rPr>
              <a:t>Results tools</a:t>
            </a:r>
            <a:r>
              <a:rPr lang="ar-SA" sz="1800" dirty="0">
                <a:cs typeface="B Titr" pitchFamily="2" charset="-78"/>
              </a:rPr>
              <a:t> وجود دارد که خود شامل سه بخش با عناوین</a:t>
            </a:r>
            <a:r>
              <a:rPr lang="en-US" sz="1600" dirty="0">
                <a:cs typeface="B Titr" pitchFamily="2" charset="-78"/>
              </a:rPr>
              <a:t>Search Information</a:t>
            </a:r>
            <a:r>
              <a:rPr lang="ar-SA" sz="1600" dirty="0">
                <a:cs typeface="B Titr" pitchFamily="2" charset="-78"/>
              </a:rPr>
              <a:t>،</a:t>
            </a:r>
            <a:r>
              <a:rPr lang="en-US" sz="1600" dirty="0">
                <a:cs typeface="B Titr" pitchFamily="2" charset="-78"/>
              </a:rPr>
              <a:t> Filter By </a:t>
            </a:r>
            <a:r>
              <a:rPr lang="ar-SA" sz="1800" dirty="0">
                <a:cs typeface="B Titr" pitchFamily="2" charset="-78"/>
              </a:rPr>
              <a:t>، و </a:t>
            </a:r>
            <a:r>
              <a:rPr lang="en-US" sz="1800" dirty="0">
                <a:cs typeface="B Titr" pitchFamily="2" charset="-78"/>
              </a:rPr>
              <a:t> </a:t>
            </a:r>
            <a:r>
              <a:rPr lang="en-US" sz="1600" dirty="0">
                <a:cs typeface="B Titr" pitchFamily="2" charset="-78"/>
              </a:rPr>
              <a:t>My Projects</a:t>
            </a:r>
            <a:r>
              <a:rPr lang="ar-SA" sz="1800" dirty="0">
                <a:cs typeface="B Titr" pitchFamily="2" charset="-78"/>
              </a:rPr>
              <a:t>است. با کلیک روی گزینه </a:t>
            </a:r>
            <a:r>
              <a:rPr lang="en-US" sz="1600" dirty="0">
                <a:cs typeface="B Titr" pitchFamily="2" charset="-78"/>
              </a:rPr>
              <a:t>Options</a:t>
            </a:r>
            <a:r>
              <a:rPr lang="ar-SA" sz="1800" dirty="0">
                <a:cs typeface="B Titr" pitchFamily="2" charset="-78"/>
              </a:rPr>
              <a:t>  می توانید نمایش یا عدم نمایش هر یک از این سه بخش را در صفحه نتایج تعیین کنید.</a:t>
            </a:r>
            <a:r>
              <a:rPr lang="en-US" sz="1800" dirty="0">
                <a:cs typeface="B Nazanin" pitchFamily="2" charset="-78"/>
              </a:rPr>
              <a:t/>
            </a:r>
            <a:br>
              <a:rPr lang="en-US" sz="1800" dirty="0">
                <a:cs typeface="B Nazanin" pitchFamily="2" charset="-78"/>
              </a:rPr>
            </a:br>
            <a:endParaRPr lang="en-US" sz="1800" dirty="0">
              <a:cs typeface="B Nazanin" pitchFamily="2" charset="-78"/>
            </a:endParaRPr>
          </a:p>
        </p:txBody>
      </p:sp>
      <p:pic>
        <p:nvPicPr>
          <p:cNvPr id="4" name="Content Placeholder 3"/>
          <p:cNvPicPr>
            <a:picLocks noGrp="1"/>
          </p:cNvPicPr>
          <p:nvPr>
            <p:ph idx="1"/>
          </p:nvPr>
        </p:nvPicPr>
        <p:blipFill>
          <a:blip r:embed="rId2"/>
          <a:srcRect/>
          <a:stretch>
            <a:fillRect/>
          </a:stretch>
        </p:blipFill>
        <p:spPr bwMode="auto">
          <a:xfrm>
            <a:off x="2057400" y="2667000"/>
            <a:ext cx="4876799" cy="2982240"/>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304800"/>
            <a:ext cx="7109792" cy="3810000"/>
          </a:xfrm>
        </p:spPr>
        <p:txBody>
          <a:bodyPr>
            <a:normAutofit/>
          </a:bodyPr>
          <a:lstStyle/>
          <a:p>
            <a:pPr algn="r" rtl="1"/>
            <a:r>
              <a:rPr lang="en-US" sz="1600" dirty="0">
                <a:cs typeface="B Titr" pitchFamily="2" charset="-78"/>
              </a:rPr>
              <a:t>Search Information</a:t>
            </a:r>
            <a:r>
              <a:rPr lang="ar-SA" sz="1600" dirty="0">
                <a:cs typeface="B Titr" pitchFamily="2" charset="-78"/>
              </a:rPr>
              <a:t>: اطلاعات مربوط در موارد زیر دز این بخش منعکس شده است: </a:t>
            </a:r>
            <a:endParaRPr lang="en-US" sz="1600" dirty="0">
              <a:cs typeface="B Titr" pitchFamily="2" charset="-78"/>
            </a:endParaRPr>
          </a:p>
          <a:p>
            <a:pPr lvl="0" algn="r" rtl="1"/>
            <a:r>
              <a:rPr lang="fa-IR" sz="1600" dirty="0">
                <a:cs typeface="B Titr" pitchFamily="2" charset="-78"/>
              </a:rPr>
              <a:t>استراتژی جستجوی انجام شده،</a:t>
            </a:r>
            <a:endParaRPr lang="en-US" sz="1600" dirty="0">
              <a:cs typeface="B Titr" pitchFamily="2" charset="-78"/>
            </a:endParaRPr>
          </a:p>
          <a:p>
            <a:pPr lvl="0" algn="r" rtl="1"/>
            <a:r>
              <a:rPr lang="fa-IR" sz="1600" dirty="0">
                <a:cs typeface="B Titr" pitchFamily="2" charset="-78"/>
              </a:rPr>
              <a:t>کلیدواژه های بکار رفته  </a:t>
            </a:r>
            <a:endParaRPr lang="en-US" sz="1600" dirty="0">
              <a:cs typeface="B Titr" pitchFamily="2" charset="-78"/>
            </a:endParaRPr>
          </a:p>
          <a:p>
            <a:pPr lvl="0" algn="r" rtl="1"/>
            <a:r>
              <a:rPr lang="fa-IR" sz="1600" dirty="0">
                <a:cs typeface="B Titr" pitchFamily="2" charset="-78"/>
              </a:rPr>
              <a:t>واژه های بیشتری که مورد جستجو قرار گرفته اند و مرتبط با کلیدواژه اصلی هستند(در صورتی که در انجام جستجو گزینه"</a:t>
            </a:r>
            <a:r>
              <a:rPr lang="en-US" sz="1600" dirty="0" smtClean="0">
                <a:cs typeface="B Titr" pitchFamily="2" charset="-78"/>
              </a:rPr>
              <a:t>Include </a:t>
            </a:r>
            <a:r>
              <a:rPr lang="en-US" sz="1600" dirty="0">
                <a:cs typeface="B Titr" pitchFamily="2" charset="-78"/>
              </a:rPr>
              <a:t>Related Terms</a:t>
            </a:r>
            <a:r>
              <a:rPr lang="fa-IR" sz="1600" dirty="0">
                <a:cs typeface="B Titr" pitchFamily="2" charset="-78"/>
              </a:rPr>
              <a:t> " انتخاب شده باشد.)،</a:t>
            </a:r>
            <a:endParaRPr lang="en-US" sz="1600" dirty="0">
              <a:cs typeface="B Titr" pitchFamily="2" charset="-78"/>
            </a:endParaRPr>
          </a:p>
          <a:p>
            <a:pPr lvl="0" algn="r" rtl="1"/>
            <a:r>
              <a:rPr lang="fa-IR" sz="1600" dirty="0">
                <a:cs typeface="B Titr" pitchFamily="2" charset="-78"/>
              </a:rPr>
              <a:t>تعداد مدارک بازیابی شده، </a:t>
            </a:r>
            <a:endParaRPr lang="en-US" sz="1600" dirty="0">
              <a:cs typeface="B Titr" pitchFamily="2" charset="-78"/>
            </a:endParaRPr>
          </a:p>
          <a:p>
            <a:pPr lvl="0" algn="r" rtl="1"/>
            <a:r>
              <a:rPr lang="fa-IR" sz="1600" dirty="0">
                <a:cs typeface="B Titr" pitchFamily="2" charset="-78"/>
              </a:rPr>
              <a:t>تنظیم نتایج بر اساس میزان ربط هر مدرک با کلیدواژه های مورد جستجو، سال نشر، نام نویسنده، عنوان مدرک، عنوان ژورنال و...</a:t>
            </a:r>
            <a:endParaRPr lang="en-US" sz="1600" dirty="0">
              <a:cs typeface="B Titr" pitchFamily="2" charset="-78"/>
            </a:endParaRPr>
          </a:p>
          <a:p>
            <a:pPr lvl="0" algn="r" rtl="1"/>
            <a:r>
              <a:rPr lang="en-US" sz="1600" dirty="0">
                <a:cs typeface="B Titr" pitchFamily="2" charset="-78"/>
              </a:rPr>
              <a:t>Customize Display</a:t>
            </a:r>
            <a:r>
              <a:rPr lang="fa-IR" sz="1600" dirty="0">
                <a:cs typeface="B Titr" pitchFamily="2" charset="-78"/>
              </a:rPr>
              <a:t>  با این گزینه می توانید شکل نمایش نتایج را به دلخواه خود تغییر دهید.</a:t>
            </a:r>
            <a:endParaRPr lang="en-US" sz="1600" dirty="0">
              <a:cs typeface="B Titr" pitchFamily="2" charset="-78"/>
            </a:endParaRPr>
          </a:p>
          <a:p>
            <a:pPr>
              <a:buNone/>
            </a:pPr>
            <a:endParaRPr lang="en-US" dirty="0"/>
          </a:p>
        </p:txBody>
      </p:sp>
      <p:pic>
        <p:nvPicPr>
          <p:cNvPr id="4" name="Picture 3"/>
          <p:cNvPicPr/>
          <p:nvPr/>
        </p:nvPicPr>
        <p:blipFill>
          <a:blip r:embed="rId2"/>
          <a:srcRect/>
          <a:stretch>
            <a:fillRect/>
          </a:stretch>
        </p:blipFill>
        <p:spPr bwMode="auto">
          <a:xfrm>
            <a:off x="2667000" y="4191000"/>
            <a:ext cx="3429000" cy="1866900"/>
          </a:xfrm>
          <a:prstGeom prst="rect">
            <a:avLst/>
          </a:prstGeom>
          <a:noFill/>
          <a:ln w="9525">
            <a:solidFill>
              <a:schemeClr val="tx1"/>
            </a:solidFill>
            <a:prstDash val="solid"/>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dirty="0" smtClean="0">
                <a:cs typeface="B Titr" pitchFamily="2" charset="-78"/>
              </a:rPr>
              <a:t>: </a:t>
            </a:r>
            <a:r>
              <a:rPr lang="en-US" sz="1600" dirty="0" smtClean="0">
                <a:cs typeface="B Titr" pitchFamily="2" charset="-78"/>
              </a:rPr>
              <a:t>Filter By</a:t>
            </a:r>
            <a:r>
              <a:rPr lang="ar-SA" sz="1600" dirty="0" smtClean="0">
                <a:cs typeface="B Titr" pitchFamily="2" charset="-78"/>
              </a:rPr>
              <a:t> </a:t>
            </a:r>
            <a:r>
              <a:rPr lang="ar-SA" sz="2000" dirty="0" smtClean="0">
                <a:cs typeface="B Titr" pitchFamily="2" charset="-78"/>
              </a:rPr>
              <a:t>شامل تعدادی ابزار است و امکان محدود کردن نتایج جستجو را فراهم می آورد.</a:t>
            </a:r>
            <a:endParaRPr lang="en-US" sz="2000" dirty="0">
              <a:cs typeface="B Titr" pitchFamily="2" charset="-78"/>
            </a:endParaRPr>
          </a:p>
        </p:txBody>
      </p:sp>
      <p:pic>
        <p:nvPicPr>
          <p:cNvPr id="4" name="Content Placeholder 3"/>
          <p:cNvPicPr>
            <a:picLocks noGrp="1"/>
          </p:cNvPicPr>
          <p:nvPr>
            <p:ph idx="1"/>
          </p:nvPr>
        </p:nvPicPr>
        <p:blipFill>
          <a:blip r:embed="rId2"/>
          <a:srcRect/>
          <a:stretch>
            <a:fillRect/>
          </a:stretch>
        </p:blipFill>
        <p:spPr bwMode="auto">
          <a:xfrm>
            <a:off x="1143000" y="2209800"/>
            <a:ext cx="6858000" cy="3657600"/>
          </a:xfrm>
          <a:prstGeom prst="rect">
            <a:avLst/>
          </a:prstGeom>
          <a:noFill/>
          <a:ln w="9525">
            <a:solidFill>
              <a:schemeClr val="tx1"/>
            </a:solidFill>
            <a:prstDash val="solid"/>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04800"/>
            <a:ext cx="7173416" cy="1981200"/>
          </a:xfrm>
        </p:spPr>
        <p:txBody>
          <a:bodyPr>
            <a:noAutofit/>
          </a:bodyPr>
          <a:lstStyle/>
          <a:p>
            <a:pPr algn="r" rtl="1"/>
            <a:r>
              <a:rPr lang="en-US" sz="1400" b="1" dirty="0" smtClean="0">
                <a:cs typeface="B Titr" pitchFamily="2" charset="-78"/>
              </a:rPr>
              <a:t>Workspace</a:t>
            </a:r>
            <a:r>
              <a:rPr lang="ar-SA" sz="1400" b="1" dirty="0" smtClean="0">
                <a:cs typeface="B Titr" pitchFamily="2" charset="-78"/>
              </a:rPr>
              <a:t> (ایجاد فضای کار شخصی در </a:t>
            </a:r>
            <a:r>
              <a:rPr lang="en-US" sz="1400" b="1" dirty="0" smtClean="0">
                <a:cs typeface="B Titr" pitchFamily="2" charset="-78"/>
              </a:rPr>
              <a:t>Ovid</a:t>
            </a:r>
            <a:r>
              <a:rPr lang="ar-SA" sz="1400" b="1" dirty="0" smtClean="0">
                <a:cs typeface="B Titr" pitchFamily="2" charset="-78"/>
              </a:rPr>
              <a:t>)</a:t>
            </a:r>
            <a:r>
              <a:rPr lang="fa-IR" sz="1400" b="1" dirty="0" smtClean="0">
                <a:cs typeface="B Titr" pitchFamily="2" charset="-78"/>
              </a:rPr>
              <a:t/>
            </a:r>
            <a:br>
              <a:rPr lang="fa-IR" sz="1400" b="1" dirty="0" smtClean="0">
                <a:cs typeface="B Titr" pitchFamily="2" charset="-78"/>
              </a:rPr>
            </a:br>
            <a:r>
              <a:rPr lang="en-US" sz="1400" b="1" dirty="0" smtClean="0">
                <a:cs typeface="B Titr" pitchFamily="2" charset="-78"/>
              </a:rPr>
              <a:t/>
            </a:r>
            <a:br>
              <a:rPr lang="en-US" sz="1400" b="1" dirty="0" smtClean="0">
                <a:cs typeface="B Titr" pitchFamily="2" charset="-78"/>
              </a:rPr>
            </a:br>
            <a:r>
              <a:rPr lang="ar-SA" sz="1600" dirty="0" smtClean="0">
                <a:cs typeface="B Titr" pitchFamily="2" charset="-78"/>
              </a:rPr>
              <a:t>برای ایجاد فضای شخصی در </a:t>
            </a:r>
            <a:r>
              <a:rPr lang="en-US" sz="1400" dirty="0" smtClean="0">
                <a:cs typeface="B Titr" pitchFamily="2" charset="-78"/>
              </a:rPr>
              <a:t>Ovid</a:t>
            </a:r>
            <a:r>
              <a:rPr lang="ar-SA" sz="1600" dirty="0" smtClean="0">
                <a:cs typeface="B Titr" pitchFamily="2" charset="-78"/>
              </a:rPr>
              <a:t> اولین قدم این است که در پایگاه ثبت نام کنید و یک نام کاربری و کامه عبور مخصوص به خود دریافت کنید. برای این کار مطابق تصویر زیر روی گزینه </a:t>
            </a:r>
            <a:r>
              <a:rPr lang="en-US" sz="1400" dirty="0" smtClean="0">
                <a:cs typeface="B Titr" pitchFamily="2" charset="-78"/>
              </a:rPr>
              <a:t>My Workspace</a:t>
            </a:r>
            <a:r>
              <a:rPr lang="ar-SA" sz="1400" dirty="0" smtClean="0">
                <a:cs typeface="B Titr" pitchFamily="2" charset="-78"/>
              </a:rPr>
              <a:t> </a:t>
            </a:r>
            <a:r>
              <a:rPr lang="ar-SA" sz="1600" dirty="0" smtClean="0">
                <a:cs typeface="B Titr" pitchFamily="2" charset="-78"/>
              </a:rPr>
              <a:t>از نوار آبی بالای صفحه کلیک کنید. </a:t>
            </a:r>
            <a:r>
              <a:rPr lang="fa-IR" sz="1600" dirty="0" smtClean="0">
                <a:cs typeface="B Titr" pitchFamily="2" charset="-78"/>
              </a:rPr>
              <a:t/>
            </a:r>
            <a:br>
              <a:rPr lang="fa-IR" sz="1600" dirty="0" smtClean="0">
                <a:cs typeface="B Titr" pitchFamily="2" charset="-78"/>
              </a:rPr>
            </a:br>
            <a:r>
              <a:rPr lang="ar-SA" sz="1600" dirty="0" smtClean="0">
                <a:cs typeface="B Titr" pitchFamily="2" charset="-78"/>
              </a:rPr>
              <a:t> سپس گزینه </a:t>
            </a:r>
            <a:r>
              <a:rPr lang="en-US" sz="1400" dirty="0" smtClean="0">
                <a:cs typeface="B Titr" pitchFamily="2" charset="-78"/>
              </a:rPr>
              <a:t>Create Account</a:t>
            </a:r>
            <a:r>
              <a:rPr lang="ar-SA" sz="1400" dirty="0" smtClean="0">
                <a:cs typeface="B Titr" pitchFamily="2" charset="-78"/>
              </a:rPr>
              <a:t> </a:t>
            </a:r>
            <a:r>
              <a:rPr lang="ar-SA" sz="1600" dirty="0" smtClean="0">
                <a:cs typeface="B Titr" pitchFamily="2" charset="-78"/>
              </a:rPr>
              <a:t>را انتخاب و جدول باز شده را پر کنید. سپس دکمه </a:t>
            </a:r>
            <a:r>
              <a:rPr lang="en-US" sz="1400" dirty="0" smtClean="0">
                <a:cs typeface="B Titr" pitchFamily="2" charset="-78"/>
              </a:rPr>
              <a:t>Create</a:t>
            </a:r>
            <a:r>
              <a:rPr lang="ar-SA" sz="1600" dirty="0" smtClean="0">
                <a:cs typeface="B Titr" pitchFamily="2" charset="-78"/>
              </a:rPr>
              <a:t> را بزنید.</a:t>
            </a:r>
            <a:r>
              <a:rPr lang="en-US" sz="1600" dirty="0" smtClean="0">
                <a:cs typeface="B Titr" pitchFamily="2" charset="-78"/>
              </a:rPr>
              <a:t/>
            </a:r>
            <a:br>
              <a:rPr lang="en-US" sz="1600" dirty="0" smtClean="0">
                <a:cs typeface="B Titr" pitchFamily="2" charset="-78"/>
              </a:rPr>
            </a:br>
            <a:r>
              <a:rPr lang="en-US" sz="1800" dirty="0" smtClean="0">
                <a:cs typeface="B Titr" pitchFamily="2" charset="-78"/>
              </a:rPr>
              <a:t/>
            </a:r>
            <a:br>
              <a:rPr lang="en-US" sz="1800" dirty="0" smtClean="0">
                <a:cs typeface="B Titr" pitchFamily="2" charset="-78"/>
              </a:rPr>
            </a:br>
            <a:endParaRPr lang="en-US" sz="1800" dirty="0">
              <a:cs typeface="B Titr" pitchFamily="2" charset="-78"/>
            </a:endParaRPr>
          </a:p>
        </p:txBody>
      </p:sp>
      <p:pic>
        <p:nvPicPr>
          <p:cNvPr id="16386" name="Picture 2"/>
          <p:cNvPicPr>
            <a:picLocks noGrp="1" noChangeAspect="1" noChangeArrowheads="1"/>
          </p:cNvPicPr>
          <p:nvPr>
            <p:ph idx="1"/>
          </p:nvPr>
        </p:nvPicPr>
        <p:blipFill>
          <a:blip r:embed="rId2"/>
          <a:srcRect/>
          <a:stretch>
            <a:fillRect/>
          </a:stretch>
        </p:blipFill>
        <p:spPr bwMode="auto">
          <a:xfrm>
            <a:off x="914400" y="2590800"/>
            <a:ext cx="3733800" cy="2895600"/>
          </a:xfrm>
          <a:prstGeom prst="rect">
            <a:avLst/>
          </a:prstGeom>
          <a:noFill/>
          <a:ln w="9525">
            <a:noFill/>
            <a:miter lim="800000"/>
            <a:headEnd/>
            <a:tailEnd/>
          </a:ln>
          <a:effectLst/>
        </p:spPr>
      </p:pic>
      <p:sp>
        <p:nvSpPr>
          <p:cNvPr id="5" name="Oval 4"/>
          <p:cNvSpPr/>
          <p:nvPr/>
        </p:nvSpPr>
        <p:spPr>
          <a:xfrm>
            <a:off x="2209800" y="28194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38600" y="4267200"/>
            <a:ext cx="457200" cy="15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7" name="Picture 3"/>
          <p:cNvPicPr>
            <a:picLocks noChangeAspect="1" noChangeArrowheads="1"/>
          </p:cNvPicPr>
          <p:nvPr/>
        </p:nvPicPr>
        <p:blipFill>
          <a:blip r:embed="rId3"/>
          <a:srcRect/>
          <a:stretch>
            <a:fillRect/>
          </a:stretch>
        </p:blipFill>
        <p:spPr bwMode="auto">
          <a:xfrm>
            <a:off x="4724401" y="2590800"/>
            <a:ext cx="3809999" cy="2869435"/>
          </a:xfrm>
          <a:prstGeom prst="rect">
            <a:avLst/>
          </a:prstGeom>
          <a:noFill/>
          <a:ln w="9525">
            <a:noFill/>
            <a:miter lim="800000"/>
            <a:headEnd/>
            <a:tailEnd/>
          </a:ln>
          <a:effectLst/>
        </p:spPr>
      </p:pic>
      <p:sp>
        <p:nvSpPr>
          <p:cNvPr id="8" name="Oval 7"/>
          <p:cNvSpPr/>
          <p:nvPr/>
        </p:nvSpPr>
        <p:spPr>
          <a:xfrm>
            <a:off x="5410200" y="5181600"/>
            <a:ext cx="4572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0"/>
                                        <p:tgtEl>
                                          <p:spTgt spid="16386"/>
                                        </p:tgtEl>
                                      </p:cBhvr>
                                    </p:animEffect>
                                    <p:anim calcmode="lin" valueType="num">
                                      <p:cBhvr>
                                        <p:cTn id="15" dur="1000" fill="hold"/>
                                        <p:tgtEl>
                                          <p:spTgt spid="16386"/>
                                        </p:tgtEl>
                                        <p:attrNameLst>
                                          <p:attrName>ppt_x</p:attrName>
                                        </p:attrNameLst>
                                      </p:cBhvr>
                                      <p:tavLst>
                                        <p:tav tm="0">
                                          <p:val>
                                            <p:strVal val="#ppt_x"/>
                                          </p:val>
                                        </p:tav>
                                        <p:tav tm="100000">
                                          <p:val>
                                            <p:strVal val="#ppt_x"/>
                                          </p:val>
                                        </p:tav>
                                      </p:tavLst>
                                    </p:anim>
                                    <p:anim calcmode="lin" valueType="num">
                                      <p:cBhvr>
                                        <p:cTn id="16"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387"/>
                                        </p:tgtEl>
                                        <p:attrNameLst>
                                          <p:attrName>style.visibility</p:attrName>
                                        </p:attrNameLst>
                                      </p:cBhvr>
                                      <p:to>
                                        <p:strVal val="visible"/>
                                      </p:to>
                                    </p:set>
                                    <p:animEffect transition="in" filter="fade">
                                      <p:cBhvr>
                                        <p:cTn id="35" dur="1000"/>
                                        <p:tgtEl>
                                          <p:spTgt spid="16387"/>
                                        </p:tgtEl>
                                      </p:cBhvr>
                                    </p:animEffect>
                                    <p:anim calcmode="lin" valueType="num">
                                      <p:cBhvr>
                                        <p:cTn id="36" dur="1000" fill="hold"/>
                                        <p:tgtEl>
                                          <p:spTgt spid="16387"/>
                                        </p:tgtEl>
                                        <p:attrNameLst>
                                          <p:attrName>ppt_x</p:attrName>
                                        </p:attrNameLst>
                                      </p:cBhvr>
                                      <p:tavLst>
                                        <p:tav tm="0">
                                          <p:val>
                                            <p:strVal val="#ppt_x"/>
                                          </p:val>
                                        </p:tav>
                                        <p:tav tm="100000">
                                          <p:val>
                                            <p:strVal val="#ppt_x"/>
                                          </p:val>
                                        </p:tav>
                                      </p:tavLst>
                                    </p:anim>
                                    <p:anim calcmode="lin" valueType="num">
                                      <p:cBhvr>
                                        <p:cTn id="37"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1600" dirty="0" smtClean="0">
                <a:cs typeface="B Titr" pitchFamily="2" charset="-78"/>
              </a:rPr>
              <a:t>در این بخش شما می توانید با ایجاد پوشه های متعدد، به امکان ذخیره سازی اطلاعات و مدیریت آن در فضای شخصی خود مجهز شوید.با طبقه بندی اطلاعات در پوشه های مجزا می توانید پروژه های متعددی را بطور همزمان دنبال کنید. قسمت های مختلف روی تصویر نمایش داده شده است.</a:t>
            </a:r>
            <a:r>
              <a:rPr lang="en-US" sz="1600" dirty="0" smtClean="0">
                <a:cs typeface="B Titr" pitchFamily="2" charset="-78"/>
              </a:rPr>
              <a:t/>
            </a:r>
            <a:br>
              <a:rPr lang="en-US" sz="1600" dirty="0" smtClean="0">
                <a:cs typeface="B Titr" pitchFamily="2" charset="-78"/>
              </a:rPr>
            </a:br>
            <a:endParaRPr lang="en-US" sz="1600" dirty="0">
              <a:cs typeface="B Titr" pitchFamily="2" charset="-78"/>
            </a:endParaRPr>
          </a:p>
        </p:txBody>
      </p:sp>
      <p:pic>
        <p:nvPicPr>
          <p:cNvPr id="17411" name="Picture 3"/>
          <p:cNvPicPr>
            <a:picLocks noChangeAspect="1" noChangeArrowheads="1"/>
          </p:cNvPicPr>
          <p:nvPr/>
        </p:nvPicPr>
        <p:blipFill>
          <a:blip r:embed="rId2"/>
          <a:srcRect/>
          <a:stretch>
            <a:fillRect/>
          </a:stretch>
        </p:blipFill>
        <p:spPr bwMode="auto">
          <a:xfrm>
            <a:off x="1219200" y="1957536"/>
            <a:ext cx="6781800" cy="4495800"/>
          </a:xfrm>
          <a:prstGeom prst="rect">
            <a:avLst/>
          </a:prstGeom>
          <a:noFill/>
          <a:ln w="9525">
            <a:noFill/>
            <a:miter lim="800000"/>
            <a:headEnd/>
            <a:tailEnd/>
          </a:ln>
          <a:effectLst/>
        </p:spPr>
      </p:pic>
      <p:sp>
        <p:nvSpPr>
          <p:cNvPr id="6" name="Oval 5"/>
          <p:cNvSpPr/>
          <p:nvPr/>
        </p:nvSpPr>
        <p:spPr>
          <a:xfrm>
            <a:off x="4572000" y="2590800"/>
            <a:ext cx="5334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31242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1</a:t>
            </a:r>
            <a:endParaRPr lang="en-US" sz="1000" b="1" dirty="0">
              <a:solidFill>
                <a:srgbClr val="FF0000"/>
              </a:solidFill>
              <a:cs typeface="B Nazanin" pitchFamily="2" charset="-78"/>
            </a:endParaRPr>
          </a:p>
        </p:txBody>
      </p:sp>
      <p:sp>
        <p:nvSpPr>
          <p:cNvPr id="8" name="TextBox 7"/>
          <p:cNvSpPr txBox="1"/>
          <p:nvPr/>
        </p:nvSpPr>
        <p:spPr>
          <a:xfrm>
            <a:off x="1981200" y="4191000"/>
            <a:ext cx="381000" cy="246221"/>
          </a:xfrm>
          <a:prstGeom prst="rect">
            <a:avLst/>
          </a:prstGeom>
          <a:noFill/>
        </p:spPr>
        <p:txBody>
          <a:bodyPr wrap="square" rtlCol="0">
            <a:spAutoFit/>
          </a:bodyPr>
          <a:lstStyle/>
          <a:p>
            <a:r>
              <a:rPr lang="fa-IR" sz="1000" b="1" dirty="0" smtClean="0">
                <a:solidFill>
                  <a:srgbClr val="FF0000"/>
                </a:solidFill>
                <a:cs typeface="B Nazanin" pitchFamily="2" charset="-78"/>
              </a:rPr>
              <a:t>2</a:t>
            </a:r>
            <a:endParaRPr lang="en-US" sz="1000" b="1" dirty="0">
              <a:solidFill>
                <a:srgbClr val="FF0000"/>
              </a:solidFill>
              <a:cs typeface="B Nazanin" pitchFamily="2" charset="-78"/>
            </a:endParaRPr>
          </a:p>
        </p:txBody>
      </p:sp>
      <p:sp>
        <p:nvSpPr>
          <p:cNvPr id="9" name="TextBox 8"/>
          <p:cNvSpPr txBox="1"/>
          <p:nvPr/>
        </p:nvSpPr>
        <p:spPr>
          <a:xfrm>
            <a:off x="1828800" y="46482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3</a:t>
            </a:r>
            <a:endParaRPr lang="en-US" sz="1000" b="1" dirty="0">
              <a:solidFill>
                <a:srgbClr val="FF0000"/>
              </a:solidFill>
              <a:cs typeface="B Nazanin" pitchFamily="2" charset="-78"/>
            </a:endParaRPr>
          </a:p>
        </p:txBody>
      </p:sp>
      <p:sp>
        <p:nvSpPr>
          <p:cNvPr id="10" name="TextBox 9"/>
          <p:cNvSpPr txBox="1"/>
          <p:nvPr/>
        </p:nvSpPr>
        <p:spPr>
          <a:xfrm>
            <a:off x="1676400" y="4953000"/>
            <a:ext cx="533400" cy="246221"/>
          </a:xfrm>
          <a:prstGeom prst="rect">
            <a:avLst/>
          </a:prstGeom>
          <a:noFill/>
        </p:spPr>
        <p:txBody>
          <a:bodyPr wrap="square" rtlCol="0">
            <a:spAutoFit/>
          </a:bodyPr>
          <a:lstStyle/>
          <a:p>
            <a:r>
              <a:rPr lang="fa-IR" sz="1000" b="1" dirty="0" smtClean="0">
                <a:solidFill>
                  <a:srgbClr val="FF0000"/>
                </a:solidFill>
                <a:cs typeface="B Nazanin" pitchFamily="2" charset="-78"/>
              </a:rPr>
              <a:t>4</a:t>
            </a:r>
            <a:endParaRPr lang="en-US" sz="1000" b="1" dirty="0">
              <a:solidFill>
                <a:srgbClr val="FF0000"/>
              </a:solidFill>
              <a:cs typeface="B Nazanin" pitchFamily="2" charset="-78"/>
            </a:endParaRPr>
          </a:p>
        </p:txBody>
      </p:sp>
      <p:sp>
        <p:nvSpPr>
          <p:cNvPr id="11" name="TextBox 10"/>
          <p:cNvSpPr txBox="1"/>
          <p:nvPr/>
        </p:nvSpPr>
        <p:spPr>
          <a:xfrm>
            <a:off x="2057400" y="2667000"/>
            <a:ext cx="457200" cy="246221"/>
          </a:xfrm>
          <a:prstGeom prst="rect">
            <a:avLst/>
          </a:prstGeom>
          <a:noFill/>
        </p:spPr>
        <p:txBody>
          <a:bodyPr wrap="square" rtlCol="0">
            <a:spAutoFit/>
          </a:bodyPr>
          <a:lstStyle/>
          <a:p>
            <a:r>
              <a:rPr lang="fa-IR" sz="1000" b="1" dirty="0" smtClean="0">
                <a:solidFill>
                  <a:srgbClr val="FF0000"/>
                </a:solidFill>
                <a:cs typeface="B Nazanin" pitchFamily="2" charset="-78"/>
              </a:rPr>
              <a:t>5</a:t>
            </a:r>
            <a:endParaRPr lang="en-US" sz="1000" b="1" dirty="0">
              <a:solidFill>
                <a:srgbClr val="FF0000"/>
              </a:solidFill>
              <a:cs typeface="B Nazanin" pitchFamily="2" charset="-78"/>
            </a:endParaRPr>
          </a:p>
        </p:txBody>
      </p:sp>
      <p:sp>
        <p:nvSpPr>
          <p:cNvPr id="13" name="Footer Placeholder 12"/>
          <p:cNvSpPr>
            <a:spLocks noGrp="1"/>
          </p:cNvSpPr>
          <p:nvPr>
            <p:ph type="ftr" sz="quarter" idx="11"/>
          </p:nvPr>
        </p:nvSpPr>
        <p:spPr/>
        <p:txBody>
          <a:bodyPr/>
          <a:lstStyle/>
          <a:p>
            <a:pPr algn="ctr"/>
            <a:r>
              <a:rPr lang="fa-IR" dirty="0" smtClean="0"/>
              <a:t>کارگاه تخصصی کتابدار بالینی اسفند ماه 1395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0"/>
                                        <p:tgtEl>
                                          <p:spTgt spid="17411"/>
                                        </p:tgtEl>
                                      </p:cBhvr>
                                    </p:animEffect>
                                    <p:anim calcmode="lin" valueType="num">
                                      <p:cBhvr>
                                        <p:cTn id="15" dur="1000" fill="hold"/>
                                        <p:tgtEl>
                                          <p:spTgt spid="17411"/>
                                        </p:tgtEl>
                                        <p:attrNameLst>
                                          <p:attrName>ppt_x</p:attrName>
                                        </p:attrNameLst>
                                      </p:cBhvr>
                                      <p:tavLst>
                                        <p:tav tm="0">
                                          <p:val>
                                            <p:strVal val="#ppt_x"/>
                                          </p:val>
                                        </p:tav>
                                        <p:tav tm="100000">
                                          <p:val>
                                            <p:strVal val="#ppt_x"/>
                                          </p:val>
                                        </p:tav>
                                      </p:tavLst>
                                    </p:anim>
                                    <p:anim calcmode="lin" valueType="num">
                                      <p:cBhvr>
                                        <p:cTn id="1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900823"/>
            <a:ext cx="7416824" cy="4114800"/>
          </a:xfrm>
        </p:spPr>
        <p:txBody>
          <a:bodyPr/>
          <a:lstStyle/>
          <a:p>
            <a:pPr algn="r" rtl="1"/>
            <a:r>
              <a:rPr lang="ar-SA" sz="2800" b="1" dirty="0">
                <a:cs typeface="B Titr" pitchFamily="2" charset="-78"/>
              </a:rPr>
              <a:t>ورود به محیط جستجوی </a:t>
            </a:r>
            <a:r>
              <a:rPr lang="en-US" sz="2800" b="1" dirty="0" smtClean="0">
                <a:latin typeface="Times New Roman" pitchFamily="18" charset="0"/>
                <a:cs typeface="B Titr" pitchFamily="2" charset="-78"/>
              </a:rPr>
              <a:t>Ovid</a:t>
            </a:r>
            <a:endParaRPr lang="en-US" sz="1800" b="1" dirty="0" smtClean="0">
              <a:latin typeface="Times New Roman" pitchFamily="18" charset="0"/>
              <a:cs typeface="B Titr" pitchFamily="2" charset="-78"/>
            </a:endParaRPr>
          </a:p>
          <a:p>
            <a:pPr algn="r" rtl="1">
              <a:buNone/>
            </a:pPr>
            <a:endParaRPr lang="en-US" b="1" dirty="0"/>
          </a:p>
          <a:p>
            <a:pPr algn="r" rtl="1">
              <a:buNone/>
            </a:pPr>
            <a:r>
              <a:rPr lang="fa-IR" sz="2800" dirty="0" smtClean="0">
                <a:cs typeface="B Titr" pitchFamily="2" charset="-78"/>
              </a:rPr>
              <a:t>وارد کردن آدرس زیر در قسمت </a:t>
            </a:r>
            <a:r>
              <a:rPr lang="en-US" sz="2800" dirty="0" smtClean="0">
                <a:cs typeface="B Titr" pitchFamily="2" charset="-78"/>
              </a:rPr>
              <a:t>Address bar</a:t>
            </a:r>
            <a:r>
              <a:rPr lang="fa-IR" sz="2800" dirty="0" smtClean="0">
                <a:cs typeface="B Titr" pitchFamily="2" charset="-78"/>
              </a:rPr>
              <a:t> مرورگر</a:t>
            </a:r>
          </a:p>
          <a:p>
            <a:pPr algn="r" rtl="1">
              <a:buNone/>
            </a:pPr>
            <a:endParaRPr lang="en-US" b="1" dirty="0" smtClean="0">
              <a:cs typeface="B Nazanin" pitchFamily="2" charset="-78"/>
            </a:endParaRPr>
          </a:p>
          <a:p>
            <a:pPr algn="ctr"/>
            <a:r>
              <a:rPr lang="en-US" sz="2800" b="1" dirty="0" smtClean="0">
                <a:latin typeface="Times New Roman" pitchFamily="18" charset="0"/>
                <a:cs typeface="B Titr" pitchFamily="2" charset="-78"/>
              </a:rPr>
              <a:t>http</a:t>
            </a:r>
            <a:r>
              <a:rPr lang="en-US" sz="2800" b="1" dirty="0">
                <a:latin typeface="Times New Roman" pitchFamily="18" charset="0"/>
                <a:cs typeface="B Titr" pitchFamily="2" charset="-78"/>
              </a:rPr>
              <a:t>://ovidsp.ovid.com/autologin</a:t>
            </a:r>
            <a:endParaRPr lang="en-US" sz="2800" dirty="0">
              <a:latin typeface="Times New Roman" pitchFamily="18" charset="0"/>
              <a:cs typeface="B Titr" pitchFamily="2" charset="-78"/>
            </a:endParaRPr>
          </a:p>
          <a:p>
            <a:pPr>
              <a:buNone/>
            </a:pPr>
            <a:endParaRPr lang="en-US" dirty="0"/>
          </a:p>
          <a:p>
            <a:endParaRPr lang="en-US" dirty="0"/>
          </a:p>
        </p:txBody>
      </p:sp>
      <p:sp>
        <p:nvSpPr>
          <p:cNvPr id="5" name="Footer Placeholder 4"/>
          <p:cNvSpPr>
            <a:spLocks noGrp="1"/>
          </p:cNvSpPr>
          <p:nvPr>
            <p:ph type="ftr" sz="quarter" idx="11"/>
          </p:nvPr>
        </p:nvSpPr>
        <p:spPr/>
        <p:txBody>
          <a:bodyPr/>
          <a:lstStyle/>
          <a:p>
            <a:pPr algn="ctr"/>
            <a:r>
              <a:rPr lang="fa-IR" dirty="0"/>
              <a:t>کارگاه تخصصی </a:t>
            </a:r>
            <a:r>
              <a:rPr lang="fa-IR" dirty="0" smtClean="0"/>
              <a:t> کتابدار </a:t>
            </a:r>
            <a:r>
              <a:rPr lang="fa-IR" dirty="0"/>
              <a:t>بالینی اسفند ماه 1395</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7245424" cy="4415423"/>
          </a:xfrm>
        </p:spPr>
        <p:txBody>
          <a:bodyPr>
            <a:normAutofit fontScale="92500" lnSpcReduction="10000"/>
          </a:bodyPr>
          <a:lstStyle/>
          <a:p>
            <a:pPr marL="502920" lvl="0" indent="-457200" algn="r" rtl="1">
              <a:buFont typeface="+mj-lt"/>
              <a:buAutoNum type="arabicPeriod"/>
            </a:pPr>
            <a:r>
              <a:rPr lang="fa-IR" dirty="0" smtClean="0">
                <a:cs typeface="B Titr" pitchFamily="2" charset="-78"/>
              </a:rPr>
              <a:t>با استفاده از این بخش بر اساس پروژه های خودپوشه های دلخواه ایجاد کنید. از قسمت </a:t>
            </a:r>
            <a:r>
              <a:rPr lang="en-US" sz="1700" dirty="0" smtClean="0">
                <a:cs typeface="B Titr" pitchFamily="2" charset="-78"/>
              </a:rPr>
              <a:t>Action</a:t>
            </a:r>
            <a:r>
              <a:rPr lang="fa-IR" dirty="0" smtClean="0">
                <a:cs typeface="B Titr" pitchFamily="2" charset="-78"/>
              </a:rPr>
              <a:t> می توانید پوشه های جدید ایجاد کنید.</a:t>
            </a:r>
            <a:endParaRPr lang="en-US" dirty="0" smtClean="0">
              <a:cs typeface="B Titr" pitchFamily="2" charset="-78"/>
            </a:endParaRPr>
          </a:p>
          <a:p>
            <a:pPr marL="502920" lvl="0" indent="-457200" algn="r" rtl="1">
              <a:buFont typeface="+mj-lt"/>
              <a:buAutoNum type="arabicPeriod"/>
            </a:pPr>
            <a:r>
              <a:rPr lang="fa-IR" dirty="0" smtClean="0">
                <a:cs typeface="B Titr" pitchFamily="2" charset="-78"/>
              </a:rPr>
              <a:t>محل ذخیره پروژه های آرشیوی است. اگ بخواهید از نظر فعال بودن</a:t>
            </a:r>
            <a:r>
              <a:rPr lang="en-US" sz="1700" dirty="0" smtClean="0">
                <a:cs typeface="B Titr" pitchFamily="2" charset="-78"/>
              </a:rPr>
              <a:t>Active</a:t>
            </a:r>
            <a:r>
              <a:rPr lang="fa-IR" dirty="0" smtClean="0">
                <a:cs typeface="B Titr" pitchFamily="2" charset="-78"/>
              </a:rPr>
              <a:t> یا آرشیوی بودن </a:t>
            </a:r>
            <a:r>
              <a:rPr lang="en-US" sz="1700" dirty="0" smtClean="0">
                <a:cs typeface="B Titr" pitchFamily="2" charset="-78"/>
              </a:rPr>
              <a:t>Archived</a:t>
            </a:r>
            <a:r>
              <a:rPr lang="fa-IR" dirty="0" smtClean="0">
                <a:cs typeface="B Titr" pitchFamily="2" charset="-78"/>
              </a:rPr>
              <a:t> وضعیت پوشه را مشخص کنید روی پوشه مورد نظر کلیک و روبروی عنوان ،ازگزینه های </a:t>
            </a:r>
            <a:r>
              <a:rPr lang="en-US" sz="1700" dirty="0" smtClean="0">
                <a:cs typeface="B Titr" pitchFamily="2" charset="-78"/>
              </a:rPr>
              <a:t>Edit/delete</a:t>
            </a:r>
            <a:r>
              <a:rPr lang="fa-IR" dirty="0" smtClean="0">
                <a:cs typeface="B Titr" pitchFamily="2" charset="-78"/>
              </a:rPr>
              <a:t> گزینه </a:t>
            </a:r>
            <a:r>
              <a:rPr lang="en-US" sz="1700" dirty="0" smtClean="0">
                <a:cs typeface="B Titr" pitchFamily="2" charset="-78"/>
              </a:rPr>
              <a:t>Edit</a:t>
            </a:r>
            <a:r>
              <a:rPr lang="fa-IR" dirty="0" smtClean="0">
                <a:cs typeface="B Titr" pitchFamily="2" charset="-78"/>
              </a:rPr>
              <a:t> را انتخاب می کنیم. با انتخاب گزینه </a:t>
            </a:r>
            <a:r>
              <a:rPr lang="en-US" sz="1700" dirty="0" smtClean="0">
                <a:cs typeface="B Titr" pitchFamily="2" charset="-78"/>
              </a:rPr>
              <a:t>Delete</a:t>
            </a:r>
            <a:r>
              <a:rPr lang="fa-IR" dirty="0" smtClean="0">
                <a:cs typeface="B Titr" pitchFamily="2" charset="-78"/>
              </a:rPr>
              <a:t> هم می توان پوشه را حذف نمود.</a:t>
            </a:r>
            <a:endParaRPr lang="en-US" dirty="0" smtClean="0">
              <a:cs typeface="B Titr" pitchFamily="2" charset="-78"/>
            </a:endParaRPr>
          </a:p>
          <a:p>
            <a:pPr marL="502920" lvl="0" indent="-457200" algn="r" rtl="1">
              <a:buFont typeface="+mj-lt"/>
              <a:buAutoNum type="arabicPeriod"/>
            </a:pPr>
            <a:r>
              <a:rPr lang="en-US" sz="1700" dirty="0" smtClean="0">
                <a:cs typeface="B Titr" pitchFamily="2" charset="-78"/>
              </a:rPr>
              <a:t>Ovid</a:t>
            </a:r>
            <a:r>
              <a:rPr lang="fa-IR" dirty="0" smtClean="0">
                <a:cs typeface="B Titr" pitchFamily="2" charset="-78"/>
              </a:rPr>
              <a:t> به شما امکان می دهد که تا حجم 50 مگابایت فایل متنی یا تصویری را از کامپیوتر شخصی خود به پوشه های موجود در محیط کار شخصی اضافه کنید.</a:t>
            </a:r>
            <a:endParaRPr lang="en-US" dirty="0" smtClean="0">
              <a:cs typeface="B Titr" pitchFamily="2" charset="-78"/>
            </a:endParaRPr>
          </a:p>
          <a:p>
            <a:pPr marL="502920" lvl="0" indent="-457200" algn="r" rtl="1">
              <a:buFont typeface="+mj-lt"/>
              <a:buAutoNum type="arabicPeriod"/>
            </a:pPr>
            <a:r>
              <a:rPr lang="fa-IR" dirty="0" smtClean="0">
                <a:cs typeface="B Titr" pitchFamily="2" charset="-78"/>
              </a:rPr>
              <a:t>این بخش، محل نگهداری پوشه ها و موارد پاک شده است. هنگامی که یک پوشه و یا بخشی از مدارک موجود در آن را پاک می کنید، برای مدت 30 روز در این قسمت نگهداری می شود تا در صورت تمایل و نیاز بتوانید دوباره احیا کنید. موارد پاک شده بعد از 30 روز به طور خودکار از این بخش حذف می شوند.</a:t>
            </a:r>
            <a:endParaRPr lang="en-US" dirty="0" smtClean="0">
              <a:cs typeface="B Titr" pitchFamily="2" charset="-78"/>
            </a:endParaRPr>
          </a:p>
          <a:p>
            <a:pPr marL="502920" indent="-457200" algn="r" rtl="1">
              <a:buFont typeface="+mj-lt"/>
              <a:buAutoNum type="arabicPeriod"/>
            </a:pPr>
            <a:r>
              <a:rPr lang="ar-SA" dirty="0" smtClean="0">
                <a:cs typeface="B Titr" pitchFamily="2" charset="-78"/>
              </a:rPr>
              <a:t>هنگام افزایش تعداد پوشه ها، برای یافتن مدرکی خاص با استفاده از این گزینه می توانید محتویات کلیه پوشه ها و یا یک پوشه خاص را جستجو کنید</a:t>
            </a:r>
            <a:endParaRPr lang="en-US" dirty="0">
              <a:cs typeface="B Titr" pitchFamily="2" charset="-78"/>
            </a:endParaRPr>
          </a:p>
        </p:txBody>
      </p:sp>
      <p:sp>
        <p:nvSpPr>
          <p:cNvPr id="5" name="Footer Placeholder 4"/>
          <p:cNvSpPr>
            <a:spLocks noGrp="1"/>
          </p:cNvSpPr>
          <p:nvPr>
            <p:ph type="ftr" sz="quarter" idx="11"/>
          </p:nvPr>
        </p:nvSpPr>
        <p:spPr/>
        <p:txBody>
          <a:bodyPr/>
          <a:lstStyle/>
          <a:p>
            <a:pPr algn="ctr"/>
            <a:r>
              <a:rPr lang="fa-IR" dirty="0" smtClean="0"/>
              <a:t>کارگاه تخصصی کتابدار بالینی اسفند ماه 1395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1143000" y="1295400"/>
            <a:ext cx="6858000" cy="4953000"/>
          </a:xfrm>
          <a:prstGeom prst="rect">
            <a:avLst/>
          </a:prstGeom>
          <a:noFill/>
          <a:ln w="9525">
            <a:noFill/>
            <a:miter lim="800000"/>
            <a:headEnd/>
            <a:tailEnd/>
          </a:ln>
          <a:effectLst/>
        </p:spPr>
      </p:pic>
      <p:sp>
        <p:nvSpPr>
          <p:cNvPr id="6" name="Oval 5"/>
          <p:cNvSpPr/>
          <p:nvPr/>
        </p:nvSpPr>
        <p:spPr>
          <a:xfrm>
            <a:off x="5105400" y="2133600"/>
            <a:ext cx="838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6858000" cy="6019800"/>
          </a:xfrm>
        </p:spPr>
        <p:txBody>
          <a:bodyPr>
            <a:normAutofit/>
          </a:bodyPr>
          <a:lstStyle/>
          <a:p>
            <a:pPr algn="r" rtl="1"/>
            <a:r>
              <a:rPr lang="ar-SA" dirty="0" smtClean="0">
                <a:cs typeface="B Titr" pitchFamily="2" charset="-78"/>
              </a:rPr>
              <a:t>این بخش محل نگهداری جستجوهای ذخیره شده و </a:t>
            </a:r>
            <a:r>
              <a:rPr lang="en-US" sz="1600" dirty="0" smtClean="0">
                <a:cs typeface="B Titr" pitchFamily="2" charset="-78"/>
              </a:rPr>
              <a:t>Alert</a:t>
            </a:r>
            <a:r>
              <a:rPr lang="ar-SA" dirty="0" smtClean="0">
                <a:cs typeface="B Titr" pitchFamily="2" charset="-78"/>
              </a:rPr>
              <a:t>های تنظیم شده است. </a:t>
            </a:r>
            <a:endParaRPr lang="en-US" dirty="0" smtClean="0">
              <a:cs typeface="B Titr" pitchFamily="2" charset="-78"/>
            </a:endParaRPr>
          </a:p>
          <a:p>
            <a:pPr algn="r" rtl="1"/>
            <a:r>
              <a:rPr lang="ar-SA" dirty="0" smtClean="0">
                <a:cs typeface="B Titr" pitchFamily="2" charset="-78"/>
              </a:rPr>
              <a:t>تنظیم </a:t>
            </a:r>
            <a:r>
              <a:rPr lang="en-US" sz="1600" dirty="0" smtClean="0">
                <a:cs typeface="B Titr" pitchFamily="2" charset="-78"/>
              </a:rPr>
              <a:t>RSS</a:t>
            </a:r>
            <a:r>
              <a:rPr lang="ar-SA" dirty="0" smtClean="0">
                <a:cs typeface="B Titr" pitchFamily="2" charset="-78"/>
              </a:rPr>
              <a:t>: این مورد با علامت</a:t>
            </a:r>
            <a:r>
              <a:rPr lang="en-US" dirty="0" smtClean="0">
                <a:cs typeface="B Titr" pitchFamily="2" charset="-78"/>
              </a:rPr>
              <a:t> </a:t>
            </a:r>
            <a:r>
              <a:rPr lang="fa-IR" dirty="0" smtClean="0">
                <a:cs typeface="B Titr" pitchFamily="2" charset="-78"/>
              </a:rPr>
              <a:t>           </a:t>
            </a:r>
            <a:r>
              <a:rPr lang="ar-SA" dirty="0" smtClean="0">
                <a:cs typeface="B Titr" pitchFamily="2" charset="-78"/>
              </a:rPr>
              <a:t>مشخص می شود. از این ابزار شما می توانید در تمام مواردی که دارای فی</a:t>
            </a:r>
            <a:r>
              <a:rPr lang="fa-IR" dirty="0" smtClean="0">
                <a:cs typeface="B Titr" pitchFamily="2" charset="-78"/>
              </a:rPr>
              <a:t>ل</a:t>
            </a:r>
            <a:r>
              <a:rPr lang="ar-SA" dirty="0" smtClean="0">
                <a:cs typeface="B Titr" pitchFamily="2" charset="-78"/>
              </a:rPr>
              <a:t>د</a:t>
            </a:r>
            <a:r>
              <a:rPr lang="en-US" sz="1600" dirty="0" smtClean="0">
                <a:cs typeface="B Titr" pitchFamily="2" charset="-78"/>
              </a:rPr>
              <a:t>RSS </a:t>
            </a:r>
            <a:r>
              <a:rPr lang="ar-SA" dirty="0" smtClean="0">
                <a:cs typeface="B Titr" pitchFamily="2" charset="-78"/>
              </a:rPr>
              <a:t> هستند استفاده کنید. برای این کار باید یک نرم افزار </a:t>
            </a:r>
            <a:r>
              <a:rPr lang="en-US" sz="1600" dirty="0" smtClean="0">
                <a:cs typeface="B Titr" pitchFamily="2" charset="-78"/>
              </a:rPr>
              <a:t>RSS Reader  </a:t>
            </a:r>
            <a:r>
              <a:rPr lang="ar-SA" dirty="0" smtClean="0">
                <a:cs typeface="B Titr" pitchFamily="2" charset="-78"/>
              </a:rPr>
              <a:t>روی سیستم خود داشته باشید.</a:t>
            </a:r>
            <a:endParaRPr lang="en-US" dirty="0" smtClean="0">
              <a:cs typeface="B Titr" pitchFamily="2" charset="-78"/>
            </a:endParaRPr>
          </a:p>
          <a:p>
            <a:pPr algn="r" rtl="1"/>
            <a:r>
              <a:rPr lang="ar-SA" dirty="0" smtClean="0">
                <a:cs typeface="B Titr" pitchFamily="2" charset="-78"/>
              </a:rPr>
              <a:t>تنظیم </a:t>
            </a:r>
            <a:r>
              <a:rPr lang="en-US" sz="1600" dirty="0" smtClean="0">
                <a:cs typeface="B Titr" pitchFamily="2" charset="-78"/>
              </a:rPr>
              <a:t>Alert</a:t>
            </a:r>
            <a:r>
              <a:rPr lang="ar-SA" dirty="0" smtClean="0">
                <a:cs typeface="B Titr" pitchFamily="2" charset="-78"/>
              </a:rPr>
              <a:t>: شما می توانید برای ژورنال های خود </a:t>
            </a:r>
            <a:r>
              <a:rPr lang="en-US" sz="1600" dirty="0" smtClean="0">
                <a:cs typeface="B Titr" pitchFamily="2" charset="-78"/>
              </a:rPr>
              <a:t>Alert</a:t>
            </a:r>
            <a:r>
              <a:rPr lang="ar-SA" dirty="0" smtClean="0">
                <a:cs typeface="B Titr" pitchFamily="2" charset="-78"/>
              </a:rPr>
              <a:t> تنظیم کنید. با استفاده از این امکان، آخرین اخبار و اطلاعات مربوطه به ایمیل شما ارسال می گردد. برای استفاده از این سرویس باید </a:t>
            </a:r>
            <a:r>
              <a:rPr lang="en-US" sz="1600" dirty="0" smtClean="0">
                <a:cs typeface="B Titr" pitchFamily="2" charset="-78"/>
              </a:rPr>
              <a:t>Login</a:t>
            </a:r>
            <a:r>
              <a:rPr lang="ar-SA" dirty="0" smtClean="0">
                <a:cs typeface="B Titr" pitchFamily="2" charset="-78"/>
              </a:rPr>
              <a:t> شوید. </a:t>
            </a:r>
            <a:endParaRPr lang="en-US" dirty="0" smtClean="0">
              <a:cs typeface="B Titr" pitchFamily="2" charset="-78"/>
            </a:endParaRPr>
          </a:p>
          <a:p>
            <a:pPr algn="r" rtl="1"/>
            <a:r>
              <a:rPr lang="ar-SA" dirty="0" smtClean="0">
                <a:cs typeface="B Titr" pitchFamily="2" charset="-78"/>
              </a:rPr>
              <a:t>در صفحه فهرست ژورنال ها، در مقابل عنوان هر ژورنال آیکن</a:t>
            </a:r>
            <a:r>
              <a:rPr lang="fa-IR" dirty="0" smtClean="0">
                <a:cs typeface="B Titr" pitchFamily="2" charset="-78"/>
              </a:rPr>
              <a:t>      </a:t>
            </a:r>
            <a:r>
              <a:rPr lang="en-US" dirty="0" smtClean="0">
                <a:cs typeface="B Titr" pitchFamily="2" charset="-78"/>
              </a:rPr>
              <a:t> </a:t>
            </a:r>
            <a:r>
              <a:rPr lang="fa-IR" dirty="0" smtClean="0">
                <a:cs typeface="B Titr" pitchFamily="2" charset="-78"/>
              </a:rPr>
              <a:t>     </a:t>
            </a:r>
            <a:r>
              <a:rPr lang="ar-SA" dirty="0" smtClean="0">
                <a:cs typeface="B Titr" pitchFamily="2" charset="-78"/>
              </a:rPr>
              <a:t>قرار دارد که با کلیک روی آن ، ژورنال مورد نظر به فهرست ژورنال های مورد علاقه شما افزوده می شود و به این ترتیب بطور خودکار، فهرست مندرجات شماره های جدید آن ژورنال به ایمیل شما ارسال می شود.  برای دیدن فهرست ژورنال های مورد علاقه خود باید به بخش </a:t>
            </a:r>
            <a:r>
              <a:rPr lang="en-US" sz="1600" dirty="0" smtClean="0">
                <a:cs typeface="B Titr" pitchFamily="2" charset="-78"/>
              </a:rPr>
              <a:t>My </a:t>
            </a:r>
            <a:r>
              <a:rPr lang="en-US" sz="1600" dirty="0" err="1" smtClean="0">
                <a:cs typeface="B Titr" pitchFamily="2" charset="-78"/>
              </a:rPr>
              <a:t>eTocs</a:t>
            </a:r>
            <a:r>
              <a:rPr lang="ar-SA" sz="1600" dirty="0" smtClean="0">
                <a:cs typeface="B Titr" pitchFamily="2" charset="-78"/>
              </a:rPr>
              <a:t> </a:t>
            </a:r>
            <a:r>
              <a:rPr lang="ar-SA" dirty="0" smtClean="0">
                <a:cs typeface="B Titr" pitchFamily="2" charset="-78"/>
              </a:rPr>
              <a:t>مراجعه کنید</a:t>
            </a:r>
            <a:endParaRPr lang="en-US" dirty="0">
              <a:cs typeface="B Titr" pitchFamily="2" charset="-78"/>
            </a:endParaRPr>
          </a:p>
        </p:txBody>
      </p:sp>
      <p:pic>
        <p:nvPicPr>
          <p:cNvPr id="4" name="Picture 3"/>
          <p:cNvPicPr/>
          <p:nvPr/>
        </p:nvPicPr>
        <p:blipFill>
          <a:blip r:embed="rId2"/>
          <a:srcRect/>
          <a:stretch>
            <a:fillRect/>
          </a:stretch>
        </p:blipFill>
        <p:spPr bwMode="auto">
          <a:xfrm>
            <a:off x="1835696" y="3429000"/>
            <a:ext cx="457200" cy="228600"/>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4427984" y="1407459"/>
            <a:ext cx="511569" cy="152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44816" cy="1752600"/>
          </a:xfrm>
        </p:spPr>
        <p:txBody>
          <a:bodyPr>
            <a:noAutofit/>
          </a:bodyPr>
          <a:lstStyle/>
          <a:p>
            <a:pPr algn="r" rtl="1"/>
            <a:r>
              <a:rPr lang="ar-SA" sz="1600" dirty="0" smtClean="0">
                <a:latin typeface="Times New Roman" pitchFamily="18" charset="0"/>
                <a:cs typeface="B Titr" pitchFamily="2" charset="-78"/>
              </a:rPr>
              <a:t>نحوه ذخیره کردن جستجو:  همانطور که در تصویر زیر می بینید در قسمت </a:t>
            </a:r>
            <a:r>
              <a:rPr lang="en-US" sz="1600" dirty="0" smtClean="0">
                <a:latin typeface="Times New Roman" pitchFamily="18" charset="0"/>
                <a:cs typeface="B Titr" pitchFamily="2" charset="-78"/>
              </a:rPr>
              <a:t>Search History</a:t>
            </a:r>
            <a:r>
              <a:rPr lang="ar-SA" sz="1600" dirty="0" smtClean="0">
                <a:latin typeface="Times New Roman" pitchFamily="18" charset="0"/>
                <a:cs typeface="B Titr" pitchFamily="2" charset="-78"/>
              </a:rPr>
              <a:t> در مقابل هر جستجو گزینه </a:t>
            </a:r>
            <a:r>
              <a:rPr lang="en-US" sz="1600" dirty="0" smtClean="0">
                <a:latin typeface="Times New Roman" pitchFamily="18" charset="0"/>
                <a:cs typeface="B Titr" pitchFamily="2" charset="-78"/>
              </a:rPr>
              <a:t>More</a:t>
            </a:r>
            <a:r>
              <a:rPr lang="ar-SA" sz="1600" dirty="0" smtClean="0">
                <a:latin typeface="Times New Roman" pitchFamily="18" charset="0"/>
                <a:cs typeface="B Titr" pitchFamily="2" charset="-78"/>
              </a:rPr>
              <a:t> وجود دارد که با کلیک روی آن و انتخاب دکمه </a:t>
            </a:r>
            <a:r>
              <a:rPr lang="en-US" sz="1600" dirty="0" smtClean="0">
                <a:latin typeface="Times New Roman" pitchFamily="18" charset="0"/>
                <a:cs typeface="B Titr" pitchFamily="2" charset="-78"/>
              </a:rPr>
              <a:t>Save</a:t>
            </a:r>
            <a:r>
              <a:rPr lang="ar-SA" sz="1600" dirty="0" smtClean="0">
                <a:latin typeface="Times New Roman" pitchFamily="18" charset="0"/>
                <a:cs typeface="B Titr" pitchFamily="2" charset="-78"/>
              </a:rPr>
              <a:t> ، جستجوی مورد نظر شما در </a:t>
            </a:r>
            <a:r>
              <a:rPr lang="en-US" sz="1600" dirty="0" smtClean="0">
                <a:latin typeface="Times New Roman" pitchFamily="18" charset="0"/>
                <a:cs typeface="B Titr" pitchFamily="2" charset="-78"/>
              </a:rPr>
              <a:t>My Workspace</a:t>
            </a:r>
            <a:r>
              <a:rPr lang="ar-SA" sz="1600" dirty="0" smtClean="0">
                <a:latin typeface="Times New Roman" pitchFamily="18" charset="0"/>
                <a:cs typeface="B Titr" pitchFamily="2" charset="-78"/>
              </a:rPr>
              <a:t> و در قسمت </a:t>
            </a:r>
            <a:r>
              <a:rPr lang="en-US" sz="1600" dirty="0" smtClean="0">
                <a:latin typeface="Times New Roman" pitchFamily="18" charset="0"/>
                <a:cs typeface="B Titr" pitchFamily="2" charset="-78"/>
              </a:rPr>
              <a:t>My Searches &amp; Alerts</a:t>
            </a:r>
            <a:r>
              <a:rPr lang="ar-SA" sz="1600" dirty="0" smtClean="0">
                <a:latin typeface="Times New Roman" pitchFamily="18" charset="0"/>
                <a:cs typeface="B Titr" pitchFamily="2" charset="-78"/>
              </a:rPr>
              <a:t> ذخیره می شود.</a:t>
            </a:r>
            <a:r>
              <a:rPr lang="fa-IR" sz="1600" dirty="0" smtClean="0">
                <a:latin typeface="Times New Roman" pitchFamily="18" charset="0"/>
                <a:cs typeface="B Titr" pitchFamily="2" charset="-78"/>
              </a:rPr>
              <a:t/>
            </a:r>
            <a:br>
              <a:rPr lang="fa-IR" sz="1600" dirty="0" smtClean="0">
                <a:latin typeface="Times New Roman" pitchFamily="18" charset="0"/>
                <a:cs typeface="B Titr" pitchFamily="2" charset="-78"/>
              </a:rPr>
            </a:br>
            <a:r>
              <a:rPr lang="fa-IR" sz="1600" dirty="0" smtClean="0">
                <a:latin typeface="Times New Roman" pitchFamily="18" charset="0"/>
                <a:cs typeface="B Titr" pitchFamily="2" charset="-78"/>
              </a:rPr>
              <a:t/>
            </a:r>
            <a:br>
              <a:rPr lang="fa-IR" sz="1600" dirty="0" smtClean="0">
                <a:latin typeface="Times New Roman" pitchFamily="18" charset="0"/>
                <a:cs typeface="B Titr" pitchFamily="2" charset="-78"/>
              </a:rPr>
            </a:br>
            <a:r>
              <a:rPr lang="ar-SA" sz="1600" dirty="0" smtClean="0">
                <a:latin typeface="Times New Roman" pitchFamily="18" charset="0"/>
                <a:cs typeface="B Titr" pitchFamily="2" charset="-78"/>
              </a:rPr>
              <a:t> برای مشاهده</a:t>
            </a:r>
            <a:r>
              <a:rPr lang="en-US" sz="1600" dirty="0" smtClean="0">
                <a:latin typeface="Times New Roman" pitchFamily="18" charset="0"/>
                <a:cs typeface="B Titr" pitchFamily="2" charset="-78"/>
              </a:rPr>
              <a:t> Alert  </a:t>
            </a:r>
            <a:r>
              <a:rPr lang="ar-SA" sz="1600" dirty="0" smtClean="0">
                <a:latin typeface="Times New Roman" pitchFamily="18" charset="0"/>
                <a:cs typeface="B Titr" pitchFamily="2" charset="-78"/>
              </a:rPr>
              <a:t>و</a:t>
            </a:r>
            <a:r>
              <a:rPr lang="en-US" sz="1600" dirty="0" smtClean="0">
                <a:latin typeface="Times New Roman" pitchFamily="18" charset="0"/>
                <a:cs typeface="B Titr" pitchFamily="2" charset="-78"/>
              </a:rPr>
              <a:t> Search</a:t>
            </a:r>
            <a:r>
              <a:rPr lang="ar-SA" sz="1600" dirty="0" smtClean="0">
                <a:latin typeface="Times New Roman" pitchFamily="18" charset="0"/>
                <a:cs typeface="B Titr" pitchFamily="2" charset="-78"/>
              </a:rPr>
              <a:t>های  ذخیره شده روی گزینه </a:t>
            </a:r>
            <a:r>
              <a:rPr lang="en-US" sz="1600" dirty="0" smtClean="0">
                <a:latin typeface="Times New Roman" pitchFamily="18" charset="0"/>
                <a:cs typeface="B Titr" pitchFamily="2" charset="-78"/>
              </a:rPr>
              <a:t>Alerts &amp; My Searches </a:t>
            </a:r>
            <a:r>
              <a:rPr lang="ar-SA" sz="1600" dirty="0" smtClean="0">
                <a:latin typeface="Times New Roman" pitchFamily="18" charset="0"/>
                <a:cs typeface="B Titr" pitchFamily="2" charset="-78"/>
              </a:rPr>
              <a:t> از قسمت </a:t>
            </a:r>
            <a:r>
              <a:rPr lang="en-US" sz="1600" dirty="0" smtClean="0">
                <a:latin typeface="Times New Roman" pitchFamily="18" charset="0"/>
                <a:cs typeface="B Titr" pitchFamily="2" charset="-78"/>
              </a:rPr>
              <a:t>My Workspace</a:t>
            </a:r>
            <a:r>
              <a:rPr lang="ar-SA" sz="1600" dirty="0" smtClean="0">
                <a:latin typeface="Times New Roman" pitchFamily="18" charset="0"/>
                <a:cs typeface="B Titr" pitchFamily="2" charset="-78"/>
              </a:rPr>
              <a:t>  کلیک کنید</a:t>
            </a:r>
            <a:r>
              <a:rPr lang="fa-IR" sz="1600" dirty="0" smtClean="0">
                <a:latin typeface="Times New Roman" pitchFamily="18" charset="0"/>
                <a:cs typeface="B Titr" pitchFamily="2" charset="-78"/>
              </a:rPr>
              <a:t> .</a:t>
            </a:r>
            <a:endParaRPr lang="en-US" sz="1600" dirty="0">
              <a:latin typeface="Times New Roman" pitchFamily="18" charset="0"/>
              <a:cs typeface="B Titr" pitchFamily="2" charset="-78"/>
            </a:endParaRPr>
          </a:p>
        </p:txBody>
      </p:sp>
      <p:pic>
        <p:nvPicPr>
          <p:cNvPr id="20482" name="Picture 2"/>
          <p:cNvPicPr>
            <a:picLocks noGrp="1" noChangeAspect="1" noChangeArrowheads="1"/>
          </p:cNvPicPr>
          <p:nvPr>
            <p:ph idx="1"/>
          </p:nvPr>
        </p:nvPicPr>
        <p:blipFill>
          <a:blip r:embed="rId2"/>
          <a:srcRect/>
          <a:stretch>
            <a:fillRect/>
          </a:stretch>
        </p:blipFill>
        <p:spPr bwMode="auto">
          <a:xfrm>
            <a:off x="1143000" y="2590800"/>
            <a:ext cx="6858000" cy="2971799"/>
          </a:xfrm>
          <a:prstGeom prst="rect">
            <a:avLst/>
          </a:prstGeom>
          <a:noFill/>
          <a:ln w="9525">
            <a:noFill/>
            <a:miter lim="800000"/>
            <a:headEnd/>
            <a:tailEnd/>
          </a:ln>
          <a:effectLst/>
        </p:spPr>
      </p:pic>
      <p:sp>
        <p:nvSpPr>
          <p:cNvPr id="5" name="Oval 4"/>
          <p:cNvSpPr/>
          <p:nvPr/>
        </p:nvSpPr>
        <p:spPr>
          <a:xfrm>
            <a:off x="1143000" y="3352800"/>
            <a:ext cx="10668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15200" y="4191000"/>
            <a:ext cx="304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9000" y="3886200"/>
            <a:ext cx="304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1000"/>
                                        <p:tgtEl>
                                          <p:spTgt spid="20482"/>
                                        </p:tgtEl>
                                      </p:cBhvr>
                                    </p:animEffect>
                                    <p:anim calcmode="lin" valueType="num">
                                      <p:cBhvr>
                                        <p:cTn id="15" dur="1000" fill="hold"/>
                                        <p:tgtEl>
                                          <p:spTgt spid="20482"/>
                                        </p:tgtEl>
                                        <p:attrNameLst>
                                          <p:attrName>ppt_x</p:attrName>
                                        </p:attrNameLst>
                                      </p:cBhvr>
                                      <p:tavLst>
                                        <p:tav tm="0">
                                          <p:val>
                                            <p:strVal val="#ppt_x"/>
                                          </p:val>
                                        </p:tav>
                                        <p:tav tm="100000">
                                          <p:val>
                                            <p:strVal val="#ppt_x"/>
                                          </p:val>
                                        </p:tav>
                                      </p:tavLst>
                                    </p:anim>
                                    <p:anim calcmode="lin" valueType="num">
                                      <p:cBhvr>
                                        <p:cTn id="16"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0648"/>
            <a:ext cx="6858000" cy="1152127"/>
          </a:xfrm>
        </p:spPr>
        <p:txBody>
          <a:bodyPr>
            <a:normAutofit fontScale="90000"/>
          </a:bodyPr>
          <a:lstStyle/>
          <a:p>
            <a:pPr algn="r"/>
            <a:r>
              <a:rPr lang="en-US" sz="2400" dirty="0" smtClean="0">
                <a:cs typeface="2  Titr" pitchFamily="2" charset="-78"/>
              </a:rPr>
              <a:t/>
            </a:r>
            <a:br>
              <a:rPr lang="en-US" sz="2400" dirty="0" smtClean="0">
                <a:cs typeface="2  Titr" pitchFamily="2" charset="-78"/>
              </a:rPr>
            </a:br>
            <a:r>
              <a:rPr lang="en-US" sz="2400" dirty="0">
                <a:cs typeface="2  Titr" pitchFamily="2" charset="-78"/>
              </a:rPr>
              <a:t/>
            </a:r>
            <a:br>
              <a:rPr lang="en-US" sz="2400" dirty="0">
                <a:cs typeface="2  Titr" pitchFamily="2" charset="-78"/>
              </a:rPr>
            </a:br>
            <a:r>
              <a:rPr lang="en-US" sz="2400" dirty="0" smtClean="0">
                <a:cs typeface="2  Titr" pitchFamily="2" charset="-78"/>
              </a:rPr>
              <a:t/>
            </a:r>
            <a:br>
              <a:rPr lang="en-US" sz="2400" dirty="0" smtClean="0">
                <a:cs typeface="2  Titr" pitchFamily="2" charset="-78"/>
              </a:rPr>
            </a:br>
            <a:r>
              <a:rPr lang="en-US" sz="2400" dirty="0">
                <a:cs typeface="2  Titr" pitchFamily="2" charset="-78"/>
              </a:rPr>
              <a:t/>
            </a:r>
            <a:br>
              <a:rPr lang="en-US" sz="2400" dirty="0">
                <a:cs typeface="2  Titr" pitchFamily="2" charset="-78"/>
              </a:rPr>
            </a:br>
            <a:r>
              <a:rPr lang="en-US" sz="2400" dirty="0" smtClean="0">
                <a:cs typeface="2  Titr" pitchFamily="2" charset="-78"/>
              </a:rPr>
              <a:t/>
            </a:r>
            <a:br>
              <a:rPr lang="en-US" sz="2400" dirty="0" smtClean="0">
                <a:cs typeface="2  Titr" pitchFamily="2" charset="-78"/>
              </a:rPr>
            </a:br>
            <a:r>
              <a:rPr lang="fa-IR" sz="2400" dirty="0" smtClean="0">
                <a:cs typeface="2  Titr" pitchFamily="2" charset="-78"/>
              </a:rPr>
              <a:t>راههای دسترسی به بانک های اطلاعاتی </a:t>
            </a:r>
            <a:br>
              <a:rPr lang="fa-IR" sz="2400" dirty="0" smtClean="0">
                <a:cs typeface="2  Titr" pitchFamily="2" charset="-78"/>
              </a:rPr>
            </a:br>
            <a:r>
              <a:rPr lang="fa-IR" sz="2000" dirty="0">
                <a:cs typeface="2  Titr" pitchFamily="2" charset="-78"/>
              </a:rPr>
              <a:t>1. از طریق سایت دانشگاه ایکن دسترسی به منابع الکترونیکی</a:t>
            </a:r>
            <a:r>
              <a:rPr lang="en-US" sz="2000" dirty="0" smtClean="0">
                <a:cs typeface="2  Titr" pitchFamily="2" charset="-78"/>
              </a:rPr>
              <a:t/>
            </a:r>
            <a:br>
              <a:rPr lang="en-US" sz="2000" dirty="0" smtClean="0">
                <a:cs typeface="2  Titr" pitchFamily="2" charset="-78"/>
              </a:rPr>
            </a:br>
            <a:r>
              <a:rPr lang="en-US" sz="2400" dirty="0">
                <a:cs typeface="2  Titr" pitchFamily="2" charset="-78"/>
              </a:rPr>
              <a:t/>
            </a:r>
            <a:br>
              <a:rPr lang="en-US" sz="2400" dirty="0">
                <a:cs typeface="2  Titr" pitchFamily="2" charset="-78"/>
              </a:rPr>
            </a:br>
            <a:r>
              <a:rPr lang="fa-IR" sz="2000" dirty="0">
                <a:cs typeface="2  Titr" pitchFamily="2" charset="-78"/>
              </a:rPr>
              <a:t>1. از طریق سایت دانشگاه </a:t>
            </a:r>
            <a:r>
              <a:rPr lang="fa-IR" sz="2000" dirty="0" smtClean="0">
                <a:cs typeface="2  Titr" pitchFamily="2" charset="-78"/>
              </a:rPr>
              <a:t>، معاونت پژوهشی  </a:t>
            </a:r>
            <a:r>
              <a:rPr lang="fa-IR" sz="2000" dirty="0">
                <a:cs typeface="2  Titr" pitchFamily="2" charset="-78"/>
              </a:rPr>
              <a:t>دسترسی به منابع </a:t>
            </a:r>
            <a:r>
              <a:rPr lang="fa-IR" sz="2000" dirty="0" smtClean="0">
                <a:cs typeface="2  Titr" pitchFamily="2" charset="-78"/>
              </a:rPr>
              <a:t>الکترونیکی</a:t>
            </a:r>
            <a:endParaRPr lang="fa-IR" sz="2000" dirty="0">
              <a:cs typeface="2  Titr" pitchFamily="2" charset="-78"/>
            </a:endParaRPr>
          </a:p>
        </p:txBody>
      </p:sp>
      <p:sp>
        <p:nvSpPr>
          <p:cNvPr id="4" name="Footer Placeholder 3"/>
          <p:cNvSpPr>
            <a:spLocks noGrp="1"/>
          </p:cNvSpPr>
          <p:nvPr>
            <p:ph type="ftr" sz="quarter" idx="11"/>
          </p:nvPr>
        </p:nvSpPr>
        <p:spPr/>
        <p:txBody>
          <a:bodyPr/>
          <a:lstStyle/>
          <a:p>
            <a:pPr algn="ctr"/>
            <a:r>
              <a:rPr lang="fa-IR" dirty="0"/>
              <a:t>کارگاه تخصصی </a:t>
            </a:r>
            <a:r>
              <a:rPr lang="fa-IR" dirty="0" smtClean="0"/>
              <a:t>کتابدار </a:t>
            </a:r>
            <a:r>
              <a:rPr lang="fa-IR" dirty="0"/>
              <a:t>بالینی اسفند ماه 1395</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029767"/>
            <a:ext cx="6858000" cy="385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32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65653"/>
            <a:ext cx="6858000" cy="847123"/>
          </a:xfrm>
        </p:spPr>
        <p:txBody>
          <a:bodyPr/>
          <a:lstStyle/>
          <a:p>
            <a:pPr algn="ctr"/>
            <a:r>
              <a:rPr lang="fa-IR" sz="1800" dirty="0" smtClean="0">
                <a:solidFill>
                  <a:srgbClr val="1D5253">
                    <a:lumMod val="75000"/>
                  </a:srgbClr>
                </a:solidFill>
                <a:cs typeface="2  Titr" pitchFamily="2" charset="-78"/>
              </a:rPr>
              <a:t>از </a:t>
            </a:r>
            <a:r>
              <a:rPr lang="fa-IR" sz="1800" dirty="0">
                <a:solidFill>
                  <a:srgbClr val="1D5253">
                    <a:lumMod val="75000"/>
                  </a:srgbClr>
                </a:solidFill>
                <a:cs typeface="2  Titr" pitchFamily="2" charset="-78"/>
              </a:rPr>
              <a:t>طریق سایت دانشگاه ، معاونت پژوهشی  دسترسی به منابع الکترونیکی</a:t>
            </a:r>
            <a:r>
              <a:rPr lang="fa-IR" sz="1800" dirty="0"/>
              <a:t/>
            </a:r>
            <a:br>
              <a:rPr lang="fa-IR" sz="1800" dirty="0"/>
            </a:br>
            <a:endParaRPr lang="fa-IR" dirty="0"/>
          </a:p>
        </p:txBody>
      </p:sp>
      <p:sp>
        <p:nvSpPr>
          <p:cNvPr id="4" name="Footer Placeholder 3"/>
          <p:cNvSpPr>
            <a:spLocks noGrp="1"/>
          </p:cNvSpPr>
          <p:nvPr>
            <p:ph type="ftr" sz="quarter" idx="11"/>
          </p:nvPr>
        </p:nvSpPr>
        <p:spPr/>
        <p:txBody>
          <a:bodyPr/>
          <a:lstStyle/>
          <a:p>
            <a:pPr algn="ctr"/>
            <a:r>
              <a:rPr lang="fa-IR" dirty="0"/>
              <a:t>کارگاه تخصصی </a:t>
            </a:r>
            <a:r>
              <a:rPr lang="fa-IR" dirty="0" smtClean="0"/>
              <a:t>کتابدار </a:t>
            </a:r>
            <a:r>
              <a:rPr lang="fa-IR" dirty="0"/>
              <a:t>بالینی اسفند ماه 1395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056784" cy="45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5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57400"/>
          </a:xfrm>
        </p:spPr>
        <p:txBody>
          <a:bodyPr>
            <a:normAutofit/>
          </a:bodyPr>
          <a:lstStyle/>
          <a:p>
            <a:pPr rtl="1"/>
            <a:r>
              <a:rPr lang="en-US" dirty="0"/>
              <a:t/>
            </a:r>
            <a:br>
              <a:rPr lang="en-US" dirty="0"/>
            </a:br>
            <a:r>
              <a:rPr lang="en-US" dirty="0"/>
              <a:t> </a:t>
            </a:r>
            <a:br>
              <a:rPr lang="en-US" dirty="0"/>
            </a:br>
            <a:r>
              <a:rPr lang="en-US" dirty="0"/>
              <a:t> </a:t>
            </a:r>
            <a:br>
              <a:rPr lang="en-US" dirty="0"/>
            </a:br>
            <a:endParaRPr lang="en-US" dirty="0"/>
          </a:p>
        </p:txBody>
      </p:sp>
      <p:pic>
        <p:nvPicPr>
          <p:cNvPr id="5" name="Content Placeholder 4"/>
          <p:cNvPicPr>
            <a:picLocks noGrp="1"/>
          </p:cNvPicPr>
          <p:nvPr>
            <p:ph idx="1"/>
          </p:nvPr>
        </p:nvPicPr>
        <p:blipFill>
          <a:blip r:embed="rId2"/>
          <a:stretch>
            <a:fillRect/>
          </a:stretch>
        </p:blipFill>
        <p:spPr bwMode="auto">
          <a:xfrm>
            <a:off x="1403648" y="2420888"/>
            <a:ext cx="6264696" cy="4132312"/>
          </a:xfrm>
          <a:prstGeom prst="rect">
            <a:avLst/>
          </a:prstGeom>
          <a:noFill/>
          <a:ln w="9525">
            <a:noFill/>
            <a:miter lim="800000"/>
            <a:headEnd/>
            <a:tailEnd/>
          </a:ln>
        </p:spPr>
      </p:pic>
      <p:sp>
        <p:nvSpPr>
          <p:cNvPr id="4" name="Rectangle 3"/>
          <p:cNvSpPr/>
          <p:nvPr/>
        </p:nvSpPr>
        <p:spPr>
          <a:xfrm>
            <a:off x="304800" y="304800"/>
            <a:ext cx="8458200" cy="2246769"/>
          </a:xfrm>
          <a:prstGeom prst="rect">
            <a:avLst/>
          </a:prstGeom>
        </p:spPr>
        <p:txBody>
          <a:bodyPr wrap="square">
            <a:spAutoFit/>
          </a:bodyPr>
          <a:lstStyle/>
          <a:p>
            <a:pPr algn="r" rtl="1"/>
            <a:r>
              <a:rPr lang="ar-SA" sz="2400" b="1" dirty="0">
                <a:cs typeface="B Nazanin" pitchFamily="2" charset="-78"/>
              </a:rPr>
              <a:t>انتخاب پایگاههای اطلاعاتی </a:t>
            </a:r>
            <a:r>
              <a:rPr lang="en-US" sz="2400" b="1" dirty="0">
                <a:cs typeface="B Nazanin" pitchFamily="2" charset="-78"/>
              </a:rPr>
              <a:t>Ovid</a:t>
            </a:r>
            <a:r>
              <a:rPr lang="ar-SA" sz="2400" b="1" dirty="0">
                <a:cs typeface="B Nazanin" pitchFamily="2" charset="-78"/>
              </a:rPr>
              <a:t> جهت جستجو</a:t>
            </a:r>
            <a:r>
              <a:rPr lang="en-US" dirty="0">
                <a:cs typeface="B Nazanin" pitchFamily="2" charset="-78"/>
              </a:rPr>
              <a:t/>
            </a:r>
            <a:br>
              <a:rPr lang="en-US" dirty="0">
                <a:cs typeface="B Nazanin" pitchFamily="2" charset="-78"/>
              </a:rPr>
            </a:br>
            <a:r>
              <a:rPr lang="en-US" dirty="0">
                <a:cs typeface="B Nazanin" pitchFamily="2" charset="-78"/>
              </a:rPr>
              <a:t> </a:t>
            </a:r>
            <a:br>
              <a:rPr lang="en-US" dirty="0">
                <a:cs typeface="B Nazanin" pitchFamily="2" charset="-78"/>
              </a:rPr>
            </a:br>
            <a:r>
              <a:rPr lang="ar-SA" sz="2000" dirty="0">
                <a:cs typeface="B Titr" pitchFamily="2" charset="-78"/>
              </a:rPr>
              <a:t>پس از ورود به محیط جستجوی </a:t>
            </a:r>
            <a:r>
              <a:rPr lang="en-US" sz="2000" dirty="0">
                <a:cs typeface="B Titr" pitchFamily="2" charset="-78"/>
              </a:rPr>
              <a:t>Ovid</a:t>
            </a:r>
            <a:r>
              <a:rPr lang="ar-SA" sz="2000" dirty="0">
                <a:cs typeface="B Titr" pitchFamily="2" charset="-78"/>
              </a:rPr>
              <a:t> ، صفحه اصلی آن مطابق تصویر زیر نمایان می شود. در این صفحه می توانید با تیک زدن در چک باکس پایگاههای فهرست شده، یک یا چند پایگاه مورد نظر خود را جهت جستجو انتخاب نمایید. توضیحات مربوط به محتوای هریک از پایگاههای موجود را با کلیک روی علامت  </a:t>
            </a:r>
            <a:r>
              <a:rPr lang="en-US" sz="2000" dirty="0">
                <a:cs typeface="B Titr" pitchFamily="2" charset="-78"/>
              </a:rPr>
              <a:t> </a:t>
            </a:r>
            <a:r>
              <a:rPr lang="ar-SA" sz="2000" dirty="0">
                <a:cs typeface="B Titr" pitchFamily="2" charset="-78"/>
              </a:rPr>
              <a:t>که در جلو عنوان هر پایگاه قرار دارد به دست می آورید</a:t>
            </a:r>
            <a:r>
              <a:rPr lang="ar-SA" sz="2000" dirty="0" smtClean="0">
                <a:cs typeface="B Titr" pitchFamily="2" charset="-78"/>
              </a:rPr>
              <a:t>.</a:t>
            </a:r>
            <a:r>
              <a:rPr lang="en-US" dirty="0" smtClean="0"/>
              <a:t/>
            </a:r>
            <a:br>
              <a:rPr lang="en-US" dirty="0" smtClean="0"/>
            </a:br>
            <a:r>
              <a:rPr lang="en-US" dirty="0" smtClean="0"/>
              <a:t>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en-US" sz="1800" dirty="0"/>
              <a:t/>
            </a:r>
            <a:br>
              <a:rPr lang="en-US" sz="1800" dirty="0"/>
            </a:br>
            <a:r>
              <a:rPr lang="en-US" sz="1800" dirty="0"/>
              <a:t> </a:t>
            </a:r>
            <a:br>
              <a:rPr lang="en-US" sz="1800" dirty="0"/>
            </a:br>
            <a:endParaRPr lang="en-US" sz="1800" dirty="0"/>
          </a:p>
        </p:txBody>
      </p:sp>
      <p:sp>
        <p:nvSpPr>
          <p:cNvPr id="4" name="Rectangle 3"/>
          <p:cNvSpPr/>
          <p:nvPr/>
        </p:nvSpPr>
        <p:spPr>
          <a:xfrm>
            <a:off x="457200" y="304800"/>
            <a:ext cx="8229600" cy="1938992"/>
          </a:xfrm>
          <a:prstGeom prst="rect">
            <a:avLst/>
          </a:prstGeom>
        </p:spPr>
        <p:txBody>
          <a:bodyPr wrap="square">
            <a:spAutoFit/>
          </a:bodyPr>
          <a:lstStyle/>
          <a:p>
            <a:pPr algn="just" rtl="1"/>
            <a:r>
              <a:rPr lang="ar-SA" sz="2400" dirty="0">
                <a:cs typeface="B Titr" pitchFamily="2" charset="-78"/>
              </a:rPr>
              <a:t>بعد از این که پایگاههای مورد نظر انتخاب شد، می توانید جستجو را آغاز کنید . فهرست بانک های انتخابی نیز در این صفحه نمایش داده می شود که با دکمه </a:t>
            </a:r>
            <a:r>
              <a:rPr lang="en-US" sz="2400" dirty="0">
                <a:latin typeface="Times New Roman" pitchFamily="18" charset="0"/>
                <a:cs typeface="B Titr" pitchFamily="2" charset="-78"/>
              </a:rPr>
              <a:t>Hide</a:t>
            </a:r>
            <a:r>
              <a:rPr lang="en-US" sz="2400" dirty="0">
                <a:cs typeface="B Titr" pitchFamily="2" charset="-78"/>
              </a:rPr>
              <a:t> </a:t>
            </a:r>
            <a:r>
              <a:rPr lang="ar-SA" sz="2400" dirty="0">
                <a:cs typeface="B Titr" pitchFamily="2" charset="-78"/>
              </a:rPr>
              <a:t>می توانید آنها را پنهان نمایید. همچنین در صفحه </a:t>
            </a:r>
            <a:r>
              <a:rPr lang="fa-IR" sz="2400" dirty="0" smtClean="0">
                <a:latin typeface="Arial Narrow" pitchFamily="34" charset="0"/>
                <a:cs typeface="B Titr" pitchFamily="2" charset="-78"/>
              </a:rPr>
              <a:t>جستجو</a:t>
            </a:r>
            <a:r>
              <a:rPr lang="ar-SA" sz="2400" dirty="0" smtClean="0">
                <a:cs typeface="B Titr" pitchFamily="2" charset="-78"/>
              </a:rPr>
              <a:t>  </a:t>
            </a:r>
            <a:r>
              <a:rPr lang="ar-SA" sz="2400" dirty="0">
                <a:cs typeface="B Titr" pitchFamily="2" charset="-78"/>
              </a:rPr>
              <a:t>با کلیک بر روی </a:t>
            </a:r>
            <a:r>
              <a:rPr lang="en-US" sz="2400" dirty="0">
                <a:cs typeface="B Titr" pitchFamily="2" charset="-78"/>
              </a:rPr>
              <a:t>change</a:t>
            </a:r>
            <a:r>
              <a:rPr lang="ar-SA" sz="2400" dirty="0">
                <a:cs typeface="B Titr" pitchFamily="2" charset="-78"/>
              </a:rPr>
              <a:t> می توانید به صفحه انتخاب پایگاه برگشته و بانک اطلاعاتی مورد نظر خود را تغییر دهید. </a:t>
            </a:r>
            <a:endParaRPr lang="en-US" sz="2400" dirty="0">
              <a:cs typeface="B Titr" pitchFamily="2"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1187624" y="2362200"/>
            <a:ext cx="6912768" cy="3657600"/>
          </a:xfrm>
          <a:prstGeom prst="rect">
            <a:avLst/>
          </a:prstGeom>
          <a:noFill/>
          <a:ln w="9525">
            <a:noFill/>
            <a:miter lim="800000"/>
            <a:headEnd/>
            <a:tailEnd/>
          </a:ln>
          <a:effectLst/>
        </p:spPr>
      </p:pic>
      <p:cxnSp>
        <p:nvCxnSpPr>
          <p:cNvPr id="9" name="Straight Arrow Connector 8"/>
          <p:cNvCxnSpPr/>
          <p:nvPr/>
        </p:nvCxnSpPr>
        <p:spPr>
          <a:xfrm rot="5400000">
            <a:off x="2145854" y="4571206"/>
            <a:ext cx="533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734233" y="4381500"/>
            <a:ext cx="5334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p:txBody>
          <a:bodyPr/>
          <a:lstStyle/>
          <a:p>
            <a:pPr algn="ctr"/>
            <a:r>
              <a:rPr lang="fa-IR" dirty="0" smtClean="0"/>
              <a:t>کارگاه </a:t>
            </a:r>
            <a:r>
              <a:rPr lang="fa-IR" smtClean="0"/>
              <a:t>تخصصی کتابدار </a:t>
            </a:r>
            <a:r>
              <a:rPr lang="fa-IR" dirty="0" smtClean="0"/>
              <a:t>بالینی  اسفند ماه 1395</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4343400"/>
            <a:ext cx="3581400" cy="304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096962"/>
          </a:xfrm>
        </p:spPr>
        <p:txBody>
          <a:bodyPr>
            <a:noAutofit/>
          </a:bodyPr>
          <a:lstStyle/>
          <a:p>
            <a:pPr algn="r" rtl="1"/>
            <a:r>
              <a:rPr lang="ar-SA" sz="2400" b="1" dirty="0">
                <a:cs typeface="B Titr" pitchFamily="2" charset="-78"/>
              </a:rPr>
              <a:t>انواع مدل های </a:t>
            </a:r>
            <a:r>
              <a:rPr lang="ar-SA" sz="2400" b="1" dirty="0" smtClean="0">
                <a:cs typeface="B Titr" pitchFamily="2" charset="-78"/>
              </a:rPr>
              <a:t>جستجو</a:t>
            </a:r>
            <a:r>
              <a:rPr lang="fa-IR" sz="2400" b="1" dirty="0" smtClean="0">
                <a:cs typeface="B Titr" pitchFamily="2" charset="-78"/>
              </a:rPr>
              <a:t/>
            </a:r>
            <a:br>
              <a:rPr lang="fa-IR" sz="2400" b="1" dirty="0" smtClean="0">
                <a:cs typeface="B Titr" pitchFamily="2" charset="-78"/>
              </a:rPr>
            </a:br>
            <a:r>
              <a:rPr lang="en-US" sz="2000" b="1" dirty="0">
                <a:cs typeface="B Titr" pitchFamily="2" charset="-78"/>
              </a:rPr>
              <a:t/>
            </a:r>
            <a:br>
              <a:rPr lang="en-US" sz="2000" b="1" dirty="0">
                <a:cs typeface="B Titr" pitchFamily="2" charset="-78"/>
              </a:rPr>
            </a:br>
            <a:r>
              <a:rPr lang="ar-SA" sz="2000" dirty="0">
                <a:cs typeface="B Titr" pitchFamily="2" charset="-78"/>
              </a:rPr>
              <a:t>پس از ورود به صفحه اصلی جستجو در نوار آبی بالای صفحه انواع جستجو را مشاهده می کنید. که در این </a:t>
            </a:r>
            <a:r>
              <a:rPr lang="fa-IR" sz="2000" dirty="0" smtClean="0">
                <a:cs typeface="B Titr" pitchFamily="2" charset="-78"/>
              </a:rPr>
              <a:t>قسمت </a:t>
            </a:r>
            <a:r>
              <a:rPr lang="ar-SA" sz="2000" dirty="0" smtClean="0">
                <a:cs typeface="B Titr" pitchFamily="2" charset="-78"/>
              </a:rPr>
              <a:t>تک </a:t>
            </a:r>
            <a:r>
              <a:rPr lang="ar-SA" sz="2000" dirty="0">
                <a:cs typeface="B Titr" pitchFamily="2" charset="-78"/>
              </a:rPr>
              <a:t>تک آنها معرفی می </a:t>
            </a:r>
            <a:r>
              <a:rPr lang="ar-SA" sz="2000" dirty="0" smtClean="0">
                <a:cs typeface="B Titr" pitchFamily="2" charset="-78"/>
              </a:rPr>
              <a:t>شوند</a:t>
            </a:r>
            <a:r>
              <a:rPr lang="fa-IR" sz="2000" dirty="0" smtClean="0">
                <a:cs typeface="B Titr" pitchFamily="2" charset="-78"/>
              </a:rPr>
              <a:t>.</a:t>
            </a:r>
            <a:endParaRPr lang="en-US" sz="2000" dirty="0">
              <a:cs typeface="B Titr" pitchFamily="2" charset="-78"/>
            </a:endParaRPr>
          </a:p>
        </p:txBody>
      </p:sp>
      <p:pic>
        <p:nvPicPr>
          <p:cNvPr id="1029" name="Picture 5"/>
          <p:cNvPicPr>
            <a:picLocks noGrp="1" noChangeAspect="1" noChangeArrowheads="1"/>
          </p:cNvPicPr>
          <p:nvPr>
            <p:ph idx="1"/>
          </p:nvPr>
        </p:nvPicPr>
        <p:blipFill>
          <a:blip r:embed="rId2"/>
          <a:srcRect/>
          <a:stretch>
            <a:fillRect/>
          </a:stretch>
        </p:blipFill>
        <p:spPr bwMode="auto">
          <a:xfrm>
            <a:off x="1447800" y="2209800"/>
            <a:ext cx="6172200" cy="3657599"/>
          </a:xfrm>
          <a:prstGeom prst="rect">
            <a:avLst/>
          </a:prstGeom>
          <a:noFill/>
          <a:ln w="9525">
            <a:noFill/>
            <a:miter lim="800000"/>
            <a:headEnd/>
            <a:tailEnd/>
          </a:ln>
          <a:effectLst/>
        </p:spPr>
      </p:pic>
      <p:sp>
        <p:nvSpPr>
          <p:cNvPr id="11" name="TextBox 10"/>
          <p:cNvSpPr txBox="1"/>
          <p:nvPr/>
        </p:nvSpPr>
        <p:spPr>
          <a:xfrm>
            <a:off x="1524000" y="4267200"/>
            <a:ext cx="3581400" cy="381000"/>
          </a:xfrm>
          <a:prstGeom prst="rect">
            <a:avLst/>
          </a:prstGeom>
          <a:noFill/>
          <a:ln w="28575">
            <a:solidFill>
              <a:srgbClr val="FF0000"/>
            </a:solidFill>
          </a:ln>
        </p:spPr>
        <p:txBody>
          <a:bodyPr wrap="square" rtlCol="0">
            <a:spAutoFit/>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1000"/>
                                        <p:tgtEl>
                                          <p:spTgt spid="1029"/>
                                        </p:tgtEl>
                                      </p:cBhvr>
                                    </p:animEffect>
                                    <p:anim calcmode="lin" valueType="num">
                                      <p:cBhvr>
                                        <p:cTn id="15" dur="1000" fill="hold"/>
                                        <p:tgtEl>
                                          <p:spTgt spid="1029"/>
                                        </p:tgtEl>
                                        <p:attrNameLst>
                                          <p:attrName>ppt_x</p:attrName>
                                        </p:attrNameLst>
                                      </p:cBhvr>
                                      <p:tavLst>
                                        <p:tav tm="0">
                                          <p:val>
                                            <p:strVal val="#ppt_x"/>
                                          </p:val>
                                        </p:tav>
                                        <p:tav tm="100000">
                                          <p:val>
                                            <p:strVal val="#ppt_x"/>
                                          </p:val>
                                        </p:tav>
                                      </p:tavLst>
                                    </p:anim>
                                    <p:anim calcmode="lin" valueType="num">
                                      <p:cBhvr>
                                        <p:cTn id="1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theme1.xml><?xml version="1.0" encoding="utf-8"?>
<a:theme xmlns:a="http://schemas.openxmlformats.org/drawingml/2006/main" name="Theme2">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2">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724</TotalTime>
  <Words>2618</Words>
  <Application>Microsoft Office PowerPoint</Application>
  <PresentationFormat>On-screen Show (4:3)</PresentationFormat>
  <Paragraphs>175</Paragraphs>
  <Slides>43</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110_Besmellah</vt:lpstr>
      <vt:lpstr>2  Titr</vt:lpstr>
      <vt:lpstr>Arial</vt:lpstr>
      <vt:lpstr>Arial Narrow</vt:lpstr>
      <vt:lpstr>Arial Rounded MT Bold</vt:lpstr>
      <vt:lpstr>B Nazanin</vt:lpstr>
      <vt:lpstr>B Titr</vt:lpstr>
      <vt:lpstr>Calibri</vt:lpstr>
      <vt:lpstr>Century Schoolbook</vt:lpstr>
      <vt:lpstr>Tahoma</vt:lpstr>
      <vt:lpstr>Times New Roman</vt:lpstr>
      <vt:lpstr>Theme2</vt:lpstr>
      <vt:lpstr>1_Theme2</vt:lpstr>
      <vt:lpstr>PowerPoint Presentation</vt:lpstr>
      <vt:lpstr>PowerPoint Presentation</vt:lpstr>
      <vt:lpstr>PowerPoint Presentation</vt:lpstr>
      <vt:lpstr>PowerPoint Presentation</vt:lpstr>
      <vt:lpstr>     راههای دسترسی به بانک های اطلاعاتی  1. از طریق سایت دانشگاه ایکن دسترسی به منابع الکترونیکی  1. از طریق سایت دانشگاه ، معاونت پژوهشی  دسترسی به منابع الکترونیکی</vt:lpstr>
      <vt:lpstr>از طریق سایت دانشگاه ، معاونت پژوهشی  دسترسی به منابع الکترونیکی </vt:lpstr>
      <vt:lpstr>     </vt:lpstr>
      <vt:lpstr>   </vt:lpstr>
      <vt:lpstr>انواع مدل های جستجو  پس از ورود به صفحه اصلی جستجو در نوار آبی بالای صفحه انواع جستجو را مشاهده می کنید. که در این قسمت تک تک آنها معرفی می شوند.</vt:lpstr>
      <vt:lpstr>Basic Search:  اولین و ساده ترین بخش جستجو در Ovid است که در کوتاهترین زمان ممکن بیشترین نتایج را بازیابی می کند. شامل باکس جستجو و تعدادی محدود کننده است. با انتخاب گزینه "Include Related Terms" علاوه بر کلید واژه وارد شده ، واژه های مرتبط با آن نیز جستجو خواهند شد. در این شیوه جستجو امکان استفاده از عملگرهای بولین  در ترکیب کلید واژه ها وجود ندارد. می توان عنوان کامل و دقیق یک مدرک را داخل گیومه در باکس جستجو وارد نمود تا دقیقاً همان مدرک بازیابی شود. </vt:lpstr>
      <vt:lpstr>Find Citation:  چنانچه اطلاعات ناقصی در مورد یک منبع اطلاعاتی خاص داشته باشید - مثلاً یک کلمه از عنوان یک مقاله یایک ژورنال، بخشی از نام نویسنده، یا DOI - می توانید از این شیوه جستجو استفاده نمایید. هر چه اطلاعات کاملتر باشد تعداد نتایج بازیابی شده کمتر و دقیقتر خواهد بود. با تیک زدن در چک باکس Truncate Name در مورد عنوان ژورنال یا نام نویسنده  امکان استفاده از فرمان کوتاه سازی وجود دارد. </vt:lpstr>
      <vt:lpstr>Search Tools: استفاده از این مدل جستجو به شما امکان می دهد که اطلاعات بیشتری درباره کلید وازه های مورد استفاده خود به دست آورید. این بخش بر اساس سرعنوان های پزشکی مش تنظیم شده است و به شما امکان می دهد که جستجوی خود را به صورت موضوعی و مطابق با سرعنوان های پزشکی مصطلح و واژگان کنترل شده انجام دهید. </vt:lpstr>
      <vt:lpstr>در کنار باکس جستجو یک منوی کشویی وجود دارد که گزینه های این منو عبارتند از: Tree: این ابزار به شما امکان می دهد که سرعنوان مورد نظر خود را در ساختار سلسله مراتبی (درختواره) مش مشاهده کنید. به این ترتیب شما می توانید سرعنوان های عام تر و خاص تر مرتبط را نیز در اختیار داشته باشید. بعلاوه می توانید تعداد مدارک موجود در پایگاه Ovid را بر اساس هر سرعنوان موضوعی در مقابل آن مشاهده کنید. برای انجام جستجو بر اساس Tree در باکس جستجو حتماً باید یک سرعنوان موضوعی وارد شود نه هر کلید وازه ای.  در تصویر زیر سرعنوان Neoplasms نمایش داده شده است. سرعنوانهای قبل از آن عامتر و سرعنوانهای که زیر آن قرار دارند خاص تر هستند  </vt:lpstr>
      <vt:lpstr>Permuted Index:   به شما امکان می دهد که تک واژه جستجوی خود را در محتوایی از واژه های مشابه، مرتبط و مقلوب مشاهده کنید.  در این حالت، وقتی یک تک واژه را جستجو می کنیدشما فهرستی الفبایی از کلیه واژگان و عباراتی را خواهید داشت که کلمه مورد جستجوی شما بخشی از آنهاست. ممکن است این عبارت یک سرعنوان موضوعی باشد که به صورت لینک ظاهر می شود و یا یکی از عبارات غیر مصطلح باشد که در این صورت با فونت تیره و بدون هایپر لینک نمایان می شود و در زیر هر کدام، سرعنوان پذیرفته شده مربوطه با استفاده از ارجاع"See" و به صورت هایپرلینک ذکر می شود. </vt:lpstr>
      <vt:lpstr>PowerPoint Presentation</vt:lpstr>
      <vt:lpstr> Search Fields با استفاده از این بخش شما می توانید کلیه زمینه های ایندکس شده در پایگاه Ovid را مشاهده کنید. مثلاً  عبارت   shiraz university of medical sciencesرا در باکس جستجو وارد می کنید و فیلد institution را تیک میزنید به این ترتیب کلیه مدارکی که توسط این دانشگاه تولید شده و در پایگاه موجود هستند بازیابی می شوند. </vt:lpstr>
      <vt:lpstr>Advanced Search : در این مدل جستجو امکان جستجوی واژه در 4 زمینه عمومی و معمول وجود دارد.</vt:lpstr>
      <vt:lpstr>PowerPoint Presentation</vt:lpstr>
      <vt:lpstr>Multi-Field Search: در این مدل جستجو به جای یک باکس، چندین باکس جستجو برای وارد کردن کلید وازه های خود در اختیار دارید. به این معنا که هم می توانید کلیدوازه های متعددی را با استفاده از عملگرهای بولین ترکیب کنید و هم می توانید در مورد هر کلیدواژه زمینه مورد نظر خود را از بین زمینه های پیشنهاد شده انتخاب کنید. با این قابلیت شما قادرید استراتژی جستجوی خود را به شکلی دقیق و خاص تعریف کنید.به این ترتیب به نتایج کمتر اما مرتبط تری دست خواهید یافت. </vt:lpstr>
      <vt:lpstr>مرور منابع مرور ژورنال ها: در نوار آبی بالای صفحه با انتخاب Journals به مجموعه ژورنال های ovid دسترسی خواهید داشت و از میان همه ژورنالها تنها متن کامل مقالات ژورنال هایی را که مشترک هستید می توانید دریافت کنید. صفحه جستجوی ژورنال در شکل زیر نمایش داده شده است. </vt:lpstr>
      <vt:lpstr>1. باکس جستجوی ژورنال که با وارد کردن عنوان کامل یا کلماتی از ابتدای عنوان، می توان ژورنال را جستجو کرد.  2. فیلتر بر اساس دسترس پذیری: در این قسمت می توان مرور خود را بر اساس دو گزینه "کل ژورنال ها "و یا "ژورنال های مشترک " محدود کرد. 3. فیلتر بر اساس عنوان: فهرست ژورنال ها را بر اساس الفبای عنوان آنها می توان مشاهده و انتخاب کرد. 4. فیلتر بر اساس موضوع: فهرست ژورنال ها را بر اساس دسته بندی موضوعی و نمایش تعداد ژورنال ها در هر موضوع و زیر موضوعها ذکر شده است. 5. ژورنال های دلخواه من: هر تعداد ژورنال را که مایل هستید به لیست ژورنال های مورد علاقه خود با کلیک روی  اضافه کنید. ایجاد چنین فهرستی به شما کمک می کند تا سریعتر و راحت تر مطالب مورد نظر خود را مرور کنید. استفاده از این بخش مستلزم ثبت نام در سایت است. 6. فهرست ژورنال ها: بر اساس محدودیتهایی که انجام می دهید فهرست ژورنال ها در این قسمت نمایش داده می شود. 7 و 8. تنظیم نحوه نمایش نتایج: با انتخاب دو گزینه full view و title view می توان اطلاعات مربوط به ژورنال ها را به صورت فشرده یا با جزئیات مشاهده کرد.  9. محدوده نمایش: در این بخش با انتخاب از منوی کشویی می توانید تعداد ژورنال هایی را که در هر صفحه نمایش داده می شود تعیین کنید. </vt:lpstr>
      <vt:lpstr>دسترسی به محتوای ژورنال: برای دسترسی به محتوا و آرشیو هر ژورنال کافیست روی عنوان مورد نظر کلیک کنید. تصویر زیر یک نمونه را نمایش می دهد. </vt:lpstr>
      <vt:lpstr>PowerPoint Presentation</vt:lpstr>
      <vt:lpstr>PowerPoint Presentation</vt:lpstr>
      <vt:lpstr>مرور کتاب ها:  Ovid به شما این امکان را می دهد که کتابهای موجود را از نوار آبی رنگ بالای صفحه قسمت Books مرور کنید و حتی درون کتاب ها به جستجو بپردازید</vt:lpstr>
      <vt:lpstr>PowerPoint Presentation</vt:lpstr>
      <vt:lpstr>دسترسی به محتوای کتاب ها:  پس از آنکه کتاب مورد نظر خود را در باکس جستجو وارد کردیم با کلیک روی عنوان ظاهر شده وارد صفحه کتاب می شویم. قسمتهای مختلف این صفحه در تصویر زیر نمایش داده شده است. </vt:lpstr>
      <vt:lpstr>PowerPoint Presentation</vt:lpstr>
      <vt:lpstr>PowerPoint Presentation</vt:lpstr>
      <vt:lpstr> ج) Print Preview: به شما امکان می دهد فرمت قابل چاپ متن مورد نظرتان را مشاهده کنید و از آن پرینت بگیرید. در پنجره باز شده سایز مورد نظرتان را می پرسد و با دکمه Continue فرمت چاپی را نمایش می دهد که با کلیک روی گزینه پرینت انجام می شود.</vt:lpstr>
      <vt:lpstr>نکته: راه دیگری برای چاپ متن، کلیک روی علامت در بخش های مختلف متن است.اگر نشانگر را روی آن قرار دهید بخش کوچکتری از متن زرد رنگ می شود و قابل چاپ است. </vt:lpstr>
      <vt:lpstr> د) Email: متن مورد نظر خودتان را می توانید به ایمیل خود یا دوستانتان ارسال کنید. با کلیک روی گزینه ایمیل فرمی مطابق تصویر زیر نمایان می شود. آدرس ایمیل مورد نظر را وارد کنید و روی دکمه send کلیک کنید.</vt:lpstr>
      <vt:lpstr>جستجوی  Multimedia:  با انتخاب گزینه Multimedia از نوار آبی بالای صفحه، شما به مجموعه ای از منابع چند رسانه ای شامل ویدئو، عکس و فایل صوتی دسترسی خواهید داشت. همانطور که در تصویر زیر می بینید، صفحه نمایش نتایج جستجو که با مربع قرمز مشخص شده است تمامی امکانات صفحه جستجوی سایر منابع - قبلا ًتوضیح داده شده است-  را دارد</vt:lpstr>
      <vt:lpstr>PowerPoint Presentation</vt:lpstr>
      <vt:lpstr>چگونه نتایج جستجو را بهبود ببخشیم؟  در سمت چپ صفحه نتایج، بخشی با عنوان Results tools وجود دارد که خود شامل سه بخش با عناوینSearch Information، Filter By ، و  My Projectsاست. با کلیک روی گزینه Options  می توانید نمایش یا عدم نمایش هر یک از این سه بخش را در صفحه نتایج تعیین کنید. </vt:lpstr>
      <vt:lpstr>PowerPoint Presentation</vt:lpstr>
      <vt:lpstr>: Filter By شامل تعدادی ابزار است و امکان محدود کردن نتایج جستجو را فراهم می آورد.</vt:lpstr>
      <vt:lpstr>Workspace (ایجاد فضای کار شخصی در Ovid)  برای ایجاد فضای شخصی در Ovid اولین قدم این است که در پایگاه ثبت نام کنید و یک نام کاربری و کامه عبور مخصوص به خود دریافت کنید. برای این کار مطابق تصویر زیر روی گزینه My Workspace از نوار آبی بالای صفحه کلیک کنید.   سپس گزینه Create Account را انتخاب و جدول باز شده را پر کنید. سپس دکمه Create را بزنید.  </vt:lpstr>
      <vt:lpstr>در این بخش شما می توانید با ایجاد پوشه های متعدد، به امکان ذخیره سازی اطلاعات و مدیریت آن در فضای شخصی خود مجهز شوید.با طبقه بندی اطلاعات در پوشه های مجزا می توانید پروژه های متعددی را بطور همزمان دنبال کنید. قسمت های مختلف روی تصویر نمایش داده شده است. </vt:lpstr>
      <vt:lpstr>PowerPoint Presentation</vt:lpstr>
      <vt:lpstr>PowerPoint Presentation</vt:lpstr>
      <vt:lpstr>PowerPoint Presentation</vt:lpstr>
      <vt:lpstr>نحوه ذخیره کردن جستجو:  همانطور که در تصویر زیر می بینید در قسمت Search History در مقابل هر جستجو گزینه More وجود دارد که با کلیک روی آن و انتخاب دکمه Save ، جستجوی مورد نظر شما در My Workspace و در قسمت My Searches &amp; Alerts ذخیره می شود.   برای مشاهده Alert  و Searchهای  ذخیره شده روی گزینه Alerts &amp; My Searches  از قسمت My Workspace  کلیک کنید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Leila</dc:creator>
  <cp:lastModifiedBy>sina</cp:lastModifiedBy>
  <cp:revision>200</cp:revision>
  <dcterms:created xsi:type="dcterms:W3CDTF">2016-12-26T15:09:46Z</dcterms:created>
  <dcterms:modified xsi:type="dcterms:W3CDTF">2017-03-12T07:31:21Z</dcterms:modified>
</cp:coreProperties>
</file>