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07" r:id="rId3"/>
    <p:sldId id="265" r:id="rId4"/>
    <p:sldId id="275" r:id="rId5"/>
    <p:sldId id="282" r:id="rId6"/>
    <p:sldId id="283" r:id="rId7"/>
    <p:sldId id="284" r:id="rId8"/>
    <p:sldId id="285" r:id="rId9"/>
    <p:sldId id="267" r:id="rId10"/>
    <p:sldId id="278" r:id="rId11"/>
    <p:sldId id="261" r:id="rId12"/>
    <p:sldId id="311" r:id="rId13"/>
    <p:sldId id="286" r:id="rId14"/>
    <p:sldId id="287" r:id="rId15"/>
    <p:sldId id="301" r:id="rId16"/>
    <p:sldId id="312" r:id="rId17"/>
    <p:sldId id="309" r:id="rId18"/>
    <p:sldId id="293" r:id="rId19"/>
    <p:sldId id="294" r:id="rId20"/>
    <p:sldId id="295" r:id="rId21"/>
    <p:sldId id="296" r:id="rId22"/>
    <p:sldId id="297" r:id="rId23"/>
    <p:sldId id="298" r:id="rId24"/>
    <p:sldId id="299" r:id="rId25"/>
    <p:sldId id="266" r:id="rId26"/>
    <p:sldId id="306" r:id="rId27"/>
    <p:sldId id="281" r:id="rId28"/>
    <p:sldId id="277"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31" autoAdjust="0"/>
  </p:normalViewPr>
  <p:slideViewPr>
    <p:cSldViewPr snapToGrid="0">
      <p:cViewPr varScale="1">
        <p:scale>
          <a:sx n="75" d="100"/>
          <a:sy n="75" d="100"/>
        </p:scale>
        <p:origin x="516" y="90"/>
      </p:cViewPr>
      <p:guideLst/>
    </p:cSldViewPr>
  </p:slideViewPr>
  <p:outlineViewPr>
    <p:cViewPr>
      <p:scale>
        <a:sx n="33" d="100"/>
        <a:sy n="33" d="100"/>
      </p:scale>
      <p:origin x="0" y="-694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A413A6-A80B-4DFF-BFFF-A551A27A5812}" type="datetimeFigureOut">
              <a:rPr lang="en-US" smtClean="0"/>
              <a:t>25-Aug-16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DC687-FDC6-4201-A400-EAF5A51FB9F4}" type="slidenum">
              <a:rPr lang="en-US" smtClean="0"/>
              <a:t>‹#›</a:t>
            </a:fld>
            <a:endParaRPr lang="en-US"/>
          </a:p>
        </p:txBody>
      </p:sp>
    </p:spTree>
    <p:extLst>
      <p:ext uri="{BB962C8B-B14F-4D97-AF65-F5344CB8AC3E}">
        <p14:creationId xmlns:p14="http://schemas.microsoft.com/office/powerpoint/2010/main" val="309118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3F81D0-EA7A-4351-9463-0D79FDA25D53}" type="datetimeFigureOut">
              <a:rPr lang="en-US" smtClean="0"/>
              <a:t>25-Aug-16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2569475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81D0-EA7A-4351-9463-0D79FDA25D53}" type="datetimeFigureOut">
              <a:rPr lang="en-US" smtClean="0"/>
              <a:t>25-Aug-16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15233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81D0-EA7A-4351-9463-0D79FDA25D53}" type="datetimeFigureOut">
              <a:rPr lang="en-US" smtClean="0"/>
              <a:t>25-Aug-16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163071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81D0-EA7A-4351-9463-0D79FDA25D53}" type="datetimeFigureOut">
              <a:rPr lang="en-US" smtClean="0"/>
              <a:t>25-Aug-16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174627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3F81D0-EA7A-4351-9463-0D79FDA25D53}" type="datetimeFigureOut">
              <a:rPr lang="en-US" smtClean="0"/>
              <a:t>25-Aug-16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348126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3F81D0-EA7A-4351-9463-0D79FDA25D53}" type="datetimeFigureOut">
              <a:rPr lang="en-US" smtClean="0"/>
              <a:t>25-Aug-16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3948098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3F81D0-EA7A-4351-9463-0D79FDA25D53}" type="datetimeFigureOut">
              <a:rPr lang="en-US" smtClean="0"/>
              <a:t>25-Aug-16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341856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3F81D0-EA7A-4351-9463-0D79FDA25D53}" type="datetimeFigureOut">
              <a:rPr lang="en-US" smtClean="0"/>
              <a:t>25-Aug-16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284413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3F81D0-EA7A-4351-9463-0D79FDA25D53}" type="datetimeFigureOut">
              <a:rPr lang="en-US" smtClean="0"/>
              <a:t>25-Aug-16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801508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81D0-EA7A-4351-9463-0D79FDA25D53}" type="datetimeFigureOut">
              <a:rPr lang="en-US" smtClean="0"/>
              <a:t>25-Aug-16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290986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3F81D0-EA7A-4351-9463-0D79FDA25D53}" type="datetimeFigureOut">
              <a:rPr lang="en-US" smtClean="0"/>
              <a:t>25-Aug-16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2336A-91F4-4FC2-96BC-B1312C9D18CD}" type="slidenum">
              <a:rPr lang="en-US" smtClean="0"/>
              <a:t>‹#›</a:t>
            </a:fld>
            <a:endParaRPr lang="en-US"/>
          </a:p>
        </p:txBody>
      </p:sp>
    </p:spTree>
    <p:extLst>
      <p:ext uri="{BB962C8B-B14F-4D97-AF65-F5344CB8AC3E}">
        <p14:creationId xmlns:p14="http://schemas.microsoft.com/office/powerpoint/2010/main" val="230904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F81D0-EA7A-4351-9463-0D79FDA25D53}" type="datetimeFigureOut">
              <a:rPr lang="en-US" smtClean="0"/>
              <a:t>25-Aug-16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52336A-91F4-4FC2-96BC-B1312C9D18CD}" type="slidenum">
              <a:rPr lang="en-US" smtClean="0"/>
              <a:t>‹#›</a:t>
            </a:fld>
            <a:endParaRPr lang="en-US"/>
          </a:p>
        </p:txBody>
      </p:sp>
    </p:spTree>
    <p:extLst>
      <p:ext uri="{BB962C8B-B14F-4D97-AF65-F5344CB8AC3E}">
        <p14:creationId xmlns:p14="http://schemas.microsoft.com/office/powerpoint/2010/main" val="1593223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pesarefahmideh.blogspot.com/2006_06_01_archive.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Christiaan_Barnard" TargetMode="Externa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66737"/>
          </a:xfrm>
        </p:spPr>
        <p:txBody>
          <a:bodyPr>
            <a:normAutofit/>
          </a:bodyPr>
          <a:lstStyle/>
          <a:p>
            <a:pPr rtl="1"/>
            <a:r>
              <a:rPr lang="fa-IR" sz="2800" dirty="0" smtClean="0">
                <a:solidFill>
                  <a:srgbClr val="FF0000"/>
                </a:solidFill>
              </a:rPr>
              <a:t>بسم الله الرحمن الرحیم</a:t>
            </a:r>
            <a:endParaRPr lang="en-US" sz="2800" dirty="0">
              <a:solidFill>
                <a:srgbClr val="FF0000"/>
              </a:solidFill>
            </a:endParaRPr>
          </a:p>
        </p:txBody>
      </p:sp>
      <p:sp>
        <p:nvSpPr>
          <p:cNvPr id="3" name="Subtitle 2"/>
          <p:cNvSpPr>
            <a:spLocks noGrp="1"/>
          </p:cNvSpPr>
          <p:nvPr>
            <p:ph type="subTitle" idx="1"/>
          </p:nvPr>
        </p:nvSpPr>
        <p:spPr>
          <a:xfrm>
            <a:off x="1524000" y="2133600"/>
            <a:ext cx="9144000" cy="3670300"/>
          </a:xfrm>
        </p:spPr>
        <p:txBody>
          <a:bodyPr>
            <a:normAutofit/>
          </a:bodyPr>
          <a:lstStyle/>
          <a:p>
            <a:endParaRPr lang="fa-IR" dirty="0" smtClean="0"/>
          </a:p>
          <a:p>
            <a:pPr rtl="1"/>
            <a:r>
              <a:rPr lang="fa-IR" sz="4400" b="1" dirty="0" smtClean="0">
                <a:cs typeface="B Compset" panose="00000400000000000000" pitchFamily="2" charset="-78"/>
              </a:rPr>
              <a:t>تاریخچه اخلاق در پژوهشهای پزشکی</a:t>
            </a:r>
          </a:p>
          <a:p>
            <a:pPr rtl="1"/>
            <a:endParaRPr lang="fa-IR" sz="4400" b="1" dirty="0">
              <a:cs typeface="B Compset" panose="00000400000000000000" pitchFamily="2" charset="-78"/>
            </a:endParaRPr>
          </a:p>
          <a:p>
            <a:pPr rtl="1"/>
            <a:r>
              <a:rPr lang="fa-IR" sz="2200" b="1" dirty="0" smtClean="0">
                <a:cs typeface="B Compset" panose="00000400000000000000" pitchFamily="2" charset="-78"/>
              </a:rPr>
              <a:t>تهیه و تنظیم:</a:t>
            </a:r>
          </a:p>
          <a:p>
            <a:pPr rtl="1"/>
            <a:r>
              <a:rPr lang="fa-IR" sz="2200" b="1" dirty="0" smtClean="0">
                <a:cs typeface="B Compset" panose="00000400000000000000" pitchFamily="2" charset="-78"/>
              </a:rPr>
              <a:t>دکتر محمد ملکزاده</a:t>
            </a:r>
          </a:p>
          <a:p>
            <a:pPr rtl="1"/>
            <a:r>
              <a:rPr lang="fa-IR" sz="1600" b="1" dirty="0" smtClean="0">
                <a:cs typeface="B Compset" panose="00000400000000000000" pitchFamily="2" charset="-78"/>
              </a:rPr>
              <a:t>کارشناس مسوول کمیته اخلاق در پژوهش دانشگاه علوم پزشکی یاسوج</a:t>
            </a:r>
            <a:endParaRPr lang="en-US" sz="1600" b="1" dirty="0">
              <a:cs typeface="B Compset" panose="00000400000000000000" pitchFamily="2" charset="-78"/>
            </a:endParaRPr>
          </a:p>
        </p:txBody>
      </p:sp>
    </p:spTree>
    <p:extLst>
      <p:ext uri="{BB962C8B-B14F-4D97-AF65-F5344CB8AC3E}">
        <p14:creationId xmlns:p14="http://schemas.microsoft.com/office/powerpoint/2010/main" val="349920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374900" y="0"/>
            <a:ext cx="7988300" cy="685800"/>
          </a:xfrm>
        </p:spPr>
        <p:txBody>
          <a:bodyPr>
            <a:noAutofit/>
          </a:bodyPr>
          <a:lstStyle/>
          <a:p>
            <a:pPr algn="ctr" rtl="1" eaLnBrk="1" hangingPunct="1"/>
            <a:r>
              <a:rPr lang="ar-SA" altLang="fa-IR" sz="4000" b="1" dirty="0">
                <a:solidFill>
                  <a:srgbClr val="FF0000"/>
                </a:solidFill>
                <a:cs typeface="B Nazanin" panose="00000400000000000000" pitchFamily="2" charset="-78"/>
              </a:rPr>
              <a:t>بيانيه‏هاي جهاني در اخلاق پزشكي</a:t>
            </a:r>
            <a:endParaRPr lang="en-US" altLang="fa-IR" sz="4000" b="1" dirty="0">
              <a:solidFill>
                <a:srgbClr val="FF0000"/>
              </a:solidFill>
              <a:cs typeface="B Nazanin" panose="00000400000000000000" pitchFamily="2" charset="-78"/>
            </a:endParaRPr>
          </a:p>
        </p:txBody>
      </p:sp>
      <p:sp>
        <p:nvSpPr>
          <p:cNvPr id="25603" name="Rectangle 3"/>
          <p:cNvSpPr>
            <a:spLocks noGrp="1" noChangeArrowheads="1"/>
          </p:cNvSpPr>
          <p:nvPr>
            <p:ph type="body" idx="1"/>
          </p:nvPr>
        </p:nvSpPr>
        <p:spPr>
          <a:xfrm>
            <a:off x="444500" y="1219200"/>
            <a:ext cx="11417300" cy="4876800"/>
          </a:xfrm>
        </p:spPr>
        <p:txBody>
          <a:bodyPr>
            <a:normAutofit/>
          </a:bodyPr>
          <a:lstStyle/>
          <a:p>
            <a:pPr algn="r" rtl="1" eaLnBrk="1" hangingPunct="1">
              <a:defRPr/>
            </a:pPr>
            <a:r>
              <a:rPr lang="ar-SA" altLang="fa-IR" sz="3200" dirty="0" smtClean="0">
                <a:cs typeface="B Shiraz" panose="00000400000000000000" pitchFamily="2" charset="-78"/>
              </a:rPr>
              <a:t> </a:t>
            </a:r>
            <a:r>
              <a:rPr lang="ar-SA" altLang="fa-IR" dirty="0">
                <a:cs typeface="B Shiraz" panose="00000400000000000000" pitchFamily="2" charset="-78"/>
              </a:rPr>
              <a:t>قوانين </a:t>
            </a:r>
            <a:r>
              <a:rPr lang="ar-SA" altLang="fa-IR" dirty="0" smtClean="0">
                <a:solidFill>
                  <a:srgbClr val="FF0000"/>
                </a:solidFill>
                <a:cs typeface="B Shiraz" panose="00000400000000000000" pitchFamily="2" charset="-78"/>
              </a:rPr>
              <a:t>نورمبرگ </a:t>
            </a:r>
            <a:r>
              <a:rPr lang="ar-SA" altLang="fa-IR" dirty="0">
                <a:cs typeface="B Shiraz" panose="00000400000000000000" pitchFamily="2" charset="-78"/>
              </a:rPr>
              <a:t>(1947) همزمان با محاكمه پزشكان نازي</a:t>
            </a:r>
          </a:p>
          <a:p>
            <a:pPr algn="r" rtl="1">
              <a:defRPr/>
            </a:pPr>
            <a:r>
              <a:rPr lang="ar-SA" altLang="fa-IR" dirty="0" smtClean="0">
                <a:cs typeface="B Shiraz" panose="00000400000000000000" pitchFamily="2" charset="-78"/>
              </a:rPr>
              <a:t>بيانيه </a:t>
            </a:r>
            <a:r>
              <a:rPr lang="ar-SA" altLang="fa-IR" dirty="0">
                <a:solidFill>
                  <a:srgbClr val="FF0000"/>
                </a:solidFill>
                <a:cs typeface="B Shiraz" panose="00000400000000000000" pitchFamily="2" charset="-78"/>
              </a:rPr>
              <a:t>هلسينكي (1)</a:t>
            </a:r>
            <a:r>
              <a:rPr lang="ar-SA" altLang="fa-IR" dirty="0">
                <a:cs typeface="B Shiraz" panose="00000400000000000000" pitchFamily="2" charset="-78"/>
              </a:rPr>
              <a:t> (1964) توسط انجمن بين‏المللي پزشكي </a:t>
            </a:r>
            <a:r>
              <a:rPr lang="en-US" altLang="fa-IR" dirty="0">
                <a:cs typeface="B Shiraz" panose="00000400000000000000" pitchFamily="2" charset="-78"/>
              </a:rPr>
              <a:t>(World Medical Association)</a:t>
            </a:r>
            <a:r>
              <a:rPr lang="ar-SA" altLang="fa-IR" dirty="0">
                <a:cs typeface="B Shiraz" panose="00000400000000000000" pitchFamily="2" charset="-78"/>
              </a:rPr>
              <a:t> </a:t>
            </a:r>
          </a:p>
          <a:p>
            <a:pPr algn="r" rtl="1">
              <a:defRPr/>
            </a:pPr>
            <a:r>
              <a:rPr lang="ar-SA" altLang="fa-IR" dirty="0">
                <a:cs typeface="B Shiraz" panose="00000400000000000000" pitchFamily="2" charset="-78"/>
              </a:rPr>
              <a:t> بيانيه </a:t>
            </a:r>
            <a:r>
              <a:rPr lang="ar-SA" altLang="fa-IR" dirty="0">
                <a:solidFill>
                  <a:srgbClr val="FF0000"/>
                </a:solidFill>
                <a:cs typeface="B Shiraz" panose="00000400000000000000" pitchFamily="2" charset="-78"/>
              </a:rPr>
              <a:t>هلسينكي (2)</a:t>
            </a:r>
            <a:r>
              <a:rPr lang="ar-SA" altLang="fa-IR" dirty="0">
                <a:cs typeface="B Shiraz" panose="00000400000000000000" pitchFamily="2" charset="-78"/>
              </a:rPr>
              <a:t> (1975</a:t>
            </a:r>
            <a:r>
              <a:rPr lang="ar-SA" altLang="fa-IR" dirty="0" smtClean="0">
                <a:cs typeface="B Shiraz" panose="00000400000000000000" pitchFamily="2" charset="-78"/>
              </a:rPr>
              <a:t>)</a:t>
            </a:r>
            <a:r>
              <a:rPr lang="fa-IR" altLang="fa-IR" dirty="0"/>
              <a:t> اعلامیه توکیو </a:t>
            </a:r>
            <a:endParaRPr lang="fa-IR" altLang="fa-IR" dirty="0" smtClean="0"/>
          </a:p>
          <a:p>
            <a:pPr algn="r" rtl="1">
              <a:defRPr/>
            </a:pPr>
            <a:r>
              <a:rPr lang="fa-IR" altLang="fa-IR" dirty="0">
                <a:cs typeface="B Shiraz" panose="00000400000000000000" pitchFamily="2" charset="-78"/>
              </a:rPr>
              <a:t>بيانيه </a:t>
            </a:r>
            <a:r>
              <a:rPr lang="fa-IR" altLang="fa-IR" dirty="0">
                <a:solidFill>
                  <a:srgbClr val="FF0000"/>
                </a:solidFill>
                <a:cs typeface="B Shiraz" panose="00000400000000000000" pitchFamily="2" charset="-78"/>
              </a:rPr>
              <a:t>بلمونت (1978) </a:t>
            </a:r>
          </a:p>
          <a:p>
            <a:pPr algn="r" rtl="1" eaLnBrk="1" hangingPunct="1">
              <a:defRPr/>
            </a:pPr>
            <a:r>
              <a:rPr lang="ar-SA" altLang="fa-IR" dirty="0" smtClean="0">
                <a:cs typeface="B Shiraz" panose="00000400000000000000" pitchFamily="2" charset="-78"/>
              </a:rPr>
              <a:t> </a:t>
            </a:r>
            <a:r>
              <a:rPr lang="ar-SA" altLang="fa-IR" dirty="0">
                <a:solidFill>
                  <a:srgbClr val="FF0000"/>
                </a:solidFill>
                <a:cs typeface="B Shiraz" panose="00000400000000000000" pitchFamily="2" charset="-78"/>
              </a:rPr>
              <a:t>برنامه اجرايي بيانيه هلسينكي </a:t>
            </a:r>
            <a:r>
              <a:rPr lang="ar-SA" altLang="fa-IR" dirty="0">
                <a:cs typeface="B Shiraz" panose="00000400000000000000" pitchFamily="2" charset="-78"/>
              </a:rPr>
              <a:t>(1981) توسط سازمان جهاني بهداشت و </a:t>
            </a:r>
            <a:r>
              <a:rPr lang="en-US" altLang="fa-IR" dirty="0" smtClean="0">
                <a:cs typeface="B Shiraz" panose="00000400000000000000" pitchFamily="2" charset="-78"/>
              </a:rPr>
              <a:t>CIMOS</a:t>
            </a:r>
            <a:r>
              <a:rPr lang="fa-IR" altLang="fa-IR" dirty="0" smtClean="0">
                <a:cs typeface="B Shiraz" panose="00000400000000000000" pitchFamily="2" charset="-78"/>
              </a:rPr>
              <a:t> </a:t>
            </a:r>
          </a:p>
          <a:p>
            <a:pPr algn="r" rtl="1" eaLnBrk="1" hangingPunct="1">
              <a:defRPr/>
            </a:pPr>
            <a:r>
              <a:rPr lang="ar-SA" altLang="fa-IR" sz="1800" dirty="0" smtClean="0">
                <a:cs typeface="B Shiraz" panose="00000400000000000000" pitchFamily="2" charset="-78"/>
              </a:rPr>
              <a:t> </a:t>
            </a:r>
            <a:r>
              <a:rPr lang="en-US" altLang="fa-IR" sz="1800" dirty="0" smtClean="0">
                <a:cs typeface="B Shiraz" panose="00000400000000000000" pitchFamily="2" charset="-78"/>
              </a:rPr>
              <a:t>(</a:t>
            </a:r>
            <a:r>
              <a:rPr lang="en-US" sz="2000" b="1" dirty="0" smtClean="0">
                <a:solidFill>
                  <a:srgbClr val="FF0000"/>
                </a:solidFill>
              </a:rPr>
              <a:t>Council </a:t>
            </a:r>
            <a:r>
              <a:rPr lang="en-US" sz="2000" b="1" dirty="0">
                <a:solidFill>
                  <a:srgbClr val="FF0000"/>
                </a:solidFill>
              </a:rPr>
              <a:t>for International Organizations</a:t>
            </a:r>
            <a:r>
              <a:rPr lang="en-US" sz="2000" dirty="0">
                <a:solidFill>
                  <a:srgbClr val="FF0000"/>
                </a:solidFill>
              </a:rPr>
              <a:t> of </a:t>
            </a:r>
            <a:r>
              <a:rPr lang="en-US" sz="2000" b="1" dirty="0">
                <a:solidFill>
                  <a:srgbClr val="FF0000"/>
                </a:solidFill>
              </a:rPr>
              <a:t>Medical Sciences</a:t>
            </a:r>
            <a:r>
              <a:rPr lang="en-US" altLang="fa-IR" sz="2000" dirty="0" smtClean="0">
                <a:solidFill>
                  <a:srgbClr val="FF0000"/>
                </a:solidFill>
                <a:cs typeface="B Shiraz" panose="00000400000000000000" pitchFamily="2" charset="-78"/>
              </a:rPr>
              <a:t>.)</a:t>
            </a:r>
            <a:r>
              <a:rPr lang="fa-IR" altLang="fa-IR" sz="2000" dirty="0" smtClean="0">
                <a:solidFill>
                  <a:srgbClr val="FF0000"/>
                </a:solidFill>
                <a:cs typeface="B Shiraz" panose="00000400000000000000" pitchFamily="2" charset="-78"/>
              </a:rPr>
              <a:t> </a:t>
            </a:r>
            <a:r>
              <a:rPr lang="fa-IR" dirty="0" smtClean="0">
                <a:solidFill>
                  <a:srgbClr val="FF0000"/>
                </a:solidFill>
                <a:cs typeface="B Mitra" pitchFamily="2" charset="-78"/>
              </a:rPr>
              <a:t> </a:t>
            </a:r>
            <a:r>
              <a:rPr lang="fa-IR" sz="2400" dirty="0">
                <a:solidFill>
                  <a:srgbClr val="FF0000"/>
                </a:solidFill>
                <a:cs typeface="B Shiraz" panose="00000400000000000000" pitchFamily="2" charset="-78"/>
              </a:rPr>
              <a:t>شوراي بين المللي سازمانهاي علوم پزشكي (</a:t>
            </a:r>
            <a:r>
              <a:rPr lang="en-US" sz="2400" dirty="0">
                <a:solidFill>
                  <a:srgbClr val="FF0000"/>
                </a:solidFill>
                <a:cs typeface="B Shiraz" panose="00000400000000000000" pitchFamily="2" charset="-78"/>
              </a:rPr>
              <a:t>CIOMS</a:t>
            </a:r>
            <a:r>
              <a:rPr lang="fa-IR" sz="2400" dirty="0">
                <a:solidFill>
                  <a:srgbClr val="FF0000"/>
                </a:solidFill>
                <a:cs typeface="B Shiraz" panose="00000400000000000000" pitchFamily="2" charset="-78"/>
              </a:rPr>
              <a:t>) نيز با مشاركت سازمان جهاني بهداشت (</a:t>
            </a:r>
            <a:r>
              <a:rPr lang="en-US" sz="2400" dirty="0">
                <a:solidFill>
                  <a:srgbClr val="FF0000"/>
                </a:solidFill>
                <a:cs typeface="B Shiraz" panose="00000400000000000000" pitchFamily="2" charset="-78"/>
              </a:rPr>
              <a:t>WHO</a:t>
            </a:r>
            <a:r>
              <a:rPr lang="fa-IR" sz="2400" dirty="0">
                <a:solidFill>
                  <a:srgbClr val="FF0000"/>
                </a:solidFill>
                <a:cs typeface="B Shiraz" panose="00000400000000000000" pitchFamily="2" charset="-78"/>
              </a:rPr>
              <a:t>) </a:t>
            </a:r>
            <a:r>
              <a:rPr lang="fa-IR" sz="2400" dirty="0">
                <a:cs typeface="B Shiraz" panose="00000400000000000000" pitchFamily="2" charset="-78"/>
              </a:rPr>
              <a:t>اولين بار در سال 1982 ميلادي راهنماي بين المللي اخلاق در پژوهشهاي زيست پزشكي با سوژه هاي انساني را تدوين و منتشر نمود كه آخرين تجديد نظر آن در سال 2002 صورت گرفته است</a:t>
            </a:r>
            <a:r>
              <a:rPr lang="fa-IR" sz="2400" dirty="0" smtClean="0">
                <a:cs typeface="B Shiraz" panose="00000400000000000000" pitchFamily="2" charset="-78"/>
              </a:rPr>
              <a:t>.</a:t>
            </a:r>
          </a:p>
          <a:p>
            <a:pPr algn="r" rtl="1">
              <a:defRPr/>
            </a:pPr>
            <a:endParaRPr lang="fa-IR" altLang="fa-IR" sz="2400" dirty="0">
              <a:cs typeface="B Shiraz" panose="00000400000000000000" pitchFamily="2" charset="-78"/>
            </a:endParaRPr>
          </a:p>
          <a:p>
            <a:pPr marL="0" indent="0" algn="r" rtl="1">
              <a:buNone/>
              <a:defRPr/>
            </a:pPr>
            <a:endParaRPr lang="en-US" altLang="fa-IR" sz="2400" dirty="0">
              <a:cs typeface="B Shiraz" panose="00000400000000000000" pitchFamily="2" charset="-78"/>
            </a:endParaRPr>
          </a:p>
        </p:txBody>
      </p:sp>
    </p:spTree>
    <p:extLst>
      <p:ext uri="{BB962C8B-B14F-4D97-AF65-F5344CB8AC3E}">
        <p14:creationId xmlns:p14="http://schemas.microsoft.com/office/powerpoint/2010/main" val="4174424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1+#ppt_w/2"/>
                                          </p:val>
                                        </p:tav>
                                        <p:tav tm="100000">
                                          <p:val>
                                            <p:strVal val="#ppt_x"/>
                                          </p:val>
                                        </p:tav>
                                      </p:tavLst>
                                    </p:anim>
                                    <p:anim calcmode="lin" valueType="num">
                                      <p:cBhvr additive="base">
                                        <p:cTn id="8" dur="500" fill="hold"/>
                                        <p:tgtEl>
                                          <p:spTgt spid="2560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2" presetClass="entr" presetSubtype="0" fill="hold" grpId="0" nodeType="after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Scale>
                                      <p:cBhvr>
                                        <p:cTn id="12" dur="1000" decel="50000" fill="hold">
                                          <p:stCondLst>
                                            <p:cond delay="0"/>
                                          </p:stCondLst>
                                        </p:cTn>
                                        <p:tgtEl>
                                          <p:spTgt spid="2560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5603">
                                            <p:txEl>
                                              <p:pRg st="0" end="0"/>
                                            </p:txEl>
                                          </p:spTgt>
                                        </p:tgtEl>
                                        <p:attrNameLst>
                                          <p:attrName>ppt_x</p:attrName>
                                          <p:attrName>ppt_y</p:attrName>
                                        </p:attrNameLst>
                                      </p:cBhvr>
                                    </p:animMotion>
                                    <p:animEffect transition="in" filter="fade">
                                      <p:cBhvr>
                                        <p:cTn id="14" dur="1000"/>
                                        <p:tgtEl>
                                          <p:spTgt spid="25603">
                                            <p:txEl>
                                              <p:pRg st="0" end="0"/>
                                            </p:txEl>
                                          </p:spTgt>
                                        </p:tgtEl>
                                      </p:cBhvr>
                                    </p:animEffect>
                                  </p:childTnLst>
                                </p:cTn>
                              </p:par>
                            </p:childTnLst>
                          </p:cTn>
                        </p:par>
                        <p:par>
                          <p:cTn id="15" fill="hold">
                            <p:stCondLst>
                              <p:cond delay="1500"/>
                            </p:stCondLst>
                            <p:childTnLst>
                              <p:par>
                                <p:cTn id="16" presetID="52" presetClass="entr" presetSubtype="0" fill="hold" grpId="0" nodeType="afterEffect">
                                  <p:stCondLst>
                                    <p:cond delay="0"/>
                                  </p:stCondLst>
                                  <p:childTnLst>
                                    <p:set>
                                      <p:cBhvr>
                                        <p:cTn id="17" dur="1" fill="hold">
                                          <p:stCondLst>
                                            <p:cond delay="0"/>
                                          </p:stCondLst>
                                        </p:cTn>
                                        <p:tgtEl>
                                          <p:spTgt spid="25603">
                                            <p:txEl>
                                              <p:pRg st="1" end="1"/>
                                            </p:txEl>
                                          </p:spTgt>
                                        </p:tgtEl>
                                        <p:attrNameLst>
                                          <p:attrName>style.visibility</p:attrName>
                                        </p:attrNameLst>
                                      </p:cBhvr>
                                      <p:to>
                                        <p:strVal val="visible"/>
                                      </p:to>
                                    </p:set>
                                    <p:animScale>
                                      <p:cBhvr>
                                        <p:cTn id="18" dur="1000" decel="50000" fill="hold">
                                          <p:stCondLst>
                                            <p:cond delay="0"/>
                                          </p:stCondLst>
                                        </p:cTn>
                                        <p:tgtEl>
                                          <p:spTgt spid="2560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25603">
                                            <p:txEl>
                                              <p:pRg st="1" end="1"/>
                                            </p:txEl>
                                          </p:spTgt>
                                        </p:tgtEl>
                                        <p:attrNameLst>
                                          <p:attrName>ppt_x</p:attrName>
                                          <p:attrName>ppt_y</p:attrName>
                                        </p:attrNameLst>
                                      </p:cBhvr>
                                    </p:animMotion>
                                    <p:animEffect transition="in" filter="fade">
                                      <p:cBhvr>
                                        <p:cTn id="20" dur="1000"/>
                                        <p:tgtEl>
                                          <p:spTgt spid="25603">
                                            <p:txEl>
                                              <p:pRg st="1" end="1"/>
                                            </p:txEl>
                                          </p:spTgt>
                                        </p:tgtEl>
                                      </p:cBhvr>
                                    </p:animEffect>
                                  </p:childTnLst>
                                </p:cTn>
                              </p:par>
                            </p:childTnLst>
                          </p:cTn>
                        </p:par>
                        <p:par>
                          <p:cTn id="21" fill="hold" nodeType="afterGroup">
                            <p:stCondLst>
                              <p:cond delay="2500"/>
                            </p:stCondLst>
                            <p:childTnLst>
                              <p:par>
                                <p:cTn id="22" presetID="52" presetClass="entr" presetSubtype="0" fill="hold" grpId="0" nodeType="afterEffect">
                                  <p:stCondLst>
                                    <p:cond delay="0"/>
                                  </p:stCondLst>
                                  <p:childTnLst>
                                    <p:set>
                                      <p:cBhvr>
                                        <p:cTn id="23" dur="1" fill="hold">
                                          <p:stCondLst>
                                            <p:cond delay="0"/>
                                          </p:stCondLst>
                                        </p:cTn>
                                        <p:tgtEl>
                                          <p:spTgt spid="25603">
                                            <p:txEl>
                                              <p:pRg st="2" end="2"/>
                                            </p:txEl>
                                          </p:spTgt>
                                        </p:tgtEl>
                                        <p:attrNameLst>
                                          <p:attrName>style.visibility</p:attrName>
                                        </p:attrNameLst>
                                      </p:cBhvr>
                                      <p:to>
                                        <p:strVal val="visible"/>
                                      </p:to>
                                    </p:set>
                                    <p:animScale>
                                      <p:cBhvr>
                                        <p:cTn id="24" dur="1000" decel="50000" fill="hold">
                                          <p:stCondLst>
                                            <p:cond delay="0"/>
                                          </p:stCondLst>
                                        </p:cTn>
                                        <p:tgtEl>
                                          <p:spTgt spid="2560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25603">
                                            <p:txEl>
                                              <p:pRg st="2" end="2"/>
                                            </p:txEl>
                                          </p:spTgt>
                                        </p:tgtEl>
                                        <p:attrNameLst>
                                          <p:attrName>ppt_x</p:attrName>
                                          <p:attrName>ppt_y</p:attrName>
                                        </p:attrNameLst>
                                      </p:cBhvr>
                                    </p:animMotion>
                                    <p:animEffect transition="in" filter="fade">
                                      <p:cBhvr>
                                        <p:cTn id="26" dur="1000"/>
                                        <p:tgtEl>
                                          <p:spTgt spid="2560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25603">
                                            <p:txEl>
                                              <p:pRg st="3" end="3"/>
                                            </p:txEl>
                                          </p:spTgt>
                                        </p:tgtEl>
                                        <p:attrNameLst>
                                          <p:attrName>style.visibility</p:attrName>
                                        </p:attrNameLst>
                                      </p:cBhvr>
                                      <p:to>
                                        <p:strVal val="visible"/>
                                      </p:to>
                                    </p:set>
                                    <p:animScale>
                                      <p:cBhvr>
                                        <p:cTn id="31" dur="1000" decel="50000" fill="hold">
                                          <p:stCondLst>
                                            <p:cond delay="0"/>
                                          </p:stCondLst>
                                        </p:cTn>
                                        <p:tgtEl>
                                          <p:spTgt spid="2560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25603">
                                            <p:txEl>
                                              <p:pRg st="3" end="3"/>
                                            </p:txEl>
                                          </p:spTgt>
                                        </p:tgtEl>
                                        <p:attrNameLst>
                                          <p:attrName>ppt_x</p:attrName>
                                          <p:attrName>ppt_y</p:attrName>
                                        </p:attrNameLst>
                                      </p:cBhvr>
                                    </p:animMotion>
                                    <p:animEffect transition="in" filter="fade">
                                      <p:cBhvr>
                                        <p:cTn id="33" dur="1000"/>
                                        <p:tgtEl>
                                          <p:spTgt spid="25603">
                                            <p:txEl>
                                              <p:pRg st="3" end="3"/>
                                            </p:txEl>
                                          </p:spTgt>
                                        </p:tgtEl>
                                      </p:cBhvr>
                                    </p:animEffect>
                                  </p:childTnLst>
                                </p:cTn>
                              </p:par>
                            </p:childTnLst>
                          </p:cTn>
                        </p:par>
                        <p:par>
                          <p:cTn id="34" fill="hold" nodeType="afterGroup">
                            <p:stCondLst>
                              <p:cond delay="1000"/>
                            </p:stCondLst>
                            <p:childTnLst>
                              <p:par>
                                <p:cTn id="35" presetID="52" presetClass="entr" presetSubtype="0" fill="hold" grpId="0" nodeType="afterEffect">
                                  <p:stCondLst>
                                    <p:cond delay="0"/>
                                  </p:stCondLst>
                                  <p:childTnLst>
                                    <p:set>
                                      <p:cBhvr>
                                        <p:cTn id="36" dur="1" fill="hold">
                                          <p:stCondLst>
                                            <p:cond delay="0"/>
                                          </p:stCondLst>
                                        </p:cTn>
                                        <p:tgtEl>
                                          <p:spTgt spid="25603">
                                            <p:txEl>
                                              <p:pRg st="4" end="4"/>
                                            </p:txEl>
                                          </p:spTgt>
                                        </p:tgtEl>
                                        <p:attrNameLst>
                                          <p:attrName>style.visibility</p:attrName>
                                        </p:attrNameLst>
                                      </p:cBhvr>
                                      <p:to>
                                        <p:strVal val="visible"/>
                                      </p:to>
                                    </p:set>
                                    <p:animScale>
                                      <p:cBhvr>
                                        <p:cTn id="37" dur="1000" decel="50000" fill="hold">
                                          <p:stCondLst>
                                            <p:cond delay="0"/>
                                          </p:stCondLst>
                                        </p:cTn>
                                        <p:tgtEl>
                                          <p:spTgt spid="2560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25603">
                                            <p:txEl>
                                              <p:pRg st="4" end="4"/>
                                            </p:txEl>
                                          </p:spTgt>
                                        </p:tgtEl>
                                        <p:attrNameLst>
                                          <p:attrName>ppt_x</p:attrName>
                                          <p:attrName>ppt_y</p:attrName>
                                        </p:attrNameLst>
                                      </p:cBhvr>
                                    </p:animMotion>
                                    <p:animEffect transition="in" filter="fade">
                                      <p:cBhvr>
                                        <p:cTn id="39" dur="1000"/>
                                        <p:tgtEl>
                                          <p:spTgt spid="25603">
                                            <p:txEl>
                                              <p:pRg st="4" end="4"/>
                                            </p:txEl>
                                          </p:spTgt>
                                        </p:tgtEl>
                                      </p:cBhvr>
                                    </p:animEffect>
                                  </p:childTnLst>
                                </p:cTn>
                              </p:par>
                            </p:childTnLst>
                          </p:cTn>
                        </p:par>
                        <p:par>
                          <p:cTn id="40" fill="hold">
                            <p:stCondLst>
                              <p:cond delay="2000"/>
                            </p:stCondLst>
                            <p:childTnLst>
                              <p:par>
                                <p:cTn id="41" presetID="52" presetClass="entr" presetSubtype="0" fill="hold" grpId="0" nodeType="afterEffect">
                                  <p:stCondLst>
                                    <p:cond delay="0"/>
                                  </p:stCondLst>
                                  <p:childTnLst>
                                    <p:set>
                                      <p:cBhvr>
                                        <p:cTn id="42" dur="1" fill="hold">
                                          <p:stCondLst>
                                            <p:cond delay="0"/>
                                          </p:stCondLst>
                                        </p:cTn>
                                        <p:tgtEl>
                                          <p:spTgt spid="25603">
                                            <p:txEl>
                                              <p:pRg st="5" end="5"/>
                                            </p:txEl>
                                          </p:spTgt>
                                        </p:tgtEl>
                                        <p:attrNameLst>
                                          <p:attrName>style.visibility</p:attrName>
                                        </p:attrNameLst>
                                      </p:cBhvr>
                                      <p:to>
                                        <p:strVal val="visible"/>
                                      </p:to>
                                    </p:set>
                                    <p:animScale>
                                      <p:cBhvr>
                                        <p:cTn id="43" dur="1000" decel="50000" fill="hold">
                                          <p:stCondLst>
                                            <p:cond delay="0"/>
                                          </p:stCondLst>
                                        </p:cTn>
                                        <p:tgtEl>
                                          <p:spTgt spid="2560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25603">
                                            <p:txEl>
                                              <p:pRg st="5" end="5"/>
                                            </p:txEl>
                                          </p:spTgt>
                                        </p:tgtEl>
                                        <p:attrNameLst>
                                          <p:attrName>ppt_x</p:attrName>
                                          <p:attrName>ppt_y</p:attrName>
                                        </p:attrNameLst>
                                      </p:cBhvr>
                                    </p:animMotion>
                                    <p:animEffect transition="in" filter="fade">
                                      <p:cBhvr>
                                        <p:cTn id="45" dur="10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648" y="196555"/>
            <a:ext cx="11960352" cy="4128310"/>
          </a:xfrm>
          <a:prstGeom prst="rect">
            <a:avLst/>
          </a:prstGeom>
        </p:spPr>
        <p:txBody>
          <a:bodyPr wrap="square">
            <a:spAutoFit/>
          </a:bodyPr>
          <a:lstStyle/>
          <a:p>
            <a:pPr lvl="0" algn="just" rtl="1">
              <a:lnSpc>
                <a:spcPct val="115000"/>
              </a:lnSpc>
              <a:spcAft>
                <a:spcPts val="375"/>
              </a:spcAft>
              <a:tabLst>
                <a:tab pos="1292860" algn="l"/>
                <a:tab pos="2865755" algn="ctr"/>
                <a:tab pos="3867150" algn="l"/>
                <a:tab pos="4486910" algn="l"/>
              </a:tabLst>
            </a:pPr>
            <a:r>
              <a:rPr lang="fa-IR" sz="3200" b="1" dirty="0">
                <a:solidFill>
                  <a:prstClr val="black"/>
                </a:solidFill>
                <a:latin typeface="Times New Roman" panose="02020603050405020304" pitchFamily="18" charset="0"/>
                <a:ea typeface="Times New Roman" panose="02020603050405020304" pitchFamily="18" charset="0"/>
                <a:cs typeface="B Zar"/>
              </a:rPr>
              <a:t>ملاحظات اخلاقی در </a:t>
            </a:r>
            <a:r>
              <a:rPr lang="fa-IR" sz="3200" b="1" dirty="0" smtClean="0">
                <a:solidFill>
                  <a:prstClr val="black"/>
                </a:solidFill>
                <a:latin typeface="Times New Roman" panose="02020603050405020304" pitchFamily="18" charset="0"/>
                <a:ea typeface="Times New Roman" panose="02020603050405020304" pitchFamily="18" charset="0"/>
                <a:cs typeface="B Zar"/>
              </a:rPr>
              <a:t>پژوهش</a:t>
            </a:r>
          </a:p>
          <a:p>
            <a:pPr lvl="0" algn="just" rtl="1">
              <a:lnSpc>
                <a:spcPct val="115000"/>
              </a:lnSpc>
              <a:spcAft>
                <a:spcPts val="375"/>
              </a:spcAft>
              <a:tabLst>
                <a:tab pos="1292860" algn="l"/>
                <a:tab pos="2865755" algn="ctr"/>
                <a:tab pos="3867150" algn="l"/>
                <a:tab pos="4486910" algn="l"/>
              </a:tabLst>
            </a:pPr>
            <a:endParaRPr lang="fa-IR" sz="3200" b="1" dirty="0">
              <a:solidFill>
                <a:prstClr val="black"/>
              </a:solidFill>
              <a:latin typeface="Times New Roman" panose="02020603050405020304" pitchFamily="18" charset="0"/>
              <a:ea typeface="Times New Roman" panose="02020603050405020304" pitchFamily="18" charset="0"/>
              <a:cs typeface="B Zar"/>
            </a:endParaRPr>
          </a:p>
          <a:p>
            <a:pPr marL="457200" indent="-457200" algn="just" rtl="1">
              <a:lnSpc>
                <a:spcPct val="150000"/>
              </a:lnSpc>
              <a:buFont typeface="Wingdings" panose="05000000000000000000" pitchFamily="2" charset="2"/>
              <a:buChar char="q"/>
            </a:pPr>
            <a:r>
              <a:rPr lang="fa-IR" sz="2800" dirty="0" smtClean="0">
                <a:effectLst/>
                <a:latin typeface="Times New Roman" panose="02020603050405020304" pitchFamily="18" charset="0"/>
                <a:ea typeface="Times New Roman" panose="02020603050405020304" pitchFamily="18" charset="0"/>
                <a:cs typeface="B Zar"/>
              </a:rPr>
              <a:t>نخستین بیانیه بین المللی در زمینه پژوهش روی افراد، </a:t>
            </a:r>
            <a:r>
              <a:rPr lang="fa-IR" sz="2800" b="1" dirty="0" smtClean="0">
                <a:effectLst/>
                <a:latin typeface="Times New Roman" panose="02020603050405020304" pitchFamily="18" charset="0"/>
                <a:ea typeface="Times New Roman" panose="02020603050405020304" pitchFamily="18" charset="0"/>
                <a:cs typeface="B Zar"/>
              </a:rPr>
              <a:t>بیانیه </a:t>
            </a:r>
            <a:r>
              <a:rPr lang="fa-IR" sz="2800" b="1" dirty="0" smtClean="0">
                <a:effectLst/>
                <a:latin typeface="Times New Roman" panose="02020603050405020304" pitchFamily="18" charset="0"/>
                <a:ea typeface="Times New Roman" panose="02020603050405020304" pitchFamily="18" charset="0"/>
                <a:cs typeface="B Zar"/>
              </a:rPr>
              <a:t>نورمبرگ </a:t>
            </a:r>
            <a:r>
              <a:rPr lang="fa-IR" sz="2800" dirty="0" smtClean="0">
                <a:effectLst/>
                <a:latin typeface="Times New Roman" panose="02020603050405020304" pitchFamily="18" charset="0"/>
                <a:ea typeface="Times New Roman" panose="02020603050405020304" pitchFamily="18" charset="0"/>
                <a:cs typeface="B Zar"/>
              </a:rPr>
              <a:t>بود که در سال 1947 در جریان محاکمه پزشکانی که در حکومت نازی ها، طی جنگ جهانی دوم روی زندانیان و اسرا آزمونهای غیرانسانی انجام داده بودند، صادر شد.</a:t>
            </a:r>
          </a:p>
          <a:p>
            <a:pPr marL="457200" indent="-457200" algn="just" rtl="1">
              <a:buFont typeface="Wingdings" panose="05000000000000000000" pitchFamily="2" charset="2"/>
              <a:buChar char="q"/>
            </a:pPr>
            <a:endParaRPr lang="fa-IR" sz="2800" dirty="0">
              <a:latin typeface="Times New Roman" panose="02020603050405020304" pitchFamily="18" charset="0"/>
              <a:ea typeface="Times New Roman" panose="02020603050405020304" pitchFamily="18" charset="0"/>
              <a:cs typeface="B Zar"/>
            </a:endParaRPr>
          </a:p>
          <a:p>
            <a:pPr algn="just" rtl="1"/>
            <a:endParaRPr lang="fa-IR" sz="2800" dirty="0"/>
          </a:p>
        </p:txBody>
      </p:sp>
    </p:spTree>
    <p:extLst>
      <p:ext uri="{BB962C8B-B14F-4D97-AF65-F5344CB8AC3E}">
        <p14:creationId xmlns:p14="http://schemas.microsoft.com/office/powerpoint/2010/main" val="209165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901"/>
            <a:ext cx="10515600" cy="622299"/>
          </a:xfrm>
        </p:spPr>
        <p:txBody>
          <a:bodyPr>
            <a:normAutofit/>
          </a:bodyPr>
          <a:lstStyle/>
          <a:p>
            <a:pPr algn="ctr"/>
            <a:r>
              <a:rPr lang="en-US" sz="3200" dirty="0">
                <a:solidFill>
                  <a:srgbClr val="FF0000"/>
                </a:solidFill>
                <a:latin typeface="Linux Libertine"/>
              </a:rPr>
              <a:t>The ten points of the Nuremberg </a:t>
            </a:r>
            <a:r>
              <a:rPr lang="en-US" sz="3200" dirty="0" smtClean="0">
                <a:solidFill>
                  <a:srgbClr val="FF0000"/>
                </a:solidFill>
                <a:latin typeface="Linux Libertine"/>
              </a:rPr>
              <a:t>Code</a:t>
            </a:r>
            <a:endParaRPr lang="en-US" sz="3200" dirty="0">
              <a:solidFill>
                <a:srgbClr val="FF0000"/>
              </a:solidFill>
            </a:endParaRPr>
          </a:p>
        </p:txBody>
      </p:sp>
      <p:sp>
        <p:nvSpPr>
          <p:cNvPr id="3" name="Content Placeholder 2"/>
          <p:cNvSpPr>
            <a:spLocks noGrp="1"/>
          </p:cNvSpPr>
          <p:nvPr>
            <p:ph idx="1"/>
          </p:nvPr>
        </p:nvSpPr>
        <p:spPr>
          <a:xfrm>
            <a:off x="165100" y="711200"/>
            <a:ext cx="11734800" cy="5969000"/>
          </a:xfrm>
        </p:spPr>
        <p:txBody>
          <a:bodyPr>
            <a:noAutofit/>
          </a:bodyPr>
          <a:lstStyle/>
          <a:p>
            <a:endParaRPr lang="en-US" sz="1200" dirty="0">
              <a:solidFill>
                <a:srgbClr val="252525"/>
              </a:solidFill>
              <a:latin typeface="Arial" panose="020B0604020202020204" pitchFamily="34" charset="0"/>
            </a:endParaRPr>
          </a:p>
          <a:p>
            <a:pPr>
              <a:buFont typeface="+mj-lt"/>
              <a:buAutoNum type="arabicPeriod"/>
            </a:pPr>
            <a:r>
              <a:rPr lang="en-US" sz="1800" dirty="0">
                <a:solidFill>
                  <a:srgbClr val="252525"/>
                </a:solidFill>
                <a:latin typeface="Arial" panose="020B0604020202020204" pitchFamily="34" charset="0"/>
              </a:rPr>
              <a:t>Required is the voluntary, well-informed, understanding consent of the human subject in a full legal capacity.</a:t>
            </a:r>
          </a:p>
          <a:p>
            <a:pPr>
              <a:buFont typeface="+mj-lt"/>
              <a:buAutoNum type="arabicPeriod"/>
            </a:pPr>
            <a:r>
              <a:rPr lang="en-US" sz="1800" dirty="0">
                <a:solidFill>
                  <a:srgbClr val="252525"/>
                </a:solidFill>
                <a:latin typeface="Arial" panose="020B0604020202020204" pitchFamily="34" charset="0"/>
              </a:rPr>
              <a:t>The experiment should aim at positive results for society that cannot be procured in some other way.</a:t>
            </a:r>
          </a:p>
          <a:p>
            <a:pPr>
              <a:buFont typeface="+mj-lt"/>
              <a:buAutoNum type="arabicPeriod"/>
            </a:pPr>
            <a:r>
              <a:rPr lang="en-US" sz="1800" dirty="0">
                <a:solidFill>
                  <a:srgbClr val="252525"/>
                </a:solidFill>
                <a:latin typeface="Arial" panose="020B0604020202020204" pitchFamily="34" charset="0"/>
              </a:rPr>
              <a:t>It should be based on previous knowledge (like, an expectation derived from animal experiments) that justifies the experiment.</a:t>
            </a:r>
          </a:p>
          <a:p>
            <a:pPr>
              <a:buFont typeface="+mj-lt"/>
              <a:buAutoNum type="arabicPeriod"/>
            </a:pPr>
            <a:r>
              <a:rPr lang="en-US" sz="1800" dirty="0">
                <a:solidFill>
                  <a:srgbClr val="252525"/>
                </a:solidFill>
                <a:latin typeface="Arial" panose="020B0604020202020204" pitchFamily="34" charset="0"/>
              </a:rPr>
              <a:t>The experiment should be set up in a way that avoids unnecessary physical and mental suffering and injuries.</a:t>
            </a:r>
          </a:p>
          <a:p>
            <a:pPr>
              <a:buFont typeface="+mj-lt"/>
              <a:buAutoNum type="arabicPeriod"/>
            </a:pPr>
            <a:r>
              <a:rPr lang="en-US" sz="1800" dirty="0">
                <a:solidFill>
                  <a:srgbClr val="252525"/>
                </a:solidFill>
                <a:latin typeface="Arial" panose="020B0604020202020204" pitchFamily="34" charset="0"/>
              </a:rPr>
              <a:t>It should not be conducted when there is any reason to believe that it implies a risk of death or disabling injury.</a:t>
            </a:r>
          </a:p>
          <a:p>
            <a:pPr>
              <a:buFont typeface="+mj-lt"/>
              <a:buAutoNum type="arabicPeriod"/>
            </a:pPr>
            <a:r>
              <a:rPr lang="en-US" sz="1800" dirty="0">
                <a:solidFill>
                  <a:srgbClr val="252525"/>
                </a:solidFill>
                <a:latin typeface="Arial" panose="020B0604020202020204" pitchFamily="34" charset="0"/>
              </a:rPr>
              <a:t>The risks of the experiment should be in proportion to (that is, not exceed) the expected humanitarian benefits.</a:t>
            </a:r>
          </a:p>
          <a:p>
            <a:pPr>
              <a:buFont typeface="+mj-lt"/>
              <a:buAutoNum type="arabicPeriod"/>
            </a:pPr>
            <a:r>
              <a:rPr lang="en-US" sz="1800" dirty="0">
                <a:solidFill>
                  <a:srgbClr val="252525"/>
                </a:solidFill>
                <a:latin typeface="Arial" panose="020B0604020202020204" pitchFamily="34" charset="0"/>
              </a:rPr>
              <a:t>Preparations and facilities must be provided </a:t>
            </a:r>
            <a:r>
              <a:rPr lang="en-US" sz="1800" dirty="0" smtClean="0">
                <a:solidFill>
                  <a:srgbClr val="252525"/>
                </a:solidFill>
                <a:latin typeface="Arial" panose="020B0604020202020204" pitchFamily="34" charset="0"/>
              </a:rPr>
              <a:t>hat </a:t>
            </a:r>
            <a:r>
              <a:rPr lang="en-US" sz="1800" dirty="0">
                <a:solidFill>
                  <a:srgbClr val="252525"/>
                </a:solidFill>
                <a:latin typeface="Arial" panose="020B0604020202020204" pitchFamily="34" charset="0"/>
              </a:rPr>
              <a:t>adequately protect the subjects against the experiment’s risks.</a:t>
            </a:r>
          </a:p>
          <a:p>
            <a:pPr>
              <a:buFont typeface="+mj-lt"/>
              <a:buAutoNum type="arabicPeriod"/>
            </a:pPr>
            <a:r>
              <a:rPr lang="en-US" sz="1800" dirty="0">
                <a:solidFill>
                  <a:srgbClr val="252525"/>
                </a:solidFill>
                <a:latin typeface="Arial" panose="020B0604020202020204" pitchFamily="34" charset="0"/>
              </a:rPr>
              <a:t>The staff who conduct or take part in the experiment must be fully trained and scientifically qualified.</a:t>
            </a:r>
          </a:p>
          <a:p>
            <a:pPr>
              <a:buFont typeface="+mj-lt"/>
              <a:buAutoNum type="arabicPeriod"/>
            </a:pPr>
            <a:r>
              <a:rPr lang="en-US" sz="1800" dirty="0">
                <a:solidFill>
                  <a:srgbClr val="252525"/>
                </a:solidFill>
                <a:latin typeface="Arial" panose="020B0604020202020204" pitchFamily="34" charset="0"/>
              </a:rPr>
              <a:t>The human subjects must be free to immediately quit the experiment at any point when they feel physically or mentally unable to go on.</a:t>
            </a:r>
          </a:p>
          <a:p>
            <a:pPr>
              <a:buFont typeface="+mj-lt"/>
              <a:buAutoNum type="arabicPeriod"/>
            </a:pPr>
            <a:r>
              <a:rPr lang="en-US" sz="1800" dirty="0">
                <a:solidFill>
                  <a:srgbClr val="252525"/>
                </a:solidFill>
                <a:latin typeface="Arial" panose="020B0604020202020204" pitchFamily="34" charset="0"/>
              </a:rPr>
              <a:t>Likewise, the medical staff must stop the experiment at any point when they observe that continuation would be dangerous.</a:t>
            </a:r>
          </a:p>
          <a:p>
            <a:pPr marL="0" indent="0">
              <a:buNone/>
            </a:pPr>
            <a:endParaRPr lang="en-US" sz="1800" dirty="0"/>
          </a:p>
        </p:txBody>
      </p:sp>
    </p:spTree>
    <p:extLst>
      <p:ext uri="{BB962C8B-B14F-4D97-AF65-F5344CB8AC3E}">
        <p14:creationId xmlns:p14="http://schemas.microsoft.com/office/powerpoint/2010/main" val="835214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819400" y="228600"/>
            <a:ext cx="7162800" cy="1219200"/>
          </a:xfrm>
        </p:spPr>
        <p:txBody>
          <a:bodyPr/>
          <a:lstStyle/>
          <a:p>
            <a:pPr algn="ctr" rtl="1"/>
            <a:r>
              <a:rPr lang="ar-SA" altLang="en-US" sz="2800" dirty="0">
                <a:solidFill>
                  <a:srgbClr val="FF0000"/>
                </a:solidFill>
                <a:cs typeface="B Titr" panose="00000700000000000000" pitchFamily="2" charset="-78"/>
              </a:rPr>
              <a:t>قانون </a:t>
            </a:r>
            <a:r>
              <a:rPr lang="ar-SA" altLang="en-US" sz="2800" dirty="0" smtClean="0">
                <a:solidFill>
                  <a:srgbClr val="FF0000"/>
                </a:solidFill>
                <a:cs typeface="B Titr" panose="00000700000000000000" pitchFamily="2" charset="-78"/>
              </a:rPr>
              <a:t>نور</a:t>
            </a:r>
            <a:r>
              <a:rPr lang="fa-IR" altLang="en-US" sz="2800" dirty="0" smtClean="0">
                <a:solidFill>
                  <a:srgbClr val="FF0000"/>
                </a:solidFill>
                <a:cs typeface="B Titr" panose="00000700000000000000" pitchFamily="2" charset="-78"/>
              </a:rPr>
              <a:t>م</a:t>
            </a:r>
            <a:r>
              <a:rPr lang="ar-SA" altLang="en-US" sz="2800" dirty="0" smtClean="0">
                <a:solidFill>
                  <a:srgbClr val="FF0000"/>
                </a:solidFill>
                <a:cs typeface="B Titr" panose="00000700000000000000" pitchFamily="2" charset="-78"/>
              </a:rPr>
              <a:t>برگ</a:t>
            </a:r>
            <a:endParaRPr lang="en-US" altLang="en-US" sz="2800" dirty="0">
              <a:solidFill>
                <a:srgbClr val="FF0000"/>
              </a:solidFill>
              <a:cs typeface="B Titr" panose="00000700000000000000" pitchFamily="2" charset="-78"/>
            </a:endParaRPr>
          </a:p>
        </p:txBody>
      </p:sp>
      <p:sp>
        <p:nvSpPr>
          <p:cNvPr id="27651" name="Rectangle 3"/>
          <p:cNvSpPr>
            <a:spLocks noGrp="1" noChangeArrowheads="1"/>
          </p:cNvSpPr>
          <p:nvPr>
            <p:ph type="body" idx="1"/>
          </p:nvPr>
        </p:nvSpPr>
        <p:spPr>
          <a:xfrm>
            <a:off x="685800" y="2032000"/>
            <a:ext cx="10718800" cy="4140200"/>
          </a:xfrm>
        </p:spPr>
        <p:txBody>
          <a:bodyPr/>
          <a:lstStyle/>
          <a:p>
            <a:pPr marL="609600" indent="-609600" algn="r" rtl="1">
              <a:buFontTx/>
              <a:buAutoNum type="arabicPeriod"/>
            </a:pPr>
            <a:r>
              <a:rPr lang="ar-SA" altLang="en-US" sz="2400" dirty="0">
                <a:cs typeface="B Roya" panose="00000400000000000000" pitchFamily="2" charset="-78"/>
              </a:rPr>
              <a:t> </a:t>
            </a:r>
            <a:r>
              <a:rPr lang="ar-SA" altLang="en-US" sz="2400" dirty="0">
                <a:solidFill>
                  <a:srgbClr val="FF0000"/>
                </a:solidFill>
                <a:cs typeface="B Roya" panose="00000400000000000000" pitchFamily="2" charset="-78"/>
              </a:rPr>
              <a:t>رضايت </a:t>
            </a:r>
            <a:r>
              <a:rPr lang="ar-SA" altLang="en-US" sz="2400" dirty="0">
                <a:cs typeface="B Roya" panose="00000400000000000000" pitchFamily="2" charset="-78"/>
              </a:rPr>
              <a:t>انسان مورد آزمايش، بطور مطلق بايد باطيب خاطر باشد</a:t>
            </a:r>
            <a:r>
              <a:rPr lang="ar-SA" altLang="en-US" sz="2400" dirty="0" smtClean="0">
                <a:cs typeface="B Roya" panose="00000400000000000000" pitchFamily="2" charset="-78"/>
              </a:rPr>
              <a:t>.</a:t>
            </a:r>
            <a:endParaRPr lang="ar-SA" altLang="en-US" sz="2400" dirty="0">
              <a:cs typeface="B Roya" panose="00000400000000000000" pitchFamily="2" charset="-78"/>
            </a:endParaRPr>
          </a:p>
          <a:p>
            <a:pPr marL="609600" indent="-609600" algn="r" rtl="1">
              <a:buFontTx/>
              <a:buAutoNum type="arabicPeriod"/>
            </a:pPr>
            <a:r>
              <a:rPr lang="ar-SA" altLang="en-US" sz="2400" dirty="0">
                <a:cs typeface="B Roya" panose="00000400000000000000" pitchFamily="2" charset="-78"/>
              </a:rPr>
              <a:t> آزمايش بايد طوري باشد كه نتايج مفيد و پرثمري براي جامعه داشته باشد و در عين حال از راهها و وسايل </a:t>
            </a:r>
            <a:r>
              <a:rPr lang="ar-SA" altLang="en-US" sz="2400" dirty="0" smtClean="0">
                <a:cs typeface="B Roya" panose="00000400000000000000" pitchFamily="2" charset="-78"/>
              </a:rPr>
              <a:t>ديگر</a:t>
            </a:r>
            <a:r>
              <a:rPr lang="fa-IR" altLang="en-US" sz="2400" dirty="0" smtClean="0">
                <a:cs typeface="B Roya" panose="00000400000000000000" pitchFamily="2" charset="-78"/>
              </a:rPr>
              <a:t>،</a:t>
            </a:r>
            <a:r>
              <a:rPr lang="ar-SA" altLang="en-US" sz="2400" dirty="0" smtClean="0">
                <a:cs typeface="B Roya" panose="00000400000000000000" pitchFamily="2" charset="-78"/>
              </a:rPr>
              <a:t> </a:t>
            </a:r>
            <a:r>
              <a:rPr lang="ar-SA" altLang="en-US" sz="2400" dirty="0">
                <a:cs typeface="B Roya" panose="00000400000000000000" pitchFamily="2" charset="-78"/>
              </a:rPr>
              <a:t>امكان دست يافتن به آن نبوده باشد.</a:t>
            </a:r>
          </a:p>
          <a:p>
            <a:pPr marL="609600" indent="-609600" algn="r" rtl="1">
              <a:buFontTx/>
              <a:buAutoNum type="arabicPeriod"/>
            </a:pPr>
            <a:r>
              <a:rPr lang="ar-SA" altLang="en-US" sz="2400" dirty="0">
                <a:cs typeface="B Roya" panose="00000400000000000000" pitchFamily="2" charset="-78"/>
              </a:rPr>
              <a:t> آزمايش بايد بر اساس نتايج بدست آمده بر روي </a:t>
            </a:r>
            <a:r>
              <a:rPr lang="ar-SA" altLang="en-US" sz="2400" dirty="0">
                <a:solidFill>
                  <a:srgbClr val="FF0000"/>
                </a:solidFill>
                <a:cs typeface="B Roya" panose="00000400000000000000" pitchFamily="2" charset="-78"/>
              </a:rPr>
              <a:t>حيوانات </a:t>
            </a:r>
            <a:r>
              <a:rPr lang="ar-SA" altLang="en-US" sz="2400" dirty="0">
                <a:cs typeface="B Roya" panose="00000400000000000000" pitchFamily="2" charset="-78"/>
              </a:rPr>
              <a:t>آزمايشگاهي و اطلاعات مكتسبه از وضع طبيعي و مشكلات بيماري باشد.</a:t>
            </a:r>
          </a:p>
          <a:p>
            <a:pPr marL="609600" indent="-609600" algn="r" rtl="1">
              <a:buFontTx/>
              <a:buAutoNum type="arabicPeriod"/>
            </a:pPr>
            <a:r>
              <a:rPr lang="ar-SA" altLang="en-US" sz="2400" dirty="0">
                <a:cs typeface="B Roya" panose="00000400000000000000" pitchFamily="2" charset="-78"/>
              </a:rPr>
              <a:t> آزمايش بايد طوري  ترتيب داده شود كه از هر گونه </a:t>
            </a:r>
            <a:r>
              <a:rPr lang="ar-SA" altLang="en-US" sz="2400" dirty="0">
                <a:solidFill>
                  <a:srgbClr val="FF0000"/>
                </a:solidFill>
                <a:cs typeface="B Roya" panose="00000400000000000000" pitchFamily="2" charset="-78"/>
              </a:rPr>
              <a:t>آزار جسمي و روحي </a:t>
            </a:r>
            <a:r>
              <a:rPr lang="ar-SA" altLang="en-US" sz="2400" dirty="0">
                <a:cs typeface="B Roya" panose="00000400000000000000" pitchFamily="2" charset="-78"/>
              </a:rPr>
              <a:t>غير ضروري اجتناب گردد.</a:t>
            </a:r>
          </a:p>
          <a:p>
            <a:pPr marL="609600" indent="-609600" algn="r" rtl="1">
              <a:buFontTx/>
              <a:buAutoNum type="arabicPeriod"/>
            </a:pPr>
            <a:r>
              <a:rPr lang="ar-SA" altLang="en-US" sz="2400" dirty="0">
                <a:cs typeface="B Roya" panose="00000400000000000000" pitchFamily="2" charset="-78"/>
              </a:rPr>
              <a:t> نبايد هيچ گونه آزمايشي كه در آن دليلي بر </a:t>
            </a:r>
            <a:r>
              <a:rPr lang="ar-SA" altLang="en-US" sz="2400" dirty="0">
                <a:solidFill>
                  <a:srgbClr val="FF0000"/>
                </a:solidFill>
                <a:cs typeface="B Roya" panose="00000400000000000000" pitchFamily="2" charset="-78"/>
              </a:rPr>
              <a:t>مرگ و يا جراحات </a:t>
            </a:r>
            <a:r>
              <a:rPr lang="ar-SA" altLang="en-US" sz="2400" dirty="0">
                <a:cs typeface="B Roya" panose="00000400000000000000" pitchFamily="2" charset="-78"/>
              </a:rPr>
              <a:t>عليل كننده باشد انجام گيرد.</a:t>
            </a:r>
            <a:endParaRPr lang="en-US" altLang="en-US" sz="2400" dirty="0">
              <a:cs typeface="B Roya" panose="00000400000000000000" pitchFamily="2" charset="-78"/>
            </a:endParaRPr>
          </a:p>
        </p:txBody>
      </p:sp>
    </p:spTree>
    <p:extLst>
      <p:ext uri="{BB962C8B-B14F-4D97-AF65-F5344CB8AC3E}">
        <p14:creationId xmlns:p14="http://schemas.microsoft.com/office/powerpoint/2010/main" val="3645877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55800" y="0"/>
            <a:ext cx="8255000" cy="914400"/>
          </a:xfrm>
        </p:spPr>
        <p:txBody>
          <a:bodyPr/>
          <a:lstStyle/>
          <a:p>
            <a:pPr algn="ctr" rtl="1"/>
            <a:r>
              <a:rPr lang="ar-SA" altLang="en-US" sz="2800" dirty="0">
                <a:solidFill>
                  <a:srgbClr val="FF0000"/>
                </a:solidFill>
                <a:cs typeface="B Titr" panose="00000700000000000000" pitchFamily="2" charset="-78"/>
              </a:rPr>
              <a:t>قانون </a:t>
            </a:r>
            <a:r>
              <a:rPr lang="ar-SA" altLang="en-US" sz="2800" dirty="0" smtClean="0">
                <a:solidFill>
                  <a:srgbClr val="FF0000"/>
                </a:solidFill>
                <a:cs typeface="B Titr" panose="00000700000000000000" pitchFamily="2" charset="-78"/>
              </a:rPr>
              <a:t>نور</a:t>
            </a:r>
            <a:r>
              <a:rPr lang="fa-IR" altLang="en-US" sz="2800" dirty="0" smtClean="0">
                <a:solidFill>
                  <a:srgbClr val="FF0000"/>
                </a:solidFill>
                <a:cs typeface="B Titr" panose="00000700000000000000" pitchFamily="2" charset="-78"/>
              </a:rPr>
              <a:t>م</a:t>
            </a:r>
            <a:r>
              <a:rPr lang="ar-SA" altLang="en-US" sz="2800" dirty="0" smtClean="0">
                <a:solidFill>
                  <a:srgbClr val="FF0000"/>
                </a:solidFill>
                <a:cs typeface="B Titr" panose="00000700000000000000" pitchFamily="2" charset="-78"/>
              </a:rPr>
              <a:t>برگ</a:t>
            </a:r>
            <a:r>
              <a:rPr lang="fa-IR" altLang="en-US" sz="2800" dirty="0" smtClean="0">
                <a:solidFill>
                  <a:srgbClr val="FF0000"/>
                </a:solidFill>
                <a:cs typeface="B Titr" panose="00000700000000000000" pitchFamily="2" charset="-78"/>
              </a:rPr>
              <a:t> </a:t>
            </a:r>
            <a:r>
              <a:rPr lang="fa-IR" altLang="en-US" sz="2800" dirty="0" smtClean="0">
                <a:solidFill>
                  <a:srgbClr val="FF0000"/>
                </a:solidFill>
                <a:cs typeface="B Titr" panose="00000700000000000000" pitchFamily="2" charset="-78"/>
              </a:rPr>
              <a:t>(ادامه)</a:t>
            </a:r>
            <a:endParaRPr lang="en-US" altLang="en-US" sz="2800" dirty="0">
              <a:solidFill>
                <a:srgbClr val="FF0000"/>
              </a:solidFill>
              <a:cs typeface="B Titr" panose="00000700000000000000" pitchFamily="2" charset="-78"/>
            </a:endParaRPr>
          </a:p>
        </p:txBody>
      </p:sp>
      <p:sp>
        <p:nvSpPr>
          <p:cNvPr id="28675" name="Rectangle 3"/>
          <p:cNvSpPr>
            <a:spLocks noGrp="1" noChangeArrowheads="1"/>
          </p:cNvSpPr>
          <p:nvPr>
            <p:ph type="body" idx="1"/>
          </p:nvPr>
        </p:nvSpPr>
        <p:spPr>
          <a:xfrm>
            <a:off x="508000" y="1193800"/>
            <a:ext cx="11023600" cy="4749800"/>
          </a:xfrm>
        </p:spPr>
        <p:txBody>
          <a:bodyPr>
            <a:noAutofit/>
          </a:bodyPr>
          <a:lstStyle/>
          <a:p>
            <a:pPr marL="609600" indent="-609600" algn="r" rtl="1">
              <a:buFontTx/>
              <a:buAutoNum type="arabicPeriod" startAt="6"/>
            </a:pPr>
            <a:r>
              <a:rPr lang="ar-SA" altLang="en-US" dirty="0">
                <a:solidFill>
                  <a:srgbClr val="FF0000"/>
                </a:solidFill>
                <a:cs typeface="B Nazanin" panose="00000400000000000000" pitchFamily="2" charset="-78"/>
              </a:rPr>
              <a:t>درجه خطر </a:t>
            </a:r>
            <a:r>
              <a:rPr lang="ar-SA" altLang="en-US" dirty="0">
                <a:cs typeface="B Nazanin" panose="00000400000000000000" pitchFamily="2" charset="-78"/>
              </a:rPr>
              <a:t>نبايد از آنچه كه از آزمايش بدست خواهد آمد بيشتر باشد.</a:t>
            </a:r>
          </a:p>
          <a:p>
            <a:pPr marL="609600" indent="-609600" algn="r" rtl="1">
              <a:buFontTx/>
              <a:buAutoNum type="arabicPeriod" startAt="6"/>
            </a:pPr>
            <a:r>
              <a:rPr lang="ar-SA" altLang="en-US" dirty="0">
                <a:cs typeface="B Nazanin" panose="00000400000000000000" pitchFamily="2" charset="-78"/>
              </a:rPr>
              <a:t> بايد مقدمات يا تمهيدات لازم و كافي تدارك گردد تا سوژه </a:t>
            </a:r>
            <a:r>
              <a:rPr lang="ar-SA" altLang="en-US" dirty="0" smtClean="0">
                <a:cs typeface="B Nazanin" panose="00000400000000000000" pitchFamily="2" charset="-78"/>
              </a:rPr>
              <a:t>را</a:t>
            </a:r>
            <a:r>
              <a:rPr lang="ar-SA" altLang="en-US" dirty="0">
                <a:cs typeface="B Nazanin" panose="00000400000000000000" pitchFamily="2" charset="-78"/>
              </a:rPr>
              <a:t>، حتي از خطرات </a:t>
            </a:r>
            <a:r>
              <a:rPr lang="fa-IR" altLang="en-US" dirty="0" smtClean="0">
                <a:cs typeface="B Nazanin" panose="00000400000000000000" pitchFamily="2" charset="-78"/>
              </a:rPr>
              <a:t> با</a:t>
            </a:r>
            <a:r>
              <a:rPr lang="ar-SA" altLang="en-US" dirty="0" smtClean="0">
                <a:cs typeface="B Nazanin" panose="00000400000000000000" pitchFamily="2" charset="-78"/>
              </a:rPr>
              <a:t>احتمال </a:t>
            </a:r>
            <a:r>
              <a:rPr lang="ar-SA" altLang="en-US" dirty="0">
                <a:cs typeface="B Nazanin" panose="00000400000000000000" pitchFamily="2" charset="-78"/>
              </a:rPr>
              <a:t>بسيار </a:t>
            </a:r>
            <a:r>
              <a:rPr lang="fa-IR" altLang="en-US" dirty="0" smtClean="0">
                <a:cs typeface="B Nazanin" panose="00000400000000000000" pitchFamily="2" charset="-78"/>
              </a:rPr>
              <a:t>کم</a:t>
            </a:r>
            <a:r>
              <a:rPr lang="ar-SA" altLang="en-US" dirty="0" smtClean="0">
                <a:cs typeface="B Nazanin" panose="00000400000000000000" pitchFamily="2" charset="-78"/>
              </a:rPr>
              <a:t> </a:t>
            </a:r>
            <a:r>
              <a:rPr lang="ar-SA" altLang="en-US" dirty="0">
                <a:cs typeface="B Nazanin" panose="00000400000000000000" pitchFamily="2" charset="-78"/>
              </a:rPr>
              <a:t>مانند جراحات، </a:t>
            </a:r>
            <a:r>
              <a:rPr lang="fa-IR" altLang="en-US" dirty="0" smtClean="0">
                <a:cs typeface="B Nazanin" panose="00000400000000000000" pitchFamily="2" charset="-78"/>
              </a:rPr>
              <a:t>ناتوانی </a:t>
            </a:r>
            <a:r>
              <a:rPr lang="ar-SA" altLang="en-US" dirty="0" smtClean="0">
                <a:cs typeface="B Nazanin" panose="00000400000000000000" pitchFamily="2" charset="-78"/>
              </a:rPr>
              <a:t>و </a:t>
            </a:r>
            <a:r>
              <a:rPr lang="ar-SA" altLang="en-US" dirty="0">
                <a:cs typeface="B Nazanin" panose="00000400000000000000" pitchFamily="2" charset="-78"/>
              </a:rPr>
              <a:t>مرگ </a:t>
            </a:r>
            <a:r>
              <a:rPr lang="fa-IR" altLang="en-US" dirty="0" smtClean="0">
                <a:cs typeface="B Nazanin" panose="00000400000000000000" pitchFamily="2" charset="-78"/>
              </a:rPr>
              <a:t>حفظ </a:t>
            </a:r>
            <a:r>
              <a:rPr lang="ar-SA" altLang="en-US" dirty="0" smtClean="0">
                <a:cs typeface="B Nazanin" panose="00000400000000000000" pitchFamily="2" charset="-78"/>
              </a:rPr>
              <a:t>نمود</a:t>
            </a:r>
            <a:r>
              <a:rPr lang="ar-SA" altLang="en-US" dirty="0">
                <a:cs typeface="B Nazanin" panose="00000400000000000000" pitchFamily="2" charset="-78"/>
              </a:rPr>
              <a:t>.</a:t>
            </a:r>
          </a:p>
          <a:p>
            <a:pPr marL="609600" indent="-609600" algn="r" rtl="1">
              <a:buFontTx/>
              <a:buAutoNum type="arabicPeriod" startAt="6"/>
            </a:pPr>
            <a:r>
              <a:rPr lang="ar-SA" altLang="en-US" dirty="0">
                <a:cs typeface="B Nazanin" panose="00000400000000000000" pitchFamily="2" charset="-78"/>
              </a:rPr>
              <a:t> آزمايش بايد فقط بوسيله دانشمنداني كه از نظر </a:t>
            </a:r>
            <a:r>
              <a:rPr lang="ar-SA" altLang="en-US" dirty="0">
                <a:solidFill>
                  <a:srgbClr val="FF0000"/>
                </a:solidFill>
                <a:cs typeface="B Nazanin" panose="00000400000000000000" pitchFamily="2" charset="-78"/>
              </a:rPr>
              <a:t>اخلاقي و عملي </a:t>
            </a:r>
            <a:r>
              <a:rPr lang="ar-SA" altLang="en-US" dirty="0">
                <a:cs typeface="B Nazanin" panose="00000400000000000000" pitchFamily="2" charset="-78"/>
              </a:rPr>
              <a:t>صلاحيت دارند انجام گيرد.</a:t>
            </a:r>
          </a:p>
          <a:p>
            <a:pPr marL="609600" indent="-609600" algn="r" rtl="1">
              <a:buFontTx/>
              <a:buAutoNum type="arabicPeriod" startAt="6"/>
            </a:pPr>
            <a:r>
              <a:rPr lang="ar-SA" altLang="en-US" dirty="0">
                <a:cs typeface="B Nazanin" panose="00000400000000000000" pitchFamily="2" charset="-78"/>
              </a:rPr>
              <a:t> در جريان آزمايش، انسان مورد آزمايش بايد </a:t>
            </a:r>
            <a:r>
              <a:rPr lang="ar-SA" altLang="en-US" dirty="0">
                <a:solidFill>
                  <a:srgbClr val="FF0000"/>
                </a:solidFill>
                <a:cs typeface="B Nazanin" panose="00000400000000000000" pitchFamily="2" charset="-78"/>
              </a:rPr>
              <a:t>آزادي كامل </a:t>
            </a:r>
            <a:r>
              <a:rPr lang="ar-SA" altLang="en-US" dirty="0">
                <a:cs typeface="B Nazanin" panose="00000400000000000000" pitchFamily="2" charset="-78"/>
              </a:rPr>
              <a:t>داشته باشد تا هر وقت احساس نمود كه ادامه آزمايش از نظر جسمي و روحي براي وي غير ممكن است آن را قطع نمايد.</a:t>
            </a:r>
          </a:p>
          <a:p>
            <a:pPr marL="609600" indent="-609600" algn="r" rtl="1">
              <a:buFontTx/>
              <a:buAutoNum type="arabicPeriod" startAt="6"/>
            </a:pPr>
            <a:r>
              <a:rPr lang="ar-SA" altLang="en-US" dirty="0">
                <a:cs typeface="B Nazanin" panose="00000400000000000000" pitchFamily="2" charset="-78"/>
              </a:rPr>
              <a:t> در جريان آزمايش دانشمند آزمايش كننده بايد آمادگي داشته باشد كه هر وقت حدس زد،‌ با وجود مهارت و دقت كافي، ادامه آزمايش احتمالاً به جراحت و يا عليلي سوژه منجر خواهد شد آن را</a:t>
            </a:r>
            <a:r>
              <a:rPr lang="ar-SA" altLang="en-US" dirty="0">
                <a:solidFill>
                  <a:srgbClr val="FF0000"/>
                </a:solidFill>
                <a:cs typeface="B Nazanin" panose="00000400000000000000" pitchFamily="2" charset="-78"/>
              </a:rPr>
              <a:t> قطع </a:t>
            </a:r>
            <a:r>
              <a:rPr lang="ar-SA" altLang="en-US" dirty="0">
                <a:cs typeface="B Nazanin" panose="00000400000000000000" pitchFamily="2" charset="-78"/>
              </a:rPr>
              <a:t>نمايد.</a:t>
            </a:r>
            <a:endParaRPr lang="en-US" altLang="en-US" dirty="0">
              <a:cs typeface="B Nazanin" panose="00000400000000000000" pitchFamily="2" charset="-78"/>
            </a:endParaRPr>
          </a:p>
        </p:txBody>
      </p:sp>
    </p:spTree>
    <p:extLst>
      <p:ext uri="{BB962C8B-B14F-4D97-AF65-F5344CB8AC3E}">
        <p14:creationId xmlns:p14="http://schemas.microsoft.com/office/powerpoint/2010/main" val="1031106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905000" y="152400"/>
            <a:ext cx="8763000" cy="1092200"/>
          </a:xfrm>
        </p:spPr>
        <p:txBody>
          <a:bodyPr>
            <a:noAutofit/>
          </a:bodyPr>
          <a:lstStyle/>
          <a:p>
            <a:pPr algn="ctr" rtl="1"/>
            <a:r>
              <a:rPr lang="ar-SA" altLang="fa-IR" sz="2800" b="1" dirty="0" smtClean="0">
                <a:solidFill>
                  <a:srgbClr val="FF0000"/>
                </a:solidFill>
                <a:cs typeface="B Nazanin" panose="00000400000000000000" pitchFamily="2" charset="-78"/>
              </a:rPr>
              <a:t>بيانيه‏</a:t>
            </a:r>
            <a:r>
              <a:rPr lang="fa-IR" altLang="fa-IR" sz="2800" b="1" dirty="0" smtClean="0">
                <a:solidFill>
                  <a:srgbClr val="FF0000"/>
                </a:solidFill>
                <a:cs typeface="B Nazanin" panose="00000400000000000000" pitchFamily="2" charset="-78"/>
              </a:rPr>
              <a:t> </a:t>
            </a:r>
            <a:r>
              <a:rPr lang="fa-IR" altLang="fa-IR" sz="2800" b="1" dirty="0" smtClean="0">
                <a:solidFill>
                  <a:srgbClr val="FF0000"/>
                </a:solidFill>
                <a:cs typeface="B Nazanin" panose="00000400000000000000" pitchFamily="2" charset="-78"/>
              </a:rPr>
              <a:t>بلمونت </a:t>
            </a:r>
            <a:r>
              <a:rPr lang="fa-IR" altLang="fa-IR" sz="2800" dirty="0">
                <a:solidFill>
                  <a:srgbClr val="FF0000"/>
                </a:solidFill>
                <a:cs typeface="B Shiraz" panose="00000400000000000000" pitchFamily="2" charset="-78"/>
              </a:rPr>
              <a:t>(</a:t>
            </a:r>
            <a:r>
              <a:rPr lang="fa-IR" altLang="fa-IR" sz="2800" dirty="0" smtClean="0">
                <a:solidFill>
                  <a:srgbClr val="FF0000"/>
                </a:solidFill>
                <a:cs typeface="B Shiraz" panose="00000400000000000000" pitchFamily="2" charset="-78"/>
              </a:rPr>
              <a:t>1979) </a:t>
            </a:r>
            <a:r>
              <a:rPr lang="fa-IR" altLang="fa-IR" sz="2800" dirty="0">
                <a:solidFill>
                  <a:srgbClr val="FF0000"/>
                </a:solidFill>
                <a:cs typeface="B Shiraz" panose="00000400000000000000" pitchFamily="2" charset="-78"/>
              </a:rPr>
              <a:t/>
            </a:r>
            <a:br>
              <a:rPr lang="fa-IR" altLang="fa-IR" sz="2800" dirty="0">
                <a:solidFill>
                  <a:srgbClr val="FF0000"/>
                </a:solidFill>
                <a:cs typeface="B Shiraz" panose="00000400000000000000" pitchFamily="2" charset="-78"/>
              </a:rPr>
            </a:br>
            <a:r>
              <a:rPr lang="fa-IR" altLang="fa-IR" sz="2800" b="1" dirty="0" smtClean="0">
                <a:solidFill>
                  <a:srgbClr val="FF0000"/>
                </a:solidFill>
                <a:cs typeface="B Nazanin" panose="00000400000000000000" pitchFamily="2" charset="-78"/>
              </a:rPr>
              <a:t>  </a:t>
            </a:r>
            <a:r>
              <a:rPr lang="en-US" altLang="fa-IR" sz="2800" b="1" dirty="0" smtClean="0">
                <a:solidFill>
                  <a:srgbClr val="FF0000"/>
                </a:solidFill>
                <a:cs typeface="B Nazanin" panose="00000400000000000000" pitchFamily="2" charset="-78"/>
              </a:rPr>
              <a:t>Belmont Report</a:t>
            </a:r>
            <a:r>
              <a:rPr lang="fa-IR" altLang="fa-IR" sz="2800" b="1" dirty="0" smtClean="0">
                <a:solidFill>
                  <a:srgbClr val="FF0000"/>
                </a:solidFill>
                <a:cs typeface="B Nazanin" panose="00000400000000000000" pitchFamily="2" charset="-78"/>
              </a:rPr>
              <a:t/>
            </a:r>
            <a:br>
              <a:rPr lang="fa-IR" altLang="fa-IR" sz="2800" b="1" dirty="0" smtClean="0">
                <a:solidFill>
                  <a:srgbClr val="FF0000"/>
                </a:solidFill>
                <a:cs typeface="B Nazanin" panose="00000400000000000000" pitchFamily="2" charset="-78"/>
              </a:rPr>
            </a:br>
            <a:endParaRPr lang="en-US" altLang="fa-IR" sz="2800" b="1" dirty="0" smtClean="0">
              <a:solidFill>
                <a:srgbClr val="FF0000"/>
              </a:solidFill>
              <a:cs typeface="B Nazanin" panose="00000400000000000000" pitchFamily="2" charset="-78"/>
            </a:endParaRPr>
          </a:p>
        </p:txBody>
      </p:sp>
      <p:sp>
        <p:nvSpPr>
          <p:cNvPr id="69635" name="Rectangle 3"/>
          <p:cNvSpPr>
            <a:spLocks noGrp="1" noChangeArrowheads="1"/>
          </p:cNvSpPr>
          <p:nvPr>
            <p:ph type="body" idx="1"/>
          </p:nvPr>
        </p:nvSpPr>
        <p:spPr>
          <a:xfrm>
            <a:off x="1155700" y="1397000"/>
            <a:ext cx="10033000" cy="5461000"/>
          </a:xfrm>
        </p:spPr>
        <p:txBody>
          <a:bodyPr>
            <a:normAutofit/>
          </a:bodyPr>
          <a:lstStyle/>
          <a:p>
            <a:pPr algn="r" rtl="1">
              <a:lnSpc>
                <a:spcPct val="150000"/>
              </a:lnSpc>
              <a:buNone/>
              <a:defRPr/>
            </a:pPr>
            <a:r>
              <a:rPr lang="fa-IR" sz="2400" dirty="0" smtClean="0">
                <a:cs typeface="B Nazanin" panose="00000400000000000000" pitchFamily="2" charset="-78"/>
              </a:rPr>
              <a:t>       در </a:t>
            </a:r>
            <a:r>
              <a:rPr lang="fa-IR" sz="2400" dirty="0">
                <a:cs typeface="B Nazanin" panose="00000400000000000000" pitchFamily="2" charset="-78"/>
              </a:rPr>
              <a:t>سال 1974 كميسيون ملي حفاظت از سوژه‌‌هاي انساني (</a:t>
            </a:r>
            <a:r>
              <a:rPr lang="en-US" sz="2400" dirty="0">
                <a:cs typeface="B Nazanin" panose="00000400000000000000" pitchFamily="2" charset="-78"/>
              </a:rPr>
              <a:t>The National Commission for the Protection of Human Subjects) </a:t>
            </a:r>
            <a:r>
              <a:rPr lang="fa-IR" sz="2400" dirty="0">
                <a:cs typeface="B Nazanin" panose="00000400000000000000" pitchFamily="2" charset="-78"/>
              </a:rPr>
              <a:t>در مطالعات زيست پزشكي و رفتاري در آمريکا تشكيل گرديد. كميسيون ملي آمريكا مباني پايه اخلاق در پژوهش را بيان كرد كه به تدوين گزارش </a:t>
            </a:r>
            <a:r>
              <a:rPr lang="en-US" sz="2400" dirty="0">
                <a:cs typeface="B Nazanin" panose="00000400000000000000" pitchFamily="2" charset="-78"/>
              </a:rPr>
              <a:t>Belmont </a:t>
            </a:r>
            <a:r>
              <a:rPr lang="fa-IR" sz="2400" dirty="0">
                <a:cs typeface="B Nazanin" panose="00000400000000000000" pitchFamily="2" charset="-78"/>
              </a:rPr>
              <a:t>در سال 1979 به عنوان يك راهنماي اخلاقي منجر گرديد. </a:t>
            </a:r>
            <a:r>
              <a:rPr lang="fa-IR" sz="2400" dirty="0"/>
              <a:t/>
            </a:r>
            <a:br>
              <a:rPr lang="fa-IR" sz="2400" dirty="0"/>
            </a:br>
            <a:r>
              <a:rPr lang="fa-IR" altLang="fa-IR" sz="2400" dirty="0" smtClean="0">
                <a:cs typeface="B Nazanin" panose="00000400000000000000" pitchFamily="2" charset="-78"/>
              </a:rPr>
              <a:t>اين </a:t>
            </a:r>
            <a:r>
              <a:rPr lang="fa-IR" altLang="fa-IR" sz="2400" dirty="0">
                <a:cs typeface="B Nazanin" panose="00000400000000000000" pitchFamily="2" charset="-78"/>
              </a:rPr>
              <a:t>اساسنامه شامل قوانين عمومي و اختصاصي مي باشد كه محققان و منتقدان تحقيق را در كارشان راهنمايي مي نمايد . </a:t>
            </a:r>
          </a:p>
          <a:p>
            <a:pPr algn="just" rtl="1" eaLnBrk="1" hangingPunct="1">
              <a:lnSpc>
                <a:spcPct val="150000"/>
              </a:lnSpc>
              <a:buFont typeface="Wingdings" panose="05000000000000000000" pitchFamily="2" charset="2"/>
              <a:buNone/>
              <a:defRPr/>
            </a:pPr>
            <a:endParaRPr lang="en-US" altLang="fa-IR" sz="2400" dirty="0">
              <a:cs typeface="B Nazanin" panose="00000400000000000000" pitchFamily="2" charset="-78"/>
            </a:endParaRPr>
          </a:p>
        </p:txBody>
      </p:sp>
    </p:spTree>
    <p:extLst>
      <p:ext uri="{BB962C8B-B14F-4D97-AF65-F5344CB8AC3E}">
        <p14:creationId xmlns:p14="http://schemas.microsoft.com/office/powerpoint/2010/main" val="3996048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additive="base">
                                        <p:cTn id="7" dur="500" fill="hold"/>
                                        <p:tgtEl>
                                          <p:spTgt spid="69634"/>
                                        </p:tgtEl>
                                        <p:attrNameLst>
                                          <p:attrName>ppt_x</p:attrName>
                                        </p:attrNameLst>
                                      </p:cBhvr>
                                      <p:tavLst>
                                        <p:tav tm="0">
                                          <p:val>
                                            <p:strVal val="1+#ppt_w/2"/>
                                          </p:val>
                                        </p:tav>
                                        <p:tav tm="100000">
                                          <p:val>
                                            <p:strVal val="#ppt_x"/>
                                          </p:val>
                                        </p:tav>
                                      </p:tavLst>
                                    </p:anim>
                                    <p:anim calcmode="lin" valueType="num">
                                      <p:cBhvr additive="base">
                                        <p:cTn id="8" dur="500" fill="hold"/>
                                        <p:tgtEl>
                                          <p:spTgt spid="6963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2" presetClass="entr" presetSubtype="0" fill="hold" grpId="0" nodeType="after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Scale>
                                      <p:cBhvr>
                                        <p:cTn id="12" dur="1000" decel="50000" fill="hold">
                                          <p:stCondLst>
                                            <p:cond delay="0"/>
                                          </p:stCondLst>
                                        </p:cTn>
                                        <p:tgtEl>
                                          <p:spTgt spid="6963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9635">
                                            <p:txEl>
                                              <p:pRg st="0" end="0"/>
                                            </p:txEl>
                                          </p:spTgt>
                                        </p:tgtEl>
                                        <p:attrNameLst>
                                          <p:attrName>ppt_x</p:attrName>
                                          <p:attrName>ppt_y</p:attrName>
                                        </p:attrNameLst>
                                      </p:cBhvr>
                                    </p:animMotion>
                                    <p:animEffect transition="in" filter="fade">
                                      <p:cBhvr>
                                        <p:cTn id="14" dur="1000"/>
                                        <p:tgtEl>
                                          <p:spTgt spid="696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solidFill>
                  <a:srgbClr val="FF0000"/>
                </a:solidFill>
              </a:rPr>
              <a:t>مباني </a:t>
            </a:r>
            <a:r>
              <a:rPr lang="fa-IR" sz="3200" dirty="0">
                <a:solidFill>
                  <a:srgbClr val="FF0000"/>
                </a:solidFill>
              </a:rPr>
              <a:t>اصلي اخلاقي در گزارش بلمونت </a:t>
            </a:r>
            <a:endParaRPr lang="en-US" sz="3200" dirty="0">
              <a:solidFill>
                <a:srgbClr val="FF0000"/>
              </a:solidFill>
            </a:endParaRPr>
          </a:p>
        </p:txBody>
      </p:sp>
      <p:sp>
        <p:nvSpPr>
          <p:cNvPr id="3" name="Content Placeholder 2"/>
          <p:cNvSpPr>
            <a:spLocks noGrp="1"/>
          </p:cNvSpPr>
          <p:nvPr>
            <p:ph idx="1"/>
          </p:nvPr>
        </p:nvSpPr>
        <p:spPr>
          <a:xfrm>
            <a:off x="838200" y="1825624"/>
            <a:ext cx="10515600" cy="4829175"/>
          </a:xfrm>
        </p:spPr>
        <p:txBody>
          <a:bodyPr>
            <a:normAutofit fontScale="77500" lnSpcReduction="20000"/>
          </a:bodyPr>
          <a:lstStyle/>
          <a:p>
            <a:pPr marL="0" indent="0" algn="r" rtl="1">
              <a:buNone/>
            </a:pPr>
            <a:r>
              <a:rPr lang="en-US" dirty="0"/>
              <a:t/>
            </a:r>
            <a:br>
              <a:rPr lang="en-US" dirty="0"/>
            </a:br>
            <a:r>
              <a:rPr lang="fa-IR" dirty="0"/>
              <a:t>بر مبناي اين سه اصل، قواعد اخلاقي پژوهش به شرح ذيل مورد تأكيد قرار گرفت: </a:t>
            </a:r>
            <a:r>
              <a:rPr lang="fa-IR" dirty="0"/>
              <a:t/>
            </a:r>
            <a:br>
              <a:rPr lang="fa-IR" dirty="0"/>
            </a:br>
            <a:r>
              <a:rPr lang="fa-IR" dirty="0"/>
              <a:t/>
            </a:r>
            <a:br>
              <a:rPr lang="fa-IR" dirty="0"/>
            </a:br>
            <a:r>
              <a:rPr lang="fa-IR" dirty="0"/>
              <a:t>1</a:t>
            </a:r>
            <a:r>
              <a:rPr lang="fa-IR" sz="3300" dirty="0">
                <a:solidFill>
                  <a:srgbClr val="FF0000"/>
                </a:solidFill>
              </a:rPr>
              <a:t>) احترام به افراد</a:t>
            </a:r>
            <a:r>
              <a:rPr lang="fa-IR" sz="3300" dirty="0" smtClean="0">
                <a:solidFill>
                  <a:srgbClr val="FF0000"/>
                </a:solidFill>
              </a:rPr>
              <a:t>: </a:t>
            </a:r>
            <a:r>
              <a:rPr lang="en-US" sz="3300" dirty="0">
                <a:solidFill>
                  <a:srgbClr val="FF0000"/>
                </a:solidFill>
              </a:rPr>
              <a:t>Respect for Persons </a:t>
            </a:r>
            <a:r>
              <a:rPr lang="fa-IR" dirty="0"/>
              <a:t> </a:t>
            </a:r>
            <a:endParaRPr lang="fa-IR" dirty="0" smtClean="0"/>
          </a:p>
          <a:p>
            <a:pPr marL="0" indent="0" algn="r" rtl="1">
              <a:buNone/>
            </a:pPr>
            <a:r>
              <a:rPr lang="fa-IR" dirty="0"/>
              <a:t/>
            </a:r>
            <a:br>
              <a:rPr lang="fa-IR" dirty="0"/>
            </a:br>
            <a:r>
              <a:rPr lang="fa-IR" dirty="0" smtClean="0"/>
              <a:t>       </a:t>
            </a:r>
            <a:r>
              <a:rPr lang="fa-IR" sz="2400" dirty="0" smtClean="0"/>
              <a:t>- </a:t>
            </a:r>
            <a:r>
              <a:rPr lang="fa-IR" sz="2400" dirty="0"/>
              <a:t>رضايت آگاهانه (</a:t>
            </a:r>
            <a:r>
              <a:rPr lang="en-US" sz="2400" dirty="0"/>
              <a:t>Informed Consent) </a:t>
            </a:r>
            <a:r>
              <a:rPr lang="en-US" sz="2400" dirty="0"/>
              <a:t/>
            </a:r>
            <a:br>
              <a:rPr lang="en-US" sz="2400" dirty="0"/>
            </a:br>
            <a:r>
              <a:rPr lang="fa-IR" sz="2400" dirty="0" smtClean="0"/>
              <a:t>        -</a:t>
            </a:r>
            <a:r>
              <a:rPr lang="en-US" sz="2400" dirty="0" smtClean="0"/>
              <a:t> </a:t>
            </a:r>
            <a:r>
              <a:rPr lang="fa-IR" sz="2400" dirty="0" smtClean="0"/>
              <a:t> حفظ </a:t>
            </a:r>
            <a:r>
              <a:rPr lang="fa-IR" sz="2400" dirty="0"/>
              <a:t>راز داري (</a:t>
            </a:r>
            <a:r>
              <a:rPr lang="en-US" sz="2400" dirty="0"/>
              <a:t>Respect for Privacy </a:t>
            </a:r>
            <a:r>
              <a:rPr lang="en-US" sz="2400" dirty="0"/>
              <a:t/>
            </a:r>
            <a:br>
              <a:rPr lang="en-US" sz="2400" dirty="0"/>
            </a:br>
            <a:r>
              <a:rPr lang="en-US" sz="2400" dirty="0"/>
              <a:t/>
            </a:r>
            <a:br>
              <a:rPr lang="en-US" sz="2400" dirty="0"/>
            </a:br>
            <a:r>
              <a:rPr lang="fa-IR" dirty="0" smtClean="0"/>
              <a:t>2) </a:t>
            </a:r>
            <a:r>
              <a:rPr lang="fa-IR" sz="3300" dirty="0" smtClean="0">
                <a:solidFill>
                  <a:srgbClr val="FF0000"/>
                </a:solidFill>
              </a:rPr>
              <a:t>سودمندي</a:t>
            </a:r>
            <a:r>
              <a:rPr lang="fa-IR" sz="3300" dirty="0">
                <a:solidFill>
                  <a:srgbClr val="FF0000"/>
                </a:solidFill>
              </a:rPr>
              <a:t>: </a:t>
            </a:r>
            <a:r>
              <a:rPr lang="en-US" sz="3300" dirty="0">
                <a:solidFill>
                  <a:srgbClr val="FF0000"/>
                </a:solidFill>
              </a:rPr>
              <a:t> </a:t>
            </a:r>
            <a:r>
              <a:rPr lang="en-US" sz="3300" dirty="0" smtClean="0">
                <a:solidFill>
                  <a:srgbClr val="FF0000"/>
                </a:solidFill>
              </a:rPr>
              <a:t>Beneficence</a:t>
            </a:r>
            <a:endParaRPr lang="fa-IR" sz="3300" dirty="0" smtClean="0">
              <a:solidFill>
                <a:srgbClr val="FF0000"/>
              </a:solidFill>
            </a:endParaRPr>
          </a:p>
          <a:p>
            <a:pPr marL="0" indent="0" algn="r" rtl="1">
              <a:buNone/>
            </a:pPr>
            <a:r>
              <a:rPr lang="fa-IR" dirty="0"/>
              <a:t/>
            </a:r>
            <a:br>
              <a:rPr lang="fa-IR" dirty="0"/>
            </a:br>
            <a:r>
              <a:rPr lang="fa-IR" b="1" dirty="0" smtClean="0"/>
              <a:t>     </a:t>
            </a:r>
            <a:r>
              <a:rPr lang="fa-IR" sz="2100" b="1" dirty="0" smtClean="0"/>
              <a:t>- </a:t>
            </a:r>
            <a:r>
              <a:rPr lang="fa-IR" sz="2100" b="1" dirty="0"/>
              <a:t>طراحي مناسب پژوهش </a:t>
            </a:r>
            <a:r>
              <a:rPr lang="fa-IR" sz="2100" b="1" dirty="0"/>
              <a:t/>
            </a:r>
            <a:br>
              <a:rPr lang="fa-IR" sz="2100" b="1" dirty="0"/>
            </a:br>
            <a:r>
              <a:rPr lang="fa-IR" sz="2100" b="1" dirty="0" smtClean="0"/>
              <a:t>       - </a:t>
            </a:r>
            <a:r>
              <a:rPr lang="fa-IR" sz="2100" b="1" dirty="0"/>
              <a:t>صلاحيت پژوهشگران </a:t>
            </a:r>
            <a:r>
              <a:rPr lang="fa-IR" sz="2100" b="1" dirty="0"/>
              <a:t/>
            </a:r>
            <a:br>
              <a:rPr lang="fa-IR" sz="2100" b="1" dirty="0"/>
            </a:br>
            <a:r>
              <a:rPr lang="fa-IR" sz="2100" b="1" dirty="0" smtClean="0"/>
              <a:t>       - </a:t>
            </a:r>
            <a:r>
              <a:rPr lang="fa-IR" sz="2100" b="1" dirty="0"/>
              <a:t>تناسب سود و ضرر</a:t>
            </a:r>
            <a:r>
              <a:rPr lang="fa-IR" b="1" dirty="0"/>
              <a:t> </a:t>
            </a:r>
            <a:r>
              <a:rPr lang="fa-IR" b="1" dirty="0"/>
              <a:t/>
            </a:r>
            <a:br>
              <a:rPr lang="fa-IR" b="1" dirty="0"/>
            </a:br>
            <a:r>
              <a:rPr lang="fa-IR" dirty="0"/>
              <a:t/>
            </a:r>
            <a:br>
              <a:rPr lang="fa-IR" dirty="0"/>
            </a:br>
            <a:r>
              <a:rPr lang="fa-IR" dirty="0"/>
              <a:t>3</a:t>
            </a:r>
            <a:r>
              <a:rPr lang="fa-IR" sz="3300" dirty="0">
                <a:solidFill>
                  <a:srgbClr val="FF0000"/>
                </a:solidFill>
              </a:rPr>
              <a:t>) عدالت: </a:t>
            </a:r>
            <a:r>
              <a:rPr lang="en-US" sz="3300" dirty="0">
                <a:solidFill>
                  <a:srgbClr val="FF0000"/>
                </a:solidFill>
              </a:rPr>
              <a:t> </a:t>
            </a:r>
            <a:r>
              <a:rPr lang="en-US" sz="3300" dirty="0" smtClean="0">
                <a:solidFill>
                  <a:srgbClr val="FF0000"/>
                </a:solidFill>
              </a:rPr>
              <a:t>Justice</a:t>
            </a:r>
            <a:endParaRPr lang="fa-IR" sz="3300" dirty="0" smtClean="0">
              <a:solidFill>
                <a:srgbClr val="FF0000"/>
              </a:solidFill>
            </a:endParaRPr>
          </a:p>
          <a:p>
            <a:pPr marL="0" indent="0" algn="r" rtl="1">
              <a:buNone/>
            </a:pPr>
            <a:r>
              <a:rPr lang="fa-IR" dirty="0"/>
              <a:t/>
            </a:r>
            <a:br>
              <a:rPr lang="fa-IR" dirty="0"/>
            </a:br>
            <a:r>
              <a:rPr lang="fa-IR" dirty="0" smtClean="0"/>
              <a:t>     </a:t>
            </a:r>
            <a:r>
              <a:rPr lang="fa-IR" sz="2600" dirty="0" smtClean="0"/>
              <a:t>- </a:t>
            </a:r>
            <a:r>
              <a:rPr lang="fa-IR" sz="2600" dirty="0"/>
              <a:t>انتخاب عادلانه سوژه‌هاي پژوهش </a:t>
            </a:r>
            <a:r>
              <a:rPr lang="fa-IR" sz="2600" dirty="0"/>
              <a:t/>
            </a:r>
            <a:br>
              <a:rPr lang="fa-IR" sz="2600" dirty="0"/>
            </a:br>
            <a:endParaRPr lang="en-US" dirty="0"/>
          </a:p>
        </p:txBody>
      </p:sp>
    </p:spTree>
    <p:extLst>
      <p:ext uri="{BB962C8B-B14F-4D97-AF65-F5344CB8AC3E}">
        <p14:creationId xmlns:p14="http://schemas.microsoft.com/office/powerpoint/2010/main" val="11759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777875"/>
          </a:xfrm>
        </p:spPr>
        <p:txBody>
          <a:bodyPr/>
          <a:lstStyle/>
          <a:p>
            <a:pPr algn="ctr" rtl="1"/>
            <a:r>
              <a:rPr lang="fa-IR" dirty="0" smtClean="0">
                <a:solidFill>
                  <a:srgbClr val="FF0000"/>
                </a:solidFill>
              </a:rPr>
              <a:t>تا</a:t>
            </a:r>
            <a:r>
              <a:rPr lang="ar-SA" dirty="0" smtClean="0">
                <a:solidFill>
                  <a:srgbClr val="FF0000"/>
                </a:solidFill>
              </a:rPr>
              <a:t>ریخچه بیانیه هلسینکی</a:t>
            </a:r>
            <a:endParaRPr lang="en-US" dirty="0">
              <a:solidFill>
                <a:srgbClr val="FF0000"/>
              </a:solidFill>
            </a:endParaRPr>
          </a:p>
        </p:txBody>
      </p:sp>
      <p:sp>
        <p:nvSpPr>
          <p:cNvPr id="7" name="Content Placeholder 6"/>
          <p:cNvSpPr>
            <a:spLocks noGrp="1"/>
          </p:cNvSpPr>
          <p:nvPr>
            <p:ph idx="1"/>
          </p:nvPr>
        </p:nvSpPr>
        <p:spPr>
          <a:xfrm>
            <a:off x="838200" y="1143000"/>
            <a:ext cx="10515600" cy="5033963"/>
          </a:xfrm>
        </p:spPr>
        <p:txBody>
          <a:bodyPr>
            <a:normAutofit fontScale="77500" lnSpcReduction="20000"/>
          </a:bodyPr>
          <a:lstStyle/>
          <a:p>
            <a:pPr marL="0" indent="0" algn="r" rtl="1">
              <a:buNone/>
            </a:pPr>
            <a:r>
              <a:rPr lang="en-US" dirty="0"/>
              <a:t/>
            </a:r>
            <a:br>
              <a:rPr lang="en-US" dirty="0"/>
            </a:br>
            <a:r>
              <a:rPr lang="en-US" dirty="0"/>
              <a:t/>
            </a:r>
            <a:br>
              <a:rPr lang="en-US" dirty="0"/>
            </a:br>
            <a:r>
              <a:rPr lang="en-US" dirty="0"/>
              <a:t>  - </a:t>
            </a:r>
            <a:r>
              <a:rPr lang="ar-SA" dirty="0"/>
              <a:t>تصویب در هجدهمین اجلاس عمومی انجمن جهانی پزشکی، هلسینکی، فنلاند، ژوئن 1964و اصلاح وبازبینی</a:t>
            </a:r>
            <a:r>
              <a:rPr lang="en-US" dirty="0"/>
              <a:t> :</a:t>
            </a:r>
            <a:br>
              <a:rPr lang="en-US" dirty="0"/>
            </a:br>
            <a:r>
              <a:rPr lang="en-US" dirty="0"/>
              <a:t/>
            </a:r>
            <a:br>
              <a:rPr lang="en-US" dirty="0"/>
            </a:br>
            <a:r>
              <a:rPr lang="en-US" dirty="0"/>
              <a:t>  - </a:t>
            </a:r>
            <a:r>
              <a:rPr lang="ar-SA" dirty="0"/>
              <a:t>بیست و نهمین اجلاس عمومی انجمن جهانی پزشکی، توکیو، ژاپن، اکتبر 1975</a:t>
            </a:r>
            <a:r>
              <a:rPr lang="en-US" dirty="0"/>
              <a:t/>
            </a:r>
            <a:br>
              <a:rPr lang="en-US" dirty="0"/>
            </a:br>
            <a:r>
              <a:rPr lang="en-US" dirty="0"/>
              <a:t/>
            </a:r>
            <a:br>
              <a:rPr lang="en-US" dirty="0"/>
            </a:br>
            <a:r>
              <a:rPr lang="en-US" dirty="0"/>
              <a:t>  - </a:t>
            </a:r>
            <a:r>
              <a:rPr lang="ar-SA" dirty="0"/>
              <a:t>سی و پنجمین اجلاس عمومی انجمن جهانی پزشکی، وینس، ایتالیا، اکتبر 1983</a:t>
            </a:r>
            <a:r>
              <a:rPr lang="en-US" dirty="0"/>
              <a:t/>
            </a:r>
            <a:br>
              <a:rPr lang="en-US" dirty="0"/>
            </a:br>
            <a:r>
              <a:rPr lang="en-US" dirty="0"/>
              <a:t/>
            </a:r>
            <a:br>
              <a:rPr lang="en-US" dirty="0"/>
            </a:br>
            <a:r>
              <a:rPr lang="en-US" dirty="0"/>
              <a:t>  - </a:t>
            </a:r>
            <a:r>
              <a:rPr lang="ar-SA" dirty="0"/>
              <a:t>چهل و یکمین اجلاس عمومی انجمن جهانی پزشکی، هنگ کنگ، سپتامبر 1989</a:t>
            </a:r>
            <a:r>
              <a:rPr lang="en-US" dirty="0"/>
              <a:t/>
            </a:r>
            <a:br>
              <a:rPr lang="en-US" dirty="0"/>
            </a:br>
            <a:r>
              <a:rPr lang="en-US" dirty="0"/>
              <a:t/>
            </a:r>
            <a:br>
              <a:rPr lang="en-US" dirty="0"/>
            </a:br>
            <a:r>
              <a:rPr lang="en-US" dirty="0"/>
              <a:t>  - </a:t>
            </a:r>
            <a:r>
              <a:rPr lang="ar-SA" dirty="0"/>
              <a:t>چهل و هشتمین اجلاس عمومی انجمن جهانی پزشکی، سومرست غربی، جمهوری آفریقای جنوبی، اکتبر 1996</a:t>
            </a:r>
            <a:r>
              <a:rPr lang="en-US" dirty="0"/>
              <a:t/>
            </a:r>
            <a:br>
              <a:rPr lang="en-US" dirty="0"/>
            </a:br>
            <a:r>
              <a:rPr lang="en-US" dirty="0"/>
              <a:t/>
            </a:r>
            <a:br>
              <a:rPr lang="en-US" dirty="0"/>
            </a:br>
            <a:r>
              <a:rPr lang="en-US" dirty="0"/>
              <a:t>  - </a:t>
            </a:r>
            <a:r>
              <a:rPr lang="ar-SA" dirty="0"/>
              <a:t>پنجاه و دومین اجلاس عمومی انجمن جهانی پزشکی، ادینبورگ، اسکاتلند، اکتبر 2000</a:t>
            </a:r>
            <a:r>
              <a:rPr lang="en-US" dirty="0"/>
              <a:t/>
            </a:r>
            <a:br>
              <a:rPr lang="en-US" dirty="0"/>
            </a:br>
            <a:r>
              <a:rPr lang="en-US" dirty="0"/>
              <a:t/>
            </a:r>
            <a:br>
              <a:rPr lang="en-US" dirty="0"/>
            </a:br>
            <a:r>
              <a:rPr lang="en-US" dirty="0"/>
              <a:t>  - </a:t>
            </a:r>
            <a:r>
              <a:rPr lang="ar-SA" dirty="0"/>
              <a:t>پنجاه و سومین اجلاس عمومی انجمن جهانی پزشکی، واشنگتن، </a:t>
            </a:r>
            <a:r>
              <a:rPr lang="ar-SA" dirty="0" smtClean="0"/>
              <a:t>2002</a:t>
            </a:r>
            <a:r>
              <a:rPr lang="en-US" dirty="0" smtClean="0"/>
              <a:t> </a:t>
            </a:r>
          </a:p>
          <a:p>
            <a:pPr marL="0" indent="0" algn="r" rtl="1">
              <a:buNone/>
            </a:pPr>
            <a:r>
              <a:rPr lang="en-US" dirty="0"/>
              <a:t/>
            </a:r>
            <a:br>
              <a:rPr lang="en-US" dirty="0"/>
            </a:br>
            <a:r>
              <a:rPr lang="en-US" dirty="0"/>
              <a:t>  - </a:t>
            </a:r>
            <a:r>
              <a:rPr lang="ar-SA" dirty="0"/>
              <a:t>پنجاه و پنجمین اجلاس عمومی انجمن جهانی پزشکی، توکیو، </a:t>
            </a:r>
            <a:r>
              <a:rPr lang="ar-SA" dirty="0" smtClean="0"/>
              <a:t>2004</a:t>
            </a:r>
            <a:r>
              <a:rPr lang="en-US" dirty="0"/>
              <a:t/>
            </a:r>
            <a:br>
              <a:rPr lang="en-US" dirty="0"/>
            </a:br>
            <a:r>
              <a:rPr lang="en-US" dirty="0"/>
              <a:t/>
            </a:r>
            <a:br>
              <a:rPr lang="en-US" dirty="0"/>
            </a:br>
            <a:r>
              <a:rPr lang="en-US" dirty="0"/>
              <a:t>  - </a:t>
            </a:r>
            <a:r>
              <a:rPr lang="ar-SA" dirty="0"/>
              <a:t>پنجاه و نهمین اجلاس عمومی انجمن جهانی پزشکی، سئول، 2008</a:t>
            </a:r>
            <a:r>
              <a:rPr lang="en-US" dirty="0"/>
              <a:t/>
            </a:r>
            <a:br>
              <a:rPr lang="en-US" dirty="0"/>
            </a:br>
            <a:endParaRPr lang="en-US" dirty="0"/>
          </a:p>
        </p:txBody>
      </p:sp>
    </p:spTree>
    <p:extLst>
      <p:ext uri="{BB962C8B-B14F-4D97-AF65-F5344CB8AC3E}">
        <p14:creationId xmlns:p14="http://schemas.microsoft.com/office/powerpoint/2010/main" val="1287067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641600" y="228600"/>
            <a:ext cx="7416800" cy="914400"/>
          </a:xfrm>
        </p:spPr>
        <p:txBody>
          <a:bodyPr/>
          <a:lstStyle/>
          <a:p>
            <a:pPr algn="ctr" rtl="1"/>
            <a:r>
              <a:rPr lang="ar-SA" altLang="en-US" sz="2400" dirty="0">
                <a:solidFill>
                  <a:srgbClr val="FF0000"/>
                </a:solidFill>
                <a:cs typeface="B Titr" panose="00000700000000000000" pitchFamily="2" charset="-78"/>
              </a:rPr>
              <a:t>بيانيه </a:t>
            </a:r>
            <a:r>
              <a:rPr lang="ar-SA" altLang="en-US" sz="2400" dirty="0" smtClean="0">
                <a:solidFill>
                  <a:srgbClr val="FF0000"/>
                </a:solidFill>
                <a:cs typeface="B Titr" panose="00000700000000000000" pitchFamily="2" charset="-78"/>
              </a:rPr>
              <a:t>هلسينكي</a:t>
            </a:r>
            <a:r>
              <a:rPr lang="en-US" altLang="en-US" sz="2400" dirty="0" smtClean="0">
                <a:solidFill>
                  <a:srgbClr val="FF0000"/>
                </a:solidFill>
                <a:cs typeface="B Titr" panose="00000700000000000000" pitchFamily="2" charset="-78"/>
              </a:rPr>
              <a:t>  </a:t>
            </a:r>
            <a:r>
              <a:rPr lang="fa-IR" altLang="en-US" sz="2800" dirty="0" smtClean="0">
                <a:cs typeface="B Titr" panose="00000700000000000000" pitchFamily="2" charset="-78"/>
              </a:rPr>
              <a:t> </a:t>
            </a:r>
            <a:r>
              <a:rPr lang="en-US" altLang="en-US" sz="2800" b="1" dirty="0" smtClean="0">
                <a:solidFill>
                  <a:srgbClr val="FF0000"/>
                </a:solidFill>
              </a:rPr>
              <a:t>The Declaration of Helsinki</a:t>
            </a:r>
            <a:r>
              <a:rPr lang="en-US" altLang="en-US" sz="2800" b="1" dirty="0" smtClean="0">
                <a:solidFill>
                  <a:schemeClr val="tx2"/>
                </a:solidFill>
              </a:rPr>
              <a:t/>
            </a:r>
            <a:br>
              <a:rPr lang="en-US" altLang="en-US" sz="2800" b="1" dirty="0" smtClean="0">
                <a:solidFill>
                  <a:schemeClr val="tx2"/>
                </a:solidFill>
              </a:rPr>
            </a:br>
            <a:endParaRPr lang="en-US" altLang="en-US" sz="2800" dirty="0">
              <a:cs typeface="B Titr" panose="00000700000000000000" pitchFamily="2" charset="-78"/>
            </a:endParaRPr>
          </a:p>
        </p:txBody>
      </p:sp>
      <p:sp>
        <p:nvSpPr>
          <p:cNvPr id="31747" name="Rectangle 3"/>
          <p:cNvSpPr>
            <a:spLocks noGrp="1" noChangeArrowheads="1"/>
          </p:cNvSpPr>
          <p:nvPr>
            <p:ph type="body" idx="1"/>
          </p:nvPr>
        </p:nvSpPr>
        <p:spPr>
          <a:xfrm>
            <a:off x="1282700" y="1841500"/>
            <a:ext cx="9385300" cy="4406900"/>
          </a:xfrm>
        </p:spPr>
        <p:txBody>
          <a:bodyPr/>
          <a:lstStyle/>
          <a:p>
            <a:pPr algn="r" rtl="1">
              <a:buFont typeface="Wingdings" panose="05000000000000000000" pitchFamily="2" charset="2"/>
              <a:buNone/>
            </a:pPr>
            <a:r>
              <a:rPr lang="ar-SA" altLang="en-US" dirty="0">
                <a:cs typeface="B Titr" panose="00000700000000000000" pitchFamily="2" charset="-78"/>
              </a:rPr>
              <a:t> انجمن بين‏المللي پزشكي</a:t>
            </a:r>
            <a:r>
              <a:rPr lang="en-US" altLang="en-US" dirty="0">
                <a:cs typeface="B Titr" panose="00000700000000000000" pitchFamily="2" charset="-78"/>
              </a:rPr>
              <a:t>(World Medical Association)</a:t>
            </a:r>
          </a:p>
          <a:p>
            <a:pPr algn="r" rtl="1">
              <a:buFont typeface="Wingdings" panose="05000000000000000000" pitchFamily="2" charset="2"/>
              <a:buNone/>
            </a:pPr>
            <a:r>
              <a:rPr lang="ar-SA" altLang="en-US" dirty="0">
                <a:cs typeface="B Titr" panose="00000700000000000000" pitchFamily="2" charset="-78"/>
              </a:rPr>
              <a:t> توصيه‏هاي زير را به عنوان راهنماي پزشكان و متخصصان در تحقيقات بيومديكال ارائه كرده است.</a:t>
            </a:r>
            <a:endParaRPr lang="en-US" altLang="en-US" dirty="0">
              <a:cs typeface="B Titr" panose="00000700000000000000" pitchFamily="2" charset="-78"/>
            </a:endParaRPr>
          </a:p>
        </p:txBody>
      </p:sp>
    </p:spTree>
    <p:extLst>
      <p:ext uri="{BB962C8B-B14F-4D97-AF65-F5344CB8AC3E}">
        <p14:creationId xmlns:p14="http://schemas.microsoft.com/office/powerpoint/2010/main" val="2287101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778000" y="304800"/>
            <a:ext cx="8509000" cy="762000"/>
          </a:xfrm>
        </p:spPr>
        <p:txBody>
          <a:bodyPr/>
          <a:lstStyle/>
          <a:p>
            <a:pPr algn="ctr" rtl="1"/>
            <a:r>
              <a:rPr lang="ar-SA" altLang="en-US" sz="2800" dirty="0">
                <a:solidFill>
                  <a:srgbClr val="FF0000"/>
                </a:solidFill>
                <a:cs typeface="B Titr" panose="00000700000000000000" pitchFamily="2" charset="-78"/>
              </a:rPr>
              <a:t>اصول اساسي بيانيه هلسينكي </a:t>
            </a:r>
            <a:endParaRPr lang="en-US" altLang="en-US" sz="2800" dirty="0">
              <a:solidFill>
                <a:srgbClr val="FF0000"/>
              </a:solidFill>
              <a:cs typeface="B Titr" panose="00000700000000000000" pitchFamily="2" charset="-78"/>
            </a:endParaRPr>
          </a:p>
        </p:txBody>
      </p:sp>
      <p:sp>
        <p:nvSpPr>
          <p:cNvPr id="32771" name="Rectangle 3"/>
          <p:cNvSpPr>
            <a:spLocks noGrp="1" noChangeArrowheads="1"/>
          </p:cNvSpPr>
          <p:nvPr>
            <p:ph type="body" idx="1"/>
          </p:nvPr>
        </p:nvSpPr>
        <p:spPr>
          <a:xfrm>
            <a:off x="101600" y="1701800"/>
            <a:ext cx="10642600" cy="4495800"/>
          </a:xfrm>
        </p:spPr>
        <p:txBody>
          <a:bodyPr>
            <a:noAutofit/>
          </a:bodyPr>
          <a:lstStyle/>
          <a:p>
            <a:pPr marL="609600" indent="-609600" algn="r" rtl="1">
              <a:buFontTx/>
              <a:buAutoNum type="arabicPeriod"/>
            </a:pPr>
            <a:r>
              <a:rPr lang="ar-SA" altLang="en-US" dirty="0">
                <a:cs typeface="B Nazanin" panose="00000400000000000000" pitchFamily="2" charset="-78"/>
              </a:rPr>
              <a:t> انجام تحقيق بيومديكال بر روي انسان بايستي با موازين پذيرفته شده علمي تطبيق داشته باشد و بر اساس تجربيات آزمايشگاهي و </a:t>
            </a:r>
            <a:r>
              <a:rPr lang="ar-SA" altLang="en-US" dirty="0">
                <a:solidFill>
                  <a:srgbClr val="FF0000"/>
                </a:solidFill>
                <a:cs typeface="B Nazanin" panose="00000400000000000000" pitchFamily="2" charset="-78"/>
              </a:rPr>
              <a:t>حيواني </a:t>
            </a:r>
            <a:r>
              <a:rPr lang="ar-SA" altLang="en-US" dirty="0">
                <a:cs typeface="B Nazanin" panose="00000400000000000000" pitchFamily="2" charset="-78"/>
              </a:rPr>
              <a:t>كافي و شناخت كامل از اطلاعات علمي موجود تدوين شود.</a:t>
            </a:r>
          </a:p>
          <a:p>
            <a:pPr marL="609600" indent="-609600" algn="r" rtl="1">
              <a:buFontTx/>
              <a:buAutoNum type="arabicPeriod"/>
            </a:pPr>
            <a:r>
              <a:rPr lang="ar-SA" altLang="en-US" dirty="0">
                <a:cs typeface="B Nazanin" panose="00000400000000000000" pitchFamily="2" charset="-78"/>
              </a:rPr>
              <a:t> طراحي و اجراي هر روش آزمايشگاهي روي انسان بايد به روشني در يك </a:t>
            </a:r>
            <a:r>
              <a:rPr lang="ar-SA" altLang="en-US" dirty="0">
                <a:solidFill>
                  <a:srgbClr val="FF0000"/>
                </a:solidFill>
                <a:cs typeface="B Nazanin" panose="00000400000000000000" pitchFamily="2" charset="-78"/>
              </a:rPr>
              <a:t>پروتكل تحقيقاتي تدوين شده </a:t>
            </a:r>
            <a:r>
              <a:rPr lang="ar-SA" altLang="en-US" dirty="0">
                <a:cs typeface="B Nazanin" panose="00000400000000000000" pitchFamily="2" charset="-78"/>
              </a:rPr>
              <a:t>و توسط يك كميته مستقل بررسي و تصويب شود.</a:t>
            </a:r>
          </a:p>
          <a:p>
            <a:pPr marL="609600" indent="-609600" algn="r" rtl="1">
              <a:buFontTx/>
              <a:buAutoNum type="arabicPeriod"/>
            </a:pPr>
            <a:r>
              <a:rPr lang="ar-SA" altLang="en-US" dirty="0">
                <a:cs typeface="B Nazanin" panose="00000400000000000000" pitchFamily="2" charset="-78"/>
              </a:rPr>
              <a:t>تحقيقات بيومديكال روي انسان بايد منحصراً توسط افرادي كه از نظر علمي </a:t>
            </a:r>
            <a:r>
              <a:rPr lang="ar-SA" altLang="en-US" dirty="0">
                <a:solidFill>
                  <a:srgbClr val="FF0000"/>
                </a:solidFill>
                <a:cs typeface="B Nazanin" panose="00000400000000000000" pitchFamily="2" charset="-78"/>
              </a:rPr>
              <a:t>صلاحيت</a:t>
            </a:r>
            <a:r>
              <a:rPr lang="ar-SA" altLang="en-US" dirty="0">
                <a:cs typeface="B Nazanin" panose="00000400000000000000" pitchFamily="2" charset="-78"/>
              </a:rPr>
              <a:t> دارند و زير نظر پزشكي كه از نظر باليني كارآمد باشد انجام گيرد.</a:t>
            </a:r>
          </a:p>
          <a:p>
            <a:pPr marL="609600" indent="-609600" algn="r" rtl="1">
              <a:buFontTx/>
              <a:buAutoNum type="arabicPeriod"/>
            </a:pPr>
            <a:r>
              <a:rPr lang="ar-SA" altLang="en-US" dirty="0">
                <a:cs typeface="B Nazanin" panose="00000400000000000000" pitchFamily="2" charset="-78"/>
              </a:rPr>
              <a:t> تحقيق بيومديكال روي انسان تنها در صورتي موجه است كه اهميت هدف تحقيق بر </a:t>
            </a:r>
            <a:r>
              <a:rPr lang="ar-SA" altLang="en-US" dirty="0">
                <a:solidFill>
                  <a:srgbClr val="FF0000"/>
                </a:solidFill>
                <a:cs typeface="B Nazanin" panose="00000400000000000000" pitchFamily="2" charset="-78"/>
              </a:rPr>
              <a:t>خطرات</a:t>
            </a:r>
            <a:r>
              <a:rPr lang="ar-SA" altLang="en-US" dirty="0">
                <a:cs typeface="B Nazanin" panose="00000400000000000000" pitchFamily="2" charset="-78"/>
              </a:rPr>
              <a:t> انجام آن برتري داشته باشد. </a:t>
            </a:r>
            <a:endParaRPr lang="en-US" altLang="en-US" dirty="0">
              <a:cs typeface="B Nazanin" panose="00000400000000000000" pitchFamily="2" charset="-78"/>
            </a:endParaRPr>
          </a:p>
        </p:txBody>
      </p:sp>
    </p:spTree>
    <p:extLst>
      <p:ext uri="{BB962C8B-B14F-4D97-AF65-F5344CB8AC3E}">
        <p14:creationId xmlns:p14="http://schemas.microsoft.com/office/powerpoint/2010/main" val="2561948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952500" y="908050"/>
            <a:ext cx="9269413" cy="5257800"/>
          </a:xfrm>
        </p:spPr>
        <p:txBody>
          <a:bodyPr/>
          <a:lstStyle/>
          <a:p>
            <a:pPr algn="just" rtl="1" eaLnBrk="1" hangingPunct="1">
              <a:lnSpc>
                <a:spcPct val="115000"/>
              </a:lnSpc>
              <a:buFont typeface="Wingdings" panose="05000000000000000000" pitchFamily="2" charset="2"/>
              <a:buNone/>
              <a:defRPr/>
            </a:pPr>
            <a:r>
              <a:rPr lang="fa-IR" sz="3600" dirty="0">
                <a:cs typeface="B Mitra" pitchFamily="2" charset="-78"/>
              </a:rPr>
              <a:t>   موضوع اخلاق در پژوهش از مهمترين مباحث و موضوعات مطرح در اخلاق پزشكي نوين مي باشد كه در حال حاضر توسط مجامع بين المللي، سازمانهاي منطقه اي، سياستگذاران و برنامه ريزان كشورهاي مختلف، و محققين و متخصصين رشته هاي مختلف علوم و فنون مورد توجه ويژه قرار دارد. آنچه لزوم پرداختن به اين موضوع را بيش از پيش حياتي مي سازد برخي شواهد تاريخي است كه نشانگر عدم رعايت اصول انساني و اخلاقي در افراد مورد پژوهش بوده است.</a:t>
            </a:r>
            <a:endParaRPr lang="en-US" sz="3600" dirty="0">
              <a:cs typeface="B Mitra" pitchFamily="2" charset="-78"/>
            </a:endParaRPr>
          </a:p>
        </p:txBody>
      </p:sp>
    </p:spTree>
    <p:extLst>
      <p:ext uri="{BB962C8B-B14F-4D97-AF65-F5344CB8AC3E}">
        <p14:creationId xmlns:p14="http://schemas.microsoft.com/office/powerpoint/2010/main" val="2317550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60600" y="0"/>
            <a:ext cx="8178800" cy="914400"/>
          </a:xfrm>
        </p:spPr>
        <p:txBody>
          <a:bodyPr/>
          <a:lstStyle/>
          <a:p>
            <a:pPr algn="r" rtl="1"/>
            <a:r>
              <a:rPr lang="ar-SA" altLang="en-US" sz="2800" dirty="0" smtClean="0">
                <a:solidFill>
                  <a:srgbClr val="FF0000"/>
                </a:solidFill>
                <a:cs typeface="B Titr" panose="00000700000000000000" pitchFamily="2" charset="-78"/>
              </a:rPr>
              <a:t>اصول اساسي بيانيه هلسينكي</a:t>
            </a:r>
            <a:r>
              <a:rPr lang="fa-IR" altLang="en-US" sz="2800" dirty="0" smtClean="0">
                <a:solidFill>
                  <a:srgbClr val="FF0000"/>
                </a:solidFill>
                <a:cs typeface="B Titr" panose="00000700000000000000" pitchFamily="2" charset="-78"/>
              </a:rPr>
              <a:t> (ادامه)</a:t>
            </a:r>
            <a:r>
              <a:rPr lang="ar-SA" altLang="en-US" sz="2800" dirty="0" smtClean="0">
                <a:solidFill>
                  <a:srgbClr val="FF0000"/>
                </a:solidFill>
                <a:cs typeface="B Titr" panose="00000700000000000000" pitchFamily="2" charset="-78"/>
              </a:rPr>
              <a:t> </a:t>
            </a:r>
            <a:endParaRPr lang="en-US" altLang="en-US" sz="2800" dirty="0">
              <a:cs typeface="B Titr" panose="00000700000000000000" pitchFamily="2" charset="-78"/>
            </a:endParaRPr>
          </a:p>
        </p:txBody>
      </p:sp>
      <p:sp>
        <p:nvSpPr>
          <p:cNvPr id="33795" name="Rectangle 3"/>
          <p:cNvSpPr>
            <a:spLocks noGrp="1" noChangeArrowheads="1"/>
          </p:cNvSpPr>
          <p:nvPr>
            <p:ph type="body" idx="1"/>
          </p:nvPr>
        </p:nvSpPr>
        <p:spPr>
          <a:xfrm>
            <a:off x="1003300" y="1308100"/>
            <a:ext cx="10007600" cy="4940300"/>
          </a:xfrm>
        </p:spPr>
        <p:txBody>
          <a:bodyPr>
            <a:normAutofit/>
          </a:bodyPr>
          <a:lstStyle/>
          <a:p>
            <a:pPr algn="r" rtl="1">
              <a:buFont typeface="Wingdings" panose="05000000000000000000" pitchFamily="2" charset="2"/>
              <a:buNone/>
            </a:pPr>
            <a:r>
              <a:rPr lang="ar-SA" altLang="en-US" sz="3200" dirty="0">
                <a:cs typeface="B Nazanin" panose="00000400000000000000" pitchFamily="2" charset="-78"/>
              </a:rPr>
              <a:t>5. هر تحقيق بيومديكال روي انسان بايد قبلاً به دقت ارزيابي شده باشد به گونه‏اي كه </a:t>
            </a:r>
            <a:r>
              <a:rPr lang="ar-SA" altLang="en-US" sz="3200" dirty="0">
                <a:solidFill>
                  <a:srgbClr val="FF0000"/>
                </a:solidFill>
                <a:cs typeface="B Nazanin" panose="00000400000000000000" pitchFamily="2" charset="-78"/>
              </a:rPr>
              <a:t>خطرات قابل پيش‏بيني </a:t>
            </a:r>
            <a:r>
              <a:rPr lang="ar-SA" altLang="en-US" sz="3200" dirty="0">
                <a:cs typeface="B Nazanin" panose="00000400000000000000" pitchFamily="2" charset="-78"/>
              </a:rPr>
              <a:t>با منافع احتمالي آن براي افراد مورد آزمايش يا ديگران مقايسه و سنجيده شود.</a:t>
            </a:r>
          </a:p>
          <a:p>
            <a:pPr algn="r" rtl="1">
              <a:buFont typeface="Wingdings" panose="05000000000000000000" pitchFamily="2" charset="2"/>
              <a:buNone/>
            </a:pPr>
            <a:r>
              <a:rPr lang="ar-SA" altLang="en-US" sz="3200" dirty="0">
                <a:cs typeface="B Nazanin" panose="00000400000000000000" pitchFamily="2" charset="-78"/>
              </a:rPr>
              <a:t> 6. حق فرد مورد آزمايش براي </a:t>
            </a:r>
            <a:r>
              <a:rPr lang="ar-SA" altLang="en-US" sz="3200" dirty="0">
                <a:solidFill>
                  <a:srgbClr val="FF0000"/>
                </a:solidFill>
                <a:cs typeface="B Nazanin" panose="00000400000000000000" pitchFamily="2" charset="-78"/>
              </a:rPr>
              <a:t>حفظ حيثيت </a:t>
            </a:r>
            <a:r>
              <a:rPr lang="ar-SA" altLang="en-US" sz="3200" dirty="0">
                <a:cs typeface="B Nazanin" panose="00000400000000000000" pitchFamily="2" charset="-78"/>
              </a:rPr>
              <a:t>او بايد محفوظ باشد.</a:t>
            </a:r>
          </a:p>
          <a:p>
            <a:pPr algn="r" rtl="1">
              <a:buFont typeface="Wingdings" panose="05000000000000000000" pitchFamily="2" charset="2"/>
              <a:buNone/>
            </a:pPr>
            <a:r>
              <a:rPr lang="ar-SA" altLang="en-US" sz="3200" dirty="0">
                <a:cs typeface="B Nazanin" panose="00000400000000000000" pitchFamily="2" charset="-78"/>
              </a:rPr>
              <a:t>7. پزشك بايد زماني پژوهش روي انسان را آغاز كند كه باور داشته باشد كه خطرات احتمالي </a:t>
            </a:r>
            <a:r>
              <a:rPr lang="ar-SA" altLang="en-US" sz="3200" dirty="0">
                <a:solidFill>
                  <a:srgbClr val="FF0000"/>
                </a:solidFill>
                <a:cs typeface="B Nazanin" panose="00000400000000000000" pitchFamily="2" charset="-78"/>
              </a:rPr>
              <a:t>قابل پيش‏بيني </a:t>
            </a:r>
            <a:r>
              <a:rPr lang="ar-SA" altLang="en-US" sz="3200" dirty="0">
                <a:cs typeface="B Nazanin" panose="00000400000000000000" pitchFamily="2" charset="-78"/>
              </a:rPr>
              <a:t>است.</a:t>
            </a:r>
          </a:p>
          <a:p>
            <a:pPr algn="r" rtl="1">
              <a:buFont typeface="Wingdings" panose="05000000000000000000" pitchFamily="2" charset="2"/>
              <a:buNone/>
            </a:pPr>
            <a:r>
              <a:rPr lang="ar-SA" altLang="en-US" sz="3200" dirty="0">
                <a:cs typeface="B Nazanin" panose="00000400000000000000" pitchFamily="2" charset="-78"/>
              </a:rPr>
              <a:t>8. در انتشار نتايج پزشك بايد </a:t>
            </a:r>
            <a:r>
              <a:rPr lang="ar-SA" altLang="en-US" sz="3200" dirty="0">
                <a:solidFill>
                  <a:srgbClr val="FF0000"/>
                </a:solidFill>
                <a:cs typeface="B Nazanin" panose="00000400000000000000" pitchFamily="2" charset="-78"/>
              </a:rPr>
              <a:t>صحت اطلاعات </a:t>
            </a:r>
            <a:r>
              <a:rPr lang="ar-SA" altLang="en-US" sz="3200" dirty="0">
                <a:cs typeface="B Nazanin" panose="00000400000000000000" pitchFamily="2" charset="-78"/>
              </a:rPr>
              <a:t>را رعايت كند.</a:t>
            </a:r>
          </a:p>
          <a:p>
            <a:pPr algn="r" rtl="1">
              <a:buFont typeface="Wingdings" panose="05000000000000000000" pitchFamily="2" charset="2"/>
              <a:buNone/>
            </a:pPr>
            <a:endParaRPr lang="en-US" altLang="en-US" sz="3200" dirty="0">
              <a:cs typeface="B Nazanin" panose="00000400000000000000" pitchFamily="2" charset="-78"/>
            </a:endParaRPr>
          </a:p>
        </p:txBody>
      </p:sp>
    </p:spTree>
    <p:extLst>
      <p:ext uri="{BB962C8B-B14F-4D97-AF65-F5344CB8AC3E}">
        <p14:creationId xmlns:p14="http://schemas.microsoft.com/office/powerpoint/2010/main" val="1571799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32200" y="0"/>
            <a:ext cx="6731000" cy="914400"/>
          </a:xfrm>
        </p:spPr>
        <p:txBody>
          <a:bodyPr/>
          <a:lstStyle/>
          <a:p>
            <a:r>
              <a:rPr lang="ar-SA" altLang="en-US" sz="2800" dirty="0" smtClean="0">
                <a:solidFill>
                  <a:srgbClr val="FF0000"/>
                </a:solidFill>
                <a:cs typeface="B Titr" panose="00000700000000000000" pitchFamily="2" charset="-78"/>
              </a:rPr>
              <a:t>اصول اساسي بيانيه هلسينكي</a:t>
            </a:r>
            <a:r>
              <a:rPr lang="fa-IR" altLang="en-US" sz="2800" dirty="0" smtClean="0">
                <a:solidFill>
                  <a:srgbClr val="FF0000"/>
                </a:solidFill>
                <a:cs typeface="B Titr" panose="00000700000000000000" pitchFamily="2" charset="-78"/>
              </a:rPr>
              <a:t> (ادامه)</a:t>
            </a:r>
            <a:r>
              <a:rPr lang="ar-SA" altLang="en-US" sz="2800" dirty="0" smtClean="0">
                <a:solidFill>
                  <a:srgbClr val="FF0000"/>
                </a:solidFill>
                <a:cs typeface="B Titr" panose="00000700000000000000" pitchFamily="2" charset="-78"/>
              </a:rPr>
              <a:t> </a:t>
            </a:r>
            <a:endParaRPr lang="en-US" altLang="en-US" sz="2800" dirty="0">
              <a:cs typeface="B Titr" panose="00000700000000000000" pitchFamily="2" charset="-78"/>
            </a:endParaRPr>
          </a:p>
        </p:txBody>
      </p:sp>
      <p:sp>
        <p:nvSpPr>
          <p:cNvPr id="34819" name="Rectangle 3"/>
          <p:cNvSpPr>
            <a:spLocks noGrp="1" noChangeArrowheads="1"/>
          </p:cNvSpPr>
          <p:nvPr>
            <p:ph type="body" idx="1"/>
          </p:nvPr>
        </p:nvSpPr>
        <p:spPr>
          <a:xfrm>
            <a:off x="431800" y="1143000"/>
            <a:ext cx="11112500" cy="4648200"/>
          </a:xfrm>
        </p:spPr>
        <p:txBody>
          <a:bodyPr>
            <a:normAutofit/>
          </a:bodyPr>
          <a:lstStyle/>
          <a:p>
            <a:pPr algn="r" rtl="1">
              <a:buFont typeface="Wingdings" panose="05000000000000000000" pitchFamily="2" charset="2"/>
              <a:buNone/>
            </a:pPr>
            <a:r>
              <a:rPr lang="ar-SA" altLang="en-US" sz="3200" dirty="0">
                <a:cs typeface="B Nazanin" panose="00000400000000000000" pitchFamily="2" charset="-78"/>
              </a:rPr>
              <a:t>9. در هر تحقيق روي انسان، افراد بايد به روشني نسبت به اهداف، روشها، فوايد احتمالي و خطرات بالقوه تحقيق</a:t>
            </a:r>
            <a:r>
              <a:rPr lang="en-US" altLang="en-US" sz="3200" dirty="0">
                <a:cs typeface="B Nazanin" panose="00000400000000000000" pitchFamily="2" charset="-78"/>
              </a:rPr>
              <a:t> </a:t>
            </a:r>
            <a:r>
              <a:rPr lang="ar-SA" altLang="en-US" sz="3200" dirty="0">
                <a:cs typeface="B Nazanin" panose="00000400000000000000" pitchFamily="2" charset="-78"/>
              </a:rPr>
              <a:t>و ناراحتيهايي كه ممكن است در پي داشته باشد </a:t>
            </a:r>
            <a:r>
              <a:rPr lang="ar-SA" altLang="en-US" sz="3200" dirty="0">
                <a:solidFill>
                  <a:srgbClr val="FF0000"/>
                </a:solidFill>
                <a:cs typeface="B Nazanin" panose="00000400000000000000" pitchFamily="2" charset="-78"/>
              </a:rPr>
              <a:t>آگاه</a:t>
            </a:r>
            <a:r>
              <a:rPr lang="ar-SA" altLang="en-US" sz="3200" dirty="0">
                <a:cs typeface="B Nazanin" panose="00000400000000000000" pitchFamily="2" charset="-78"/>
              </a:rPr>
              <a:t> گردند</a:t>
            </a:r>
            <a:r>
              <a:rPr lang="ar-SA" altLang="en-US" sz="3200" dirty="0" smtClean="0">
                <a:cs typeface="B Nazanin" panose="00000400000000000000" pitchFamily="2" charset="-78"/>
              </a:rPr>
              <a:t>.</a:t>
            </a:r>
            <a:endParaRPr lang="fa-IR" altLang="en-US" sz="3200" dirty="0" smtClean="0">
              <a:cs typeface="B Nazanin" panose="00000400000000000000" pitchFamily="2" charset="-78"/>
            </a:endParaRPr>
          </a:p>
          <a:p>
            <a:pPr algn="r" rtl="1">
              <a:buFont typeface="Wingdings" panose="05000000000000000000" pitchFamily="2" charset="2"/>
              <a:buNone/>
            </a:pPr>
            <a:endParaRPr lang="ar-SA" altLang="en-US" sz="3200" dirty="0">
              <a:cs typeface="B Nazanin" panose="00000400000000000000" pitchFamily="2" charset="-78"/>
            </a:endParaRPr>
          </a:p>
          <a:p>
            <a:pPr algn="r" rtl="1">
              <a:buFont typeface="Wingdings" panose="05000000000000000000" pitchFamily="2" charset="2"/>
              <a:buNone/>
            </a:pPr>
            <a:r>
              <a:rPr lang="ar-SA" altLang="en-US" sz="3200" dirty="0">
                <a:cs typeface="B Nazanin" panose="00000400000000000000" pitchFamily="2" charset="-78"/>
              </a:rPr>
              <a:t> 10. هنگام اخذ </a:t>
            </a:r>
            <a:r>
              <a:rPr lang="ar-SA" altLang="en-US" sz="3200" dirty="0">
                <a:solidFill>
                  <a:srgbClr val="FF0000"/>
                </a:solidFill>
                <a:cs typeface="B Nazanin" panose="00000400000000000000" pitchFamily="2" charset="-78"/>
              </a:rPr>
              <a:t>موافقت‏نامه</a:t>
            </a:r>
            <a:r>
              <a:rPr lang="ar-SA" altLang="en-US" sz="3200" dirty="0">
                <a:cs typeface="B Nazanin" panose="00000400000000000000" pitchFamily="2" charset="-78"/>
              </a:rPr>
              <a:t>، پزشك بايد دقت كند كه افراد در محذور قرار نگرفته باشند.</a:t>
            </a:r>
          </a:p>
          <a:p>
            <a:pPr algn="r" rtl="1">
              <a:buFont typeface="Wingdings" panose="05000000000000000000" pitchFamily="2" charset="2"/>
              <a:buNone/>
            </a:pPr>
            <a:r>
              <a:rPr lang="ar-SA" altLang="en-US" sz="3200" dirty="0">
                <a:cs typeface="B Nazanin" panose="00000400000000000000" pitchFamily="2" charset="-78"/>
              </a:rPr>
              <a:t> 11. در مورد محجوران، </a:t>
            </a:r>
            <a:r>
              <a:rPr lang="ar-SA" altLang="en-US" sz="3200" dirty="0" smtClean="0">
                <a:cs typeface="B Nazanin" panose="00000400000000000000" pitchFamily="2" charset="-78"/>
              </a:rPr>
              <a:t>موافق</a:t>
            </a:r>
            <a:r>
              <a:rPr lang="fa-IR" altLang="en-US" sz="3200" dirty="0" smtClean="0">
                <a:cs typeface="B Nazanin" panose="00000400000000000000" pitchFamily="2" charset="-78"/>
              </a:rPr>
              <a:t>ت</a:t>
            </a:r>
            <a:r>
              <a:rPr lang="ar-SA" altLang="en-US" sz="3200" dirty="0" smtClean="0">
                <a:cs typeface="B Nazanin" panose="00000400000000000000" pitchFamily="2" charset="-78"/>
              </a:rPr>
              <a:t> </a:t>
            </a:r>
            <a:r>
              <a:rPr lang="ar-SA" altLang="en-US" sz="3200" dirty="0">
                <a:cs typeface="B Nazanin" panose="00000400000000000000" pitchFamily="2" charset="-78"/>
              </a:rPr>
              <a:t>آگاهانه بايد از</a:t>
            </a:r>
            <a:r>
              <a:rPr lang="ar-SA" altLang="en-US" sz="3200" dirty="0">
                <a:solidFill>
                  <a:srgbClr val="FFFF00"/>
                </a:solidFill>
                <a:cs typeface="B Nazanin" panose="00000400000000000000" pitchFamily="2" charset="-78"/>
              </a:rPr>
              <a:t> </a:t>
            </a:r>
            <a:r>
              <a:rPr lang="ar-SA" altLang="en-US" sz="3200" dirty="0">
                <a:solidFill>
                  <a:srgbClr val="FF0000"/>
                </a:solidFill>
                <a:cs typeface="B Nazanin" panose="00000400000000000000" pitchFamily="2" charset="-78"/>
              </a:rPr>
              <a:t>قيم </a:t>
            </a:r>
            <a:r>
              <a:rPr lang="ar-SA" altLang="en-US" sz="3200" dirty="0">
                <a:cs typeface="B Nazanin" panose="00000400000000000000" pitchFamily="2" charset="-78"/>
              </a:rPr>
              <a:t>آنان بر طبق قوانين كشوري اخذ شود.</a:t>
            </a:r>
          </a:p>
          <a:p>
            <a:pPr algn="r" rtl="1">
              <a:buFont typeface="Wingdings" panose="05000000000000000000" pitchFamily="2" charset="2"/>
              <a:buNone/>
            </a:pPr>
            <a:r>
              <a:rPr lang="ar-SA" altLang="en-US" sz="3200" dirty="0">
                <a:cs typeface="B Nazanin" panose="00000400000000000000" pitchFamily="2" charset="-78"/>
              </a:rPr>
              <a:t>12. طرح تحقيقاتي بايد هميشه شامل ذكر </a:t>
            </a:r>
            <a:r>
              <a:rPr lang="ar-SA" altLang="en-US" sz="3200" dirty="0">
                <a:solidFill>
                  <a:srgbClr val="FF0000"/>
                </a:solidFill>
                <a:cs typeface="B Nazanin" panose="00000400000000000000" pitchFamily="2" charset="-78"/>
              </a:rPr>
              <a:t>ملاحظات اخلاقي </a:t>
            </a:r>
            <a:r>
              <a:rPr lang="ar-SA" altLang="en-US" sz="3200" dirty="0">
                <a:cs typeface="B Nazanin" panose="00000400000000000000" pitchFamily="2" charset="-78"/>
              </a:rPr>
              <a:t>باشد.</a:t>
            </a:r>
            <a:endParaRPr lang="en-US" altLang="en-US" sz="3200" dirty="0">
              <a:cs typeface="B Nazanin" panose="00000400000000000000" pitchFamily="2" charset="-78"/>
            </a:endParaRPr>
          </a:p>
        </p:txBody>
      </p:sp>
    </p:spTree>
    <p:extLst>
      <p:ext uri="{BB962C8B-B14F-4D97-AF65-F5344CB8AC3E}">
        <p14:creationId xmlns:p14="http://schemas.microsoft.com/office/powerpoint/2010/main" val="77525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066800" y="0"/>
            <a:ext cx="9690100" cy="914400"/>
          </a:xfrm>
        </p:spPr>
        <p:txBody>
          <a:bodyPr/>
          <a:lstStyle/>
          <a:p>
            <a:pPr algn="ctr" rtl="1"/>
            <a:r>
              <a:rPr lang="ar-SA" altLang="en-US" sz="2800" dirty="0">
                <a:solidFill>
                  <a:srgbClr val="FF0000"/>
                </a:solidFill>
                <a:cs typeface="B Titr" panose="00000700000000000000" pitchFamily="2" charset="-78"/>
              </a:rPr>
              <a:t>تحقيقات پزشكي توأم با درمان (تحقيق باليني)</a:t>
            </a:r>
            <a:endParaRPr lang="en-US" altLang="en-US" sz="2800" dirty="0">
              <a:solidFill>
                <a:srgbClr val="FF0000"/>
              </a:solidFill>
              <a:cs typeface="B Titr" panose="00000700000000000000" pitchFamily="2" charset="-78"/>
            </a:endParaRPr>
          </a:p>
        </p:txBody>
      </p:sp>
      <p:sp>
        <p:nvSpPr>
          <p:cNvPr id="35843" name="Rectangle 3"/>
          <p:cNvSpPr>
            <a:spLocks noGrp="1" noChangeArrowheads="1"/>
          </p:cNvSpPr>
          <p:nvPr>
            <p:ph type="body" idx="1"/>
          </p:nvPr>
        </p:nvSpPr>
        <p:spPr>
          <a:xfrm>
            <a:off x="2133600" y="2133600"/>
            <a:ext cx="9220200" cy="3886200"/>
          </a:xfrm>
        </p:spPr>
        <p:txBody>
          <a:bodyPr/>
          <a:lstStyle/>
          <a:p>
            <a:pPr marL="609600" indent="-609600" algn="r" rtl="1">
              <a:buFontTx/>
              <a:buAutoNum type="arabicPeriod"/>
            </a:pPr>
            <a:r>
              <a:rPr lang="ar-SA" altLang="en-US" sz="2600" dirty="0">
                <a:cs typeface="B Nazanin" panose="00000400000000000000" pitchFamily="2" charset="-78"/>
              </a:rPr>
              <a:t> در درمان بيمار پزشك بايد بتواند آزادانه </a:t>
            </a:r>
            <a:r>
              <a:rPr lang="ar-SA" altLang="en-US" sz="2600" dirty="0">
                <a:solidFill>
                  <a:srgbClr val="FF0000"/>
                </a:solidFill>
                <a:cs typeface="B Nazanin" panose="00000400000000000000" pitchFamily="2" charset="-78"/>
              </a:rPr>
              <a:t>روش تشخيص يا درماني </a:t>
            </a:r>
            <a:r>
              <a:rPr lang="ar-SA" altLang="en-US" sz="2600" dirty="0" smtClean="0">
                <a:cs typeface="B Nazanin" panose="00000400000000000000" pitchFamily="2" charset="-78"/>
              </a:rPr>
              <a:t>جديد </a:t>
            </a:r>
            <a:r>
              <a:rPr lang="ar-SA" altLang="en-US" sz="2600" dirty="0">
                <a:cs typeface="B Nazanin" panose="00000400000000000000" pitchFamily="2" charset="-78"/>
              </a:rPr>
              <a:t>را بكار گيرد.</a:t>
            </a:r>
          </a:p>
          <a:p>
            <a:pPr marL="609600" indent="-609600" algn="r" rtl="1">
              <a:buFontTx/>
              <a:buAutoNum type="arabicPeriod"/>
            </a:pPr>
            <a:r>
              <a:rPr lang="ar-SA" altLang="en-US" sz="2600" dirty="0">
                <a:cs typeface="B Nazanin" panose="00000400000000000000" pitchFamily="2" charset="-78"/>
              </a:rPr>
              <a:t> فوائد، خطرات  و ناراحتيهاي بالقوه روش جديد را بايد نسبت به مزاياي بهترين روش درماني و تشخيصي موجود ارزيابي كرد.</a:t>
            </a:r>
          </a:p>
          <a:p>
            <a:pPr marL="609600" indent="-609600" algn="r" rtl="1">
              <a:buFontTx/>
              <a:buAutoNum type="arabicPeriod"/>
            </a:pPr>
            <a:r>
              <a:rPr lang="ar-SA" altLang="en-US" sz="2600" dirty="0">
                <a:cs typeface="B Nazanin" panose="00000400000000000000" pitchFamily="2" charset="-78"/>
              </a:rPr>
              <a:t> در هر مطالعه پزشكي، هر بيمار، از جمله افراد گروه شاهد، بايستي از</a:t>
            </a:r>
            <a:r>
              <a:rPr lang="ar-SA" altLang="en-US" sz="2600" dirty="0">
                <a:solidFill>
                  <a:srgbClr val="FF0000"/>
                </a:solidFill>
                <a:cs typeface="B Nazanin" panose="00000400000000000000" pitchFamily="2" charset="-78"/>
              </a:rPr>
              <a:t> بهترين </a:t>
            </a:r>
            <a:r>
              <a:rPr lang="ar-SA" altLang="en-US" sz="2600" dirty="0">
                <a:cs typeface="B Nazanin" panose="00000400000000000000" pitchFamily="2" charset="-78"/>
              </a:rPr>
              <a:t>روشهاي تشخيصي و درماني موجود بهره‏مند شوند.</a:t>
            </a:r>
          </a:p>
          <a:p>
            <a:pPr marL="609600" indent="-609600" algn="r" rtl="1">
              <a:buNone/>
            </a:pPr>
            <a:endParaRPr lang="en-US" altLang="en-US" sz="2600" dirty="0">
              <a:cs typeface="B Nazanin" panose="00000400000000000000" pitchFamily="2" charset="-78"/>
            </a:endParaRPr>
          </a:p>
        </p:txBody>
      </p:sp>
      <p:sp>
        <p:nvSpPr>
          <p:cNvPr id="35844" name="Text Box 4"/>
          <p:cNvSpPr txBox="1">
            <a:spLocks noChangeArrowheads="1"/>
          </p:cNvSpPr>
          <p:nvPr/>
        </p:nvSpPr>
        <p:spPr bwMode="auto">
          <a:xfrm>
            <a:off x="2374900" y="838200"/>
            <a:ext cx="79121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b="1" dirty="0">
                <a:solidFill>
                  <a:schemeClr val="tx2"/>
                </a:solidFill>
              </a:rPr>
              <a:t>Medical research combined with professional care (clinical research)</a:t>
            </a:r>
          </a:p>
        </p:txBody>
      </p:sp>
    </p:spTree>
    <p:extLst>
      <p:ext uri="{BB962C8B-B14F-4D97-AF65-F5344CB8AC3E}">
        <p14:creationId xmlns:p14="http://schemas.microsoft.com/office/powerpoint/2010/main" val="3930803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749300" y="1828801"/>
            <a:ext cx="9804400" cy="325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anose="02020603050405020304" pitchFamily="18" charset="0"/>
                <a:cs typeface="Times New Roman" panose="02020603050405020304" pitchFamily="18" charset="0"/>
              </a:defRPr>
            </a:lvl1pPr>
            <a:lvl2pPr marL="914400" indent="-457200">
              <a:defRPr sz="2400">
                <a:solidFill>
                  <a:schemeClr val="tx1"/>
                </a:solidFill>
                <a:latin typeface="Times New Roman" panose="02020603050405020304" pitchFamily="18" charset="0"/>
                <a:cs typeface="Times New Roman" panose="02020603050405020304" pitchFamily="18" charset="0"/>
              </a:defRPr>
            </a:lvl2pPr>
            <a:lvl3pPr marL="1371600" indent="-457200">
              <a:defRPr sz="2400">
                <a:solidFill>
                  <a:schemeClr val="tx1"/>
                </a:solidFill>
                <a:latin typeface="Times New Roman" panose="02020603050405020304" pitchFamily="18" charset="0"/>
                <a:cs typeface="Times New Roman" panose="02020603050405020304" pitchFamily="18" charset="0"/>
              </a:defRPr>
            </a:lvl3pPr>
            <a:lvl4pPr marL="1828800" indent="-457200">
              <a:defRPr sz="2400">
                <a:solidFill>
                  <a:schemeClr val="tx1"/>
                </a:solidFill>
                <a:latin typeface="Times New Roman" panose="02020603050405020304" pitchFamily="18" charset="0"/>
                <a:cs typeface="Times New Roman" panose="02020603050405020304" pitchFamily="18" charset="0"/>
              </a:defRPr>
            </a:lvl4pPr>
            <a:lvl5pPr marL="2286000" indent="-457200">
              <a:defRPr sz="2400">
                <a:solidFill>
                  <a:schemeClr val="tx1"/>
                </a:solidFill>
                <a:latin typeface="Times New Roman" panose="02020603050405020304" pitchFamily="18" charset="0"/>
                <a:cs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marL="0" indent="0" algn="r" rtl="1">
              <a:lnSpc>
                <a:spcPct val="90000"/>
              </a:lnSpc>
              <a:spcBef>
                <a:spcPct val="50000"/>
              </a:spcBef>
              <a:buClr>
                <a:schemeClr val="tx2"/>
              </a:buClr>
              <a:buSzPct val="75000"/>
            </a:pPr>
            <a:r>
              <a:rPr lang="fa-IR" altLang="en-US" sz="3200" dirty="0" smtClean="0">
                <a:cs typeface="B Nazanin" panose="00000400000000000000" pitchFamily="2" charset="-78"/>
              </a:rPr>
              <a:t>4. </a:t>
            </a:r>
            <a:r>
              <a:rPr lang="ar-SA" altLang="en-US" sz="3200" dirty="0" smtClean="0">
                <a:cs typeface="B Nazanin" panose="00000400000000000000" pitchFamily="2" charset="-78"/>
              </a:rPr>
              <a:t>امتناع </a:t>
            </a:r>
            <a:r>
              <a:rPr lang="ar-SA" altLang="en-US" sz="3200" dirty="0">
                <a:cs typeface="B Nazanin" panose="00000400000000000000" pitchFamily="2" charset="-78"/>
              </a:rPr>
              <a:t>بيمار از شركت در روند اجرايي پژوهش هيچگاه نبايستي بر </a:t>
            </a:r>
            <a:r>
              <a:rPr lang="ar-SA" altLang="en-US" sz="3200" dirty="0">
                <a:solidFill>
                  <a:srgbClr val="FF0000"/>
                </a:solidFill>
                <a:cs typeface="B Nazanin" panose="00000400000000000000" pitchFamily="2" charset="-78"/>
              </a:rPr>
              <a:t>رابطه بين بيمار با پزشك </a:t>
            </a:r>
            <a:r>
              <a:rPr lang="ar-SA" altLang="en-US" sz="3200" dirty="0">
                <a:cs typeface="B Nazanin" panose="00000400000000000000" pitchFamily="2" charset="-78"/>
              </a:rPr>
              <a:t>تأثير بگذارد.</a:t>
            </a:r>
          </a:p>
          <a:p>
            <a:pPr marL="0" indent="0" algn="r" rtl="1">
              <a:lnSpc>
                <a:spcPct val="90000"/>
              </a:lnSpc>
              <a:spcBef>
                <a:spcPct val="50000"/>
              </a:spcBef>
              <a:buClr>
                <a:schemeClr val="tx2"/>
              </a:buClr>
              <a:buSzPct val="75000"/>
            </a:pPr>
            <a:r>
              <a:rPr lang="ar-SA" altLang="en-US" sz="3200" dirty="0">
                <a:cs typeface="B Nazanin" panose="00000400000000000000" pitchFamily="2" charset="-78"/>
              </a:rPr>
              <a:t> </a:t>
            </a:r>
            <a:r>
              <a:rPr lang="fa-IR" altLang="en-US" sz="3200" dirty="0" smtClean="0">
                <a:cs typeface="B Nazanin" panose="00000400000000000000" pitchFamily="2" charset="-78"/>
              </a:rPr>
              <a:t>5. </a:t>
            </a:r>
            <a:r>
              <a:rPr lang="ar-SA" altLang="en-US" sz="3200" dirty="0" smtClean="0">
                <a:cs typeface="B Nazanin" panose="00000400000000000000" pitchFamily="2" charset="-78"/>
              </a:rPr>
              <a:t>اگر </a:t>
            </a:r>
            <a:r>
              <a:rPr lang="ar-SA" altLang="en-US" sz="3200" dirty="0">
                <a:cs typeface="B Nazanin" panose="00000400000000000000" pitchFamily="2" charset="-78"/>
              </a:rPr>
              <a:t>بنا به تشخيص پزشك، اخذ موافقت آگاهانه بيمار ضروري نيست، </a:t>
            </a:r>
            <a:r>
              <a:rPr lang="ar-SA" altLang="en-US" sz="3200" dirty="0">
                <a:solidFill>
                  <a:srgbClr val="FF0000"/>
                </a:solidFill>
                <a:cs typeface="B Nazanin" panose="00000400000000000000" pitchFamily="2" charset="-78"/>
              </a:rPr>
              <a:t>دليل </a:t>
            </a:r>
            <a:r>
              <a:rPr lang="ar-SA" altLang="en-US" sz="3200" dirty="0">
                <a:cs typeface="B Nazanin" panose="00000400000000000000" pitchFamily="2" charset="-78"/>
              </a:rPr>
              <a:t>آن بايد مشخصاً در طرح تحقيقاتي ذكر شده و به نظر كميته مستقل برسد.</a:t>
            </a:r>
          </a:p>
          <a:p>
            <a:pPr marL="0" indent="0" algn="r" rtl="1">
              <a:lnSpc>
                <a:spcPct val="90000"/>
              </a:lnSpc>
              <a:spcBef>
                <a:spcPct val="50000"/>
              </a:spcBef>
              <a:buClr>
                <a:schemeClr val="tx2"/>
              </a:buClr>
              <a:buSzPct val="75000"/>
            </a:pPr>
            <a:r>
              <a:rPr lang="ar-SA" altLang="en-US" sz="3200" dirty="0">
                <a:cs typeface="B Nazanin" panose="00000400000000000000" pitchFamily="2" charset="-78"/>
              </a:rPr>
              <a:t> </a:t>
            </a:r>
            <a:r>
              <a:rPr lang="fa-IR" altLang="en-US" sz="3200" dirty="0" smtClean="0">
                <a:cs typeface="B Nazanin" panose="00000400000000000000" pitchFamily="2" charset="-78"/>
              </a:rPr>
              <a:t>6. </a:t>
            </a:r>
            <a:r>
              <a:rPr lang="ar-SA" altLang="en-US" sz="3200" dirty="0" smtClean="0">
                <a:cs typeface="B Nazanin" panose="00000400000000000000" pitchFamily="2" charset="-78"/>
              </a:rPr>
              <a:t>پزشكان </a:t>
            </a:r>
            <a:r>
              <a:rPr lang="ar-SA" altLang="en-US" sz="3200" dirty="0">
                <a:cs typeface="B Nazanin" panose="00000400000000000000" pitchFamily="2" charset="-78"/>
              </a:rPr>
              <a:t>تنها در صورتي مجازند تحقيق را با طبابت خود توأم نمايند كه اين امر را از نظر تشخيصي  ودرمان به</a:t>
            </a:r>
            <a:r>
              <a:rPr lang="ar-SA" altLang="en-US" sz="3200" dirty="0">
                <a:solidFill>
                  <a:srgbClr val="FFFF00"/>
                </a:solidFill>
                <a:cs typeface="B Nazanin" panose="00000400000000000000" pitchFamily="2" charset="-78"/>
              </a:rPr>
              <a:t> </a:t>
            </a:r>
            <a:r>
              <a:rPr lang="ar-SA" altLang="en-US" sz="3200" dirty="0">
                <a:solidFill>
                  <a:srgbClr val="FF0000"/>
                </a:solidFill>
                <a:cs typeface="B Nazanin" panose="00000400000000000000" pitchFamily="2" charset="-78"/>
              </a:rPr>
              <a:t>نفع </a:t>
            </a:r>
            <a:r>
              <a:rPr lang="ar-SA" altLang="en-US" sz="3200" dirty="0">
                <a:cs typeface="B Nazanin" panose="00000400000000000000" pitchFamily="2" charset="-78"/>
              </a:rPr>
              <a:t>بيمار باشد</a:t>
            </a:r>
            <a:r>
              <a:rPr lang="ar-SA" altLang="en-US" sz="3200" dirty="0" smtClean="0">
                <a:cs typeface="B Nazanin" panose="00000400000000000000" pitchFamily="2" charset="-78"/>
              </a:rPr>
              <a:t>.</a:t>
            </a:r>
            <a:endParaRPr lang="ar-SA" altLang="en-US" sz="3200" dirty="0">
              <a:cs typeface="B Nazanin" panose="00000400000000000000" pitchFamily="2" charset="-78"/>
            </a:endParaRPr>
          </a:p>
        </p:txBody>
      </p:sp>
      <p:sp>
        <p:nvSpPr>
          <p:cNvPr id="58371" name="Rectangle 3"/>
          <p:cNvSpPr>
            <a:spLocks noChangeArrowheads="1"/>
          </p:cNvSpPr>
          <p:nvPr/>
        </p:nvSpPr>
        <p:spPr bwMode="auto">
          <a:xfrm>
            <a:off x="3276600" y="0"/>
            <a:ext cx="6629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anose="02020603050405020304" pitchFamily="18" charset="0"/>
                <a:cs typeface="Times New Roman" panose="02020603050405020304" pitchFamily="18" charset="0"/>
              </a:defRPr>
            </a:lvl1pPr>
            <a:lvl2pPr>
              <a:defRPr sz="2400">
                <a:solidFill>
                  <a:schemeClr val="tx1"/>
                </a:solidFill>
                <a:latin typeface="Times New Roman" panose="02020603050405020304" pitchFamily="18" charset="0"/>
                <a:cs typeface="Times New Roman" panose="02020603050405020304" pitchFamily="18" charset="0"/>
              </a:defRPr>
            </a:lvl2pPr>
            <a:lvl3pPr>
              <a:defRPr sz="2400">
                <a:solidFill>
                  <a:schemeClr val="tx1"/>
                </a:solidFill>
                <a:latin typeface="Times New Roman" panose="02020603050405020304" pitchFamily="18" charset="0"/>
                <a:cs typeface="Times New Roman" panose="02020603050405020304" pitchFamily="18" charset="0"/>
              </a:defRPr>
            </a:lvl3pPr>
            <a:lvl4pPr>
              <a:defRPr sz="2400">
                <a:solidFill>
                  <a:schemeClr val="tx1"/>
                </a:solidFill>
                <a:latin typeface="Times New Roman" panose="02020603050405020304" pitchFamily="18" charset="0"/>
                <a:cs typeface="Times New Roman" panose="02020603050405020304" pitchFamily="18" charset="0"/>
              </a:defRPr>
            </a:lvl4pPr>
            <a:lvl5pPr>
              <a:defRPr sz="2400">
                <a:solidFill>
                  <a:schemeClr val="tx1"/>
                </a:solidFill>
                <a:latin typeface="Times New Roman" panose="02020603050405020304" pitchFamily="18" charset="0"/>
                <a:cs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rtl="1"/>
            <a:r>
              <a:rPr lang="ar-SA" altLang="en-US" sz="2800" dirty="0">
                <a:solidFill>
                  <a:srgbClr val="FF0000"/>
                </a:solidFill>
                <a:cs typeface="Titr" panose="01000700000000000000" pitchFamily="2" charset="-78"/>
              </a:rPr>
              <a:t>تحقيقات پزشكي توأم با درمان (تحقيق باليني)</a:t>
            </a:r>
            <a:endParaRPr lang="en-US" altLang="en-US" sz="2800" dirty="0">
              <a:solidFill>
                <a:srgbClr val="FF0000"/>
              </a:solidFill>
              <a:cs typeface="Titr" panose="01000700000000000000" pitchFamily="2" charset="-78"/>
            </a:endParaRPr>
          </a:p>
        </p:txBody>
      </p:sp>
      <p:sp>
        <p:nvSpPr>
          <p:cNvPr id="58372" name="Text Box 4"/>
          <p:cNvSpPr txBox="1">
            <a:spLocks noChangeArrowheads="1"/>
          </p:cNvSpPr>
          <p:nvPr/>
        </p:nvSpPr>
        <p:spPr bwMode="auto">
          <a:xfrm>
            <a:off x="3352800" y="838200"/>
            <a:ext cx="693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b="1">
                <a:solidFill>
                  <a:schemeClr val="tx2"/>
                </a:solidFill>
              </a:rPr>
              <a:t>Medical research combined with professional care (clinical research)</a:t>
            </a:r>
          </a:p>
        </p:txBody>
      </p:sp>
    </p:spTree>
    <p:extLst>
      <p:ext uri="{BB962C8B-B14F-4D97-AF65-F5344CB8AC3E}">
        <p14:creationId xmlns:p14="http://schemas.microsoft.com/office/powerpoint/2010/main" val="1663189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667000" y="0"/>
            <a:ext cx="7772400" cy="1143000"/>
          </a:xfrm>
        </p:spPr>
        <p:txBody>
          <a:bodyPr/>
          <a:lstStyle/>
          <a:p>
            <a:pPr algn="ctr" rtl="1"/>
            <a:r>
              <a:rPr lang="ar-SA" altLang="en-US" sz="2400" dirty="0">
                <a:solidFill>
                  <a:srgbClr val="FF0000"/>
                </a:solidFill>
                <a:cs typeface="B Titr" panose="00000700000000000000" pitchFamily="2" charset="-78"/>
              </a:rPr>
              <a:t>تحقيقات غير درماني روي انسان (تحقيق بيومديكال غير باليني)</a:t>
            </a:r>
            <a:endParaRPr lang="en-US" altLang="en-US" sz="2400" dirty="0">
              <a:solidFill>
                <a:srgbClr val="FF0000"/>
              </a:solidFill>
              <a:cs typeface="B Titr" panose="00000700000000000000" pitchFamily="2" charset="-78"/>
            </a:endParaRPr>
          </a:p>
        </p:txBody>
      </p:sp>
      <p:sp>
        <p:nvSpPr>
          <p:cNvPr id="36867" name="Rectangle 3"/>
          <p:cNvSpPr>
            <a:spLocks noGrp="1" noChangeArrowheads="1"/>
          </p:cNvSpPr>
          <p:nvPr>
            <p:ph type="body" idx="1"/>
          </p:nvPr>
        </p:nvSpPr>
        <p:spPr>
          <a:xfrm>
            <a:off x="977900" y="1143000"/>
            <a:ext cx="10287000" cy="4876800"/>
          </a:xfrm>
        </p:spPr>
        <p:txBody>
          <a:bodyPr>
            <a:normAutofit/>
          </a:bodyPr>
          <a:lstStyle/>
          <a:p>
            <a:pPr marL="609600" indent="-609600" algn="r" rtl="1">
              <a:buFontTx/>
              <a:buAutoNum type="arabicPeriod"/>
            </a:pPr>
            <a:r>
              <a:rPr lang="ar-SA" altLang="en-US" sz="3200" dirty="0">
                <a:cs typeface="B Nazanin" panose="00000400000000000000" pitchFamily="2" charset="-78"/>
              </a:rPr>
              <a:t>در انجام يك تحقيق پزشكي كه صرفاً جنبه </a:t>
            </a:r>
            <a:r>
              <a:rPr lang="ar-SA" altLang="en-US" sz="3200" dirty="0">
                <a:solidFill>
                  <a:srgbClr val="FF0000"/>
                </a:solidFill>
                <a:cs typeface="B Nazanin" panose="00000400000000000000" pitchFamily="2" charset="-78"/>
              </a:rPr>
              <a:t>علمي </a:t>
            </a:r>
            <a:r>
              <a:rPr lang="ar-SA" altLang="en-US" sz="3200" dirty="0">
                <a:cs typeface="B Nazanin" panose="00000400000000000000" pitchFamily="2" charset="-78"/>
              </a:rPr>
              <a:t>داشته باشد، پزشك بايد حافظ جان و سلامت افرادي باشد كه مورد آزمايش قرار مي‏گيرند.</a:t>
            </a:r>
          </a:p>
          <a:p>
            <a:pPr marL="609600" indent="-609600" algn="r" rtl="1">
              <a:buFontTx/>
              <a:buAutoNum type="arabicPeriod"/>
            </a:pPr>
            <a:r>
              <a:rPr lang="ar-SA" altLang="en-US" sz="3200" dirty="0">
                <a:cs typeface="B Nazanin" panose="00000400000000000000" pitchFamily="2" charset="-78"/>
              </a:rPr>
              <a:t> افراد مورد مطالعه بايد </a:t>
            </a:r>
            <a:r>
              <a:rPr lang="ar-SA" altLang="en-US" sz="3200" dirty="0">
                <a:solidFill>
                  <a:srgbClr val="FF0000"/>
                </a:solidFill>
                <a:cs typeface="B Nazanin" panose="00000400000000000000" pitchFamily="2" charset="-78"/>
              </a:rPr>
              <a:t>داوطلبانه</a:t>
            </a:r>
            <a:r>
              <a:rPr lang="ar-SA" altLang="en-US" sz="3200" dirty="0">
                <a:cs typeface="B Nazanin" panose="00000400000000000000" pitchFamily="2" charset="-78"/>
              </a:rPr>
              <a:t> وارد تحقيق شوند، يعني افراد سالم يا بيماري باشند كه طرح آزمايشي ارتباطي به بيماري آنان نداشته باشد.</a:t>
            </a:r>
          </a:p>
          <a:p>
            <a:pPr marL="609600" indent="-609600" algn="r" rtl="1">
              <a:buFontTx/>
              <a:buAutoNum type="arabicPeriod"/>
            </a:pPr>
            <a:r>
              <a:rPr lang="ar-SA" altLang="en-US" sz="3200" dirty="0">
                <a:cs typeface="B Nazanin" panose="00000400000000000000" pitchFamily="2" charset="-78"/>
              </a:rPr>
              <a:t> محقق يا محققان بايد به محض آنكه احساس كنند تحقيق يا ادامه آن موجب صدمه به افراد مي‏شود بايد آن را </a:t>
            </a:r>
            <a:r>
              <a:rPr lang="ar-SA" altLang="en-US" sz="3200" dirty="0">
                <a:solidFill>
                  <a:srgbClr val="FF0000"/>
                </a:solidFill>
                <a:cs typeface="B Nazanin" panose="00000400000000000000" pitchFamily="2" charset="-78"/>
              </a:rPr>
              <a:t>متوقف</a:t>
            </a:r>
            <a:r>
              <a:rPr lang="ar-SA" altLang="en-US" sz="3200" dirty="0">
                <a:cs typeface="B Nazanin" panose="00000400000000000000" pitchFamily="2" charset="-78"/>
              </a:rPr>
              <a:t> نمايند.</a:t>
            </a:r>
          </a:p>
          <a:p>
            <a:pPr marL="609600" indent="-609600" algn="r" rtl="1">
              <a:buFontTx/>
              <a:buAutoNum type="arabicPeriod"/>
            </a:pPr>
            <a:r>
              <a:rPr lang="ar-SA" altLang="en-US" sz="3200" dirty="0">
                <a:cs typeface="B Nazanin" panose="00000400000000000000" pitchFamily="2" charset="-78"/>
              </a:rPr>
              <a:t>در تحقيق روي انسان، منافع اجتماع يا علم هيچگاه نبايد بر منافع بيمار و رفاه او</a:t>
            </a:r>
            <a:r>
              <a:rPr lang="ar-SA" altLang="en-US" sz="3200" dirty="0">
                <a:solidFill>
                  <a:srgbClr val="FFFF00"/>
                </a:solidFill>
                <a:cs typeface="B Nazanin" panose="00000400000000000000" pitchFamily="2" charset="-78"/>
              </a:rPr>
              <a:t> </a:t>
            </a:r>
            <a:r>
              <a:rPr lang="ar-SA" altLang="en-US" sz="3200" dirty="0">
                <a:solidFill>
                  <a:srgbClr val="FF0000"/>
                </a:solidFill>
                <a:cs typeface="B Nazanin" panose="00000400000000000000" pitchFamily="2" charset="-78"/>
              </a:rPr>
              <a:t>غلبه </a:t>
            </a:r>
            <a:r>
              <a:rPr lang="ar-SA" altLang="en-US" sz="3200" dirty="0">
                <a:cs typeface="B Nazanin" panose="00000400000000000000" pitchFamily="2" charset="-78"/>
              </a:rPr>
              <a:t>كند. </a:t>
            </a:r>
            <a:endParaRPr lang="en-US" altLang="en-US" sz="3200" dirty="0">
              <a:cs typeface="B Nazanin" panose="00000400000000000000" pitchFamily="2" charset="-78"/>
            </a:endParaRPr>
          </a:p>
        </p:txBody>
      </p:sp>
    </p:spTree>
    <p:extLst>
      <p:ext uri="{BB962C8B-B14F-4D97-AF65-F5344CB8AC3E}">
        <p14:creationId xmlns:p14="http://schemas.microsoft.com/office/powerpoint/2010/main" val="195908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3575"/>
          </a:xfrm>
        </p:spPr>
        <p:txBody>
          <a:bodyPr>
            <a:normAutofit/>
          </a:bodyPr>
          <a:lstStyle/>
          <a:p>
            <a:pPr algn="r" rtl="1"/>
            <a:r>
              <a:rPr lang="fa-IR" sz="2800" dirty="0" smtClean="0">
                <a:solidFill>
                  <a:srgbClr val="FF0000"/>
                </a:solidFill>
              </a:rPr>
              <a:t>تاریخچه کمیته اخلاق در کشور</a:t>
            </a:r>
            <a:endParaRPr lang="en-US" sz="2800" dirty="0">
              <a:solidFill>
                <a:srgbClr val="FF0000"/>
              </a:solidFill>
            </a:endParaRPr>
          </a:p>
        </p:txBody>
      </p:sp>
      <p:sp>
        <p:nvSpPr>
          <p:cNvPr id="3" name="Content Placeholder 2"/>
          <p:cNvSpPr>
            <a:spLocks noGrp="1"/>
          </p:cNvSpPr>
          <p:nvPr>
            <p:ph idx="1"/>
          </p:nvPr>
        </p:nvSpPr>
        <p:spPr>
          <a:xfrm>
            <a:off x="838200" y="1028700"/>
            <a:ext cx="10515600" cy="5499100"/>
          </a:xfrm>
        </p:spPr>
        <p:txBody>
          <a:bodyPr>
            <a:normAutofit fontScale="85000" lnSpcReduction="10000"/>
          </a:bodyPr>
          <a:lstStyle/>
          <a:p>
            <a:pPr marL="0" indent="0" algn="r" rtl="1">
              <a:buNone/>
            </a:pPr>
            <a:r>
              <a:rPr lang="fa-IR" dirty="0"/>
              <a:t>تاكيد خاصي كه در جمهوري اسلامي ايران بر ارزشهاي ديني و معنوي وجود دارد زيربناي اقداماتي است كه جهت حفظ مقام </a:t>
            </a:r>
            <a:r>
              <a:rPr lang="fa-IR" dirty="0" smtClean="0"/>
              <a:t>وارزش انسانها </a:t>
            </a:r>
            <a:r>
              <a:rPr lang="fa-IR" dirty="0"/>
              <a:t>در نظر گر فته شده است. بطور كلي به اخلاق پزشكي به طور عام توجه خاصي شده است كه در بخش تاريخچه اخلاق پزشكي </a:t>
            </a:r>
            <a:r>
              <a:rPr lang="fa-IR" dirty="0" smtClean="0"/>
              <a:t>به تفصيل </a:t>
            </a:r>
            <a:r>
              <a:rPr lang="fa-IR" dirty="0"/>
              <a:t>ذكر خواهد گرديد</a:t>
            </a:r>
            <a:r>
              <a:rPr lang="fa-IR" dirty="0" smtClean="0"/>
              <a:t>.</a:t>
            </a:r>
          </a:p>
          <a:p>
            <a:pPr marL="0" indent="0" algn="r" rtl="1">
              <a:buNone/>
            </a:pPr>
            <a:r>
              <a:rPr lang="fa-IR" dirty="0"/>
              <a:t/>
            </a:r>
            <a:br>
              <a:rPr lang="fa-IR" dirty="0"/>
            </a:br>
            <a:r>
              <a:rPr lang="fa-IR" dirty="0"/>
              <a:t>اولين كميته ملي اخلاق در تحقيقات پزشكي، در سال ١٣٧٧تحت رياست وزير محترم بهداشت، درمان و آموزش پزشكي تشكيل شد </a:t>
            </a:r>
            <a:r>
              <a:rPr lang="fa-IR" dirty="0" smtClean="0"/>
              <a:t>ويكسال </a:t>
            </a:r>
            <a:r>
              <a:rPr lang="fa-IR" dirty="0"/>
              <a:t>پس از آن، </a:t>
            </a:r>
            <a:r>
              <a:rPr lang="fa-IR" dirty="0" smtClean="0"/>
              <a:t>كميته هاي </a:t>
            </a:r>
            <a:r>
              <a:rPr lang="fa-IR" dirty="0"/>
              <a:t>منطقه اي اخلاق در تحقيقات پزشكي در دانشگاههاي علوم پزشكي و مراكز تحقيقاتي آغاز به كار نمودند </a:t>
            </a:r>
            <a:r>
              <a:rPr lang="fa-IR" dirty="0" smtClean="0"/>
              <a:t>ودرحال </a:t>
            </a:r>
            <a:r>
              <a:rPr lang="fa-IR" dirty="0"/>
              <a:t>حاضر به فعاليت مشغولند.</a:t>
            </a:r>
            <a:br>
              <a:rPr lang="fa-IR" dirty="0"/>
            </a:br>
            <a:r>
              <a:rPr lang="fa-IR" dirty="0"/>
              <a:t>هرچند كه اعلاميه هاي </a:t>
            </a:r>
            <a:r>
              <a:rPr lang="fa-IR" dirty="0" smtClean="0"/>
              <a:t>بين المللي </a:t>
            </a:r>
            <a:r>
              <a:rPr lang="fa-IR" dirty="0"/>
              <a:t>و اسلامي در اصل با همديگر تناقضي ندارند، ولي با توجه به شرايط كشور ما و و جود ديدگاه </a:t>
            </a:r>
            <a:r>
              <a:rPr lang="fa-IR" dirty="0" smtClean="0"/>
              <a:t>اسلامي، مركز </a:t>
            </a:r>
            <a:r>
              <a:rPr lang="fa-IR" dirty="0"/>
              <a:t>ملي اخلاق در تحقيقات پزشكي </a:t>
            </a:r>
            <a:r>
              <a:rPr lang="fa-IR" dirty="0" smtClean="0"/>
              <a:t>برنامه اي </a:t>
            </a:r>
            <a:r>
              <a:rPr lang="fa-IR" dirty="0"/>
              <a:t>جهت تدوين قوانيني در پاسخ به اين نيازها اجرا كرده كه اهداف مشخص آن به شرح </a:t>
            </a:r>
            <a:r>
              <a:rPr lang="fa-IR" dirty="0" smtClean="0"/>
              <a:t>ذيل ميباشد:</a:t>
            </a:r>
          </a:p>
          <a:p>
            <a:pPr algn="r" rtl="1">
              <a:buFont typeface="Wingdings" panose="05000000000000000000" pitchFamily="2" charset="2"/>
              <a:buChar char="v"/>
            </a:pPr>
            <a:r>
              <a:rPr lang="fa-IR" dirty="0" smtClean="0"/>
              <a:t>تدوين </a:t>
            </a:r>
            <a:r>
              <a:rPr lang="fa-IR" dirty="0"/>
              <a:t>قوانين صريح برگرفته از معيارهاي اخلاقي اسلامي جهت مشخص كردن چهارچوب مورد قبول رفتار و روش حرفهاي </a:t>
            </a:r>
            <a:r>
              <a:rPr lang="fa-IR" dirty="0" smtClean="0"/>
              <a:t>و هدايت </a:t>
            </a:r>
            <a:r>
              <a:rPr lang="fa-IR" dirty="0"/>
              <a:t>پژوهشگران كه منطبق با شرايط ويژه ياران باشد</a:t>
            </a:r>
            <a:r>
              <a:rPr lang="fa-IR" dirty="0" smtClean="0"/>
              <a:t>.</a:t>
            </a:r>
          </a:p>
          <a:p>
            <a:pPr algn="r" rtl="1">
              <a:buFont typeface="Wingdings" panose="05000000000000000000" pitchFamily="2" charset="2"/>
              <a:buChar char="v"/>
            </a:pPr>
            <a:r>
              <a:rPr lang="fa-IR" dirty="0" smtClean="0"/>
              <a:t>پيشنهاد </a:t>
            </a:r>
            <a:r>
              <a:rPr lang="fa-IR" dirty="0"/>
              <a:t>يك نظام سازماني و ساختاري براي رسيدگي به مسائل مرتبط با اخلاق در پژوهش </a:t>
            </a:r>
            <a:r>
              <a:rPr lang="fa-IR" dirty="0" smtClean="0"/>
              <a:t>پزشكي</a:t>
            </a:r>
          </a:p>
          <a:p>
            <a:pPr algn="r" rtl="1">
              <a:buFont typeface="Wingdings" panose="05000000000000000000" pitchFamily="2" charset="2"/>
              <a:buChar char="v"/>
            </a:pPr>
            <a:r>
              <a:rPr lang="fa-IR" dirty="0" smtClean="0"/>
              <a:t>تهيه </a:t>
            </a:r>
            <a:r>
              <a:rPr lang="fa-IR" dirty="0"/>
              <a:t>گزارشي جهت تبيين اين </a:t>
            </a:r>
            <a:r>
              <a:rPr lang="fa-IR" dirty="0" smtClean="0"/>
              <a:t>پيشنهادها انتظار </a:t>
            </a:r>
            <a:r>
              <a:rPr lang="fa-IR" dirty="0"/>
              <a:t>نتايج كار گروه به نهادهاي ملي مرجع در اين زمينه، انجمنهاي حرفه اي)صنفي( و مؤسسات آموزشي كه در اين زمينه درگير</a:t>
            </a:r>
            <a:br>
              <a:rPr lang="fa-IR" dirty="0"/>
            </a:br>
            <a:endParaRPr lang="en-US" dirty="0"/>
          </a:p>
        </p:txBody>
      </p:sp>
    </p:spTree>
    <p:extLst>
      <p:ext uri="{BB962C8B-B14F-4D97-AF65-F5344CB8AC3E}">
        <p14:creationId xmlns:p14="http://schemas.microsoft.com/office/powerpoint/2010/main" val="2397581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5"/>
          <p:cNvGrpSpPr>
            <a:grpSpLocks noChangeAspect="1"/>
          </p:cNvGrpSpPr>
          <p:nvPr/>
        </p:nvGrpSpPr>
        <p:grpSpPr bwMode="auto">
          <a:xfrm>
            <a:off x="2495550" y="-100013"/>
            <a:ext cx="6985000" cy="6985001"/>
            <a:chOff x="1429" y="703"/>
            <a:chExt cx="2858" cy="2858"/>
          </a:xfrm>
        </p:grpSpPr>
        <p:sp>
          <p:nvSpPr>
            <p:cNvPr id="3" name="_s3076"/>
            <p:cNvSpPr>
              <a:spLocks noChangeShapeType="1"/>
            </p:cNvSpPr>
            <p:nvPr/>
          </p:nvSpPr>
          <p:spPr bwMode="auto">
            <a:xfrm flipH="1" flipV="1">
              <a:off x="2269" y="1792"/>
              <a:ext cx="296" cy="1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4" name="_s3077"/>
            <p:cNvSpPr>
              <a:spLocks noChangeArrowheads="1"/>
            </p:cNvSpPr>
            <p:nvPr/>
          </p:nvSpPr>
          <p:spPr bwMode="auto">
            <a:xfrm>
              <a:off x="1637" y="1284"/>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كارآزمائيهاي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باليني</a:t>
              </a:r>
              <a:endParaRPr kumimoji="0" lang="en-US"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5" name="_s3078"/>
            <p:cNvSpPr>
              <a:spLocks noChangeShapeType="1"/>
            </p:cNvSpPr>
            <p:nvPr/>
          </p:nvSpPr>
          <p:spPr bwMode="auto">
            <a:xfrm flipH="1">
              <a:off x="2270" y="2301"/>
              <a:ext cx="296" cy="1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6" name="_s3079"/>
            <p:cNvSpPr>
              <a:spLocks noChangeArrowheads="1"/>
            </p:cNvSpPr>
            <p:nvPr/>
          </p:nvSpPr>
          <p:spPr bwMode="auto">
            <a:xfrm>
              <a:off x="1638" y="2302"/>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گروههاي خاص</a:t>
              </a:r>
              <a:endParaRPr kumimoji="0" lang="en-US"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7" name="_s3080"/>
            <p:cNvSpPr>
              <a:spLocks noChangeShapeType="1"/>
            </p:cNvSpPr>
            <p:nvPr/>
          </p:nvSpPr>
          <p:spPr bwMode="auto">
            <a:xfrm>
              <a:off x="2859" y="2469"/>
              <a:ext cx="0" cy="34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8" name="_s3081"/>
            <p:cNvSpPr>
              <a:spLocks noChangeArrowheads="1"/>
            </p:cNvSpPr>
            <p:nvPr/>
          </p:nvSpPr>
          <p:spPr bwMode="auto">
            <a:xfrm>
              <a:off x="2520" y="2810"/>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32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گامت و جنين</a:t>
              </a:r>
              <a:endParaRPr kumimoji="0" lang="en-US" altLang="en-US" sz="32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9" name="_s3082"/>
            <p:cNvSpPr>
              <a:spLocks noChangeShapeType="1"/>
            </p:cNvSpPr>
            <p:nvPr/>
          </p:nvSpPr>
          <p:spPr bwMode="auto">
            <a:xfrm>
              <a:off x="3151" y="2300"/>
              <a:ext cx="296" cy="17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10" name="_s3083"/>
            <p:cNvSpPr>
              <a:spLocks noChangeArrowheads="1"/>
            </p:cNvSpPr>
            <p:nvPr/>
          </p:nvSpPr>
          <p:spPr bwMode="auto">
            <a:xfrm>
              <a:off x="3401" y="2301"/>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44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ژنتيك</a:t>
              </a:r>
              <a:endParaRPr kumimoji="0" lang="en-US" altLang="en-US" sz="44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11" name="_s3084"/>
            <p:cNvSpPr>
              <a:spLocks noChangeShapeType="1"/>
            </p:cNvSpPr>
            <p:nvPr/>
          </p:nvSpPr>
          <p:spPr bwMode="auto">
            <a:xfrm flipV="1">
              <a:off x="3151" y="1791"/>
              <a:ext cx="295" cy="17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12" name="_s3085"/>
            <p:cNvSpPr>
              <a:spLocks noChangeArrowheads="1"/>
            </p:cNvSpPr>
            <p:nvPr/>
          </p:nvSpPr>
          <p:spPr bwMode="auto">
            <a:xfrm>
              <a:off x="3401" y="1283"/>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حيوانات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آزمايشگاهي</a:t>
              </a:r>
              <a:endParaRPr kumimoji="0" lang="en-US" altLang="en-US" sz="28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13" name="_s3086"/>
            <p:cNvSpPr>
              <a:spLocks noChangeShapeType="1"/>
            </p:cNvSpPr>
            <p:nvPr/>
          </p:nvSpPr>
          <p:spPr bwMode="auto">
            <a:xfrm flipV="1">
              <a:off x="2858" y="1452"/>
              <a:ext cx="0" cy="34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n-US"/>
            </a:p>
          </p:txBody>
        </p:sp>
        <p:sp>
          <p:nvSpPr>
            <p:cNvPr id="14" name="_s3087"/>
            <p:cNvSpPr>
              <a:spLocks noChangeArrowheads="1"/>
            </p:cNvSpPr>
            <p:nvPr/>
          </p:nvSpPr>
          <p:spPr bwMode="auto">
            <a:xfrm>
              <a:off x="2519" y="774"/>
              <a:ext cx="679" cy="679"/>
            </a:xfrm>
            <a:prstGeom prst="ellipse">
              <a:avLst/>
            </a:prstGeom>
            <a:solidFill>
              <a:srgbClr val="FFFF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32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پيوند عضو</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32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rPr>
                <a:t> و بافت</a:t>
              </a:r>
              <a:endParaRPr kumimoji="0" lang="en-US" altLang="en-US" sz="3200" b="0" i="0" u="none" strike="noStrike" cap="none" normalizeH="0" baseline="0" smtClean="0">
                <a:ln>
                  <a:noFill/>
                </a:ln>
                <a:solidFill>
                  <a:srgbClr val="000066"/>
                </a:solidFill>
                <a:effectLst/>
                <a:latin typeface="Arial" panose="020B0604020202020204" pitchFamily="34" charset="0"/>
                <a:cs typeface="B Mitra" panose="00000400000000000000" pitchFamily="2" charset="-78"/>
              </a:endParaRPr>
            </a:p>
          </p:txBody>
        </p:sp>
        <p:sp>
          <p:nvSpPr>
            <p:cNvPr id="15" name="_s3088"/>
            <p:cNvSpPr>
              <a:spLocks noChangeArrowheads="1"/>
            </p:cNvSpPr>
            <p:nvPr/>
          </p:nvSpPr>
          <p:spPr bwMode="auto">
            <a:xfrm>
              <a:off x="2519" y="1793"/>
              <a:ext cx="679" cy="679"/>
            </a:xfrm>
            <a:prstGeom prst="ellipse">
              <a:avLst/>
            </a:prstGeom>
            <a:solidFill>
              <a:srgbClr val="000066"/>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3200" b="0" i="0" u="none" strike="noStrike" cap="none" normalizeH="0" baseline="0" smtClean="0">
                  <a:ln>
                    <a:noFill/>
                  </a:ln>
                  <a:solidFill>
                    <a:srgbClr val="FFFF66"/>
                  </a:solidFill>
                  <a:effectLst/>
                  <a:latin typeface="Arial" panose="020B0604020202020204" pitchFamily="34" charset="0"/>
                  <a:cs typeface="B Titr" panose="00000700000000000000" pitchFamily="2" charset="-78"/>
                </a:rPr>
                <a:t>اخلاق در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fa-IR" altLang="en-US" sz="3200" b="0" i="0" u="none" strike="noStrike" cap="none" normalizeH="0" baseline="0" smtClean="0">
                  <a:ln>
                    <a:noFill/>
                  </a:ln>
                  <a:solidFill>
                    <a:srgbClr val="FFFF66"/>
                  </a:solidFill>
                  <a:effectLst/>
                  <a:latin typeface="Arial" panose="020B0604020202020204" pitchFamily="34" charset="0"/>
                  <a:cs typeface="B Titr" panose="00000700000000000000" pitchFamily="2" charset="-78"/>
                </a:rPr>
                <a:t> پژوهش</a:t>
              </a:r>
              <a:endParaRPr kumimoji="0" lang="en-US" altLang="en-US" sz="3200" b="0" i="0" u="none" strike="noStrike" cap="none" normalizeH="0" baseline="0" smtClean="0">
                <a:ln>
                  <a:noFill/>
                </a:ln>
                <a:solidFill>
                  <a:srgbClr val="FFFF66"/>
                </a:solidFill>
                <a:effectLst/>
                <a:latin typeface="Arial" panose="020B0604020202020204" pitchFamily="34" charset="0"/>
                <a:cs typeface="B Titr" panose="00000700000000000000" pitchFamily="2" charset="-78"/>
              </a:endParaRPr>
            </a:p>
          </p:txBody>
        </p:sp>
      </p:grpSp>
    </p:spTree>
    <p:extLst>
      <p:ext uri="{BB962C8B-B14F-4D97-AF65-F5344CB8AC3E}">
        <p14:creationId xmlns:p14="http://schemas.microsoft.com/office/powerpoint/2010/main" val="4190921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029200" y="0"/>
            <a:ext cx="5715000" cy="685800"/>
          </a:xfrm>
        </p:spPr>
        <p:txBody>
          <a:bodyPr/>
          <a:lstStyle/>
          <a:p>
            <a:pPr algn="ctr" rtl="1" eaLnBrk="1" hangingPunct="1"/>
            <a:r>
              <a:rPr lang="ar-SA" altLang="fa-IR" sz="4000" b="1" dirty="0">
                <a:solidFill>
                  <a:srgbClr val="FF0000"/>
                </a:solidFill>
                <a:cs typeface="B Tabassom" panose="00000400000000000000" pitchFamily="2" charset="-78"/>
              </a:rPr>
              <a:t>ارزشهاي اخلاقي  </a:t>
            </a:r>
            <a:r>
              <a:rPr lang="fa-IR" altLang="fa-IR" sz="4000" b="1" dirty="0">
                <a:solidFill>
                  <a:srgbClr val="FF0000"/>
                </a:solidFill>
                <a:cs typeface="B Tabassom" panose="00000400000000000000" pitchFamily="2" charset="-78"/>
              </a:rPr>
              <a:t>در بيان بزرگان</a:t>
            </a:r>
            <a:endParaRPr lang="en-US" altLang="fa-IR" sz="4000" b="1" dirty="0">
              <a:solidFill>
                <a:srgbClr val="FF0000"/>
              </a:solidFill>
              <a:cs typeface="B Tabassom" panose="00000400000000000000" pitchFamily="2" charset="-78"/>
            </a:endParaRPr>
          </a:p>
        </p:txBody>
      </p:sp>
      <p:sp>
        <p:nvSpPr>
          <p:cNvPr id="3075" name="Rectangle 3"/>
          <p:cNvSpPr>
            <a:spLocks noGrp="1" noChangeArrowheads="1"/>
          </p:cNvSpPr>
          <p:nvPr>
            <p:ph type="body" idx="1"/>
          </p:nvPr>
        </p:nvSpPr>
        <p:spPr>
          <a:xfrm>
            <a:off x="3200400" y="2057400"/>
            <a:ext cx="7073900" cy="4114800"/>
          </a:xfrm>
        </p:spPr>
        <p:txBody>
          <a:bodyPr/>
          <a:lstStyle/>
          <a:p>
            <a:pPr algn="just" rtl="1" eaLnBrk="1" hangingPunct="1">
              <a:defRPr/>
            </a:pPr>
            <a:r>
              <a:rPr lang="ar-SA" altLang="fa-IR" b="1" smtClean="0">
                <a:cs typeface="B Titr" pitchFamily="2" charset="-78"/>
              </a:rPr>
              <a:t> </a:t>
            </a:r>
            <a:r>
              <a:rPr lang="ar-SA" altLang="fa-IR" sz="2400" b="1">
                <a:cs typeface="Traffic" pitchFamily="2" charset="-78"/>
              </a:rPr>
              <a:t>معصيت از هر كه ظاهر شود ناپسنديده است و از علماء ناخوبتر كه علم سلاح به دست شيطان است</a:t>
            </a:r>
          </a:p>
          <a:p>
            <a:pPr algn="ctr" rtl="1" eaLnBrk="1" hangingPunct="1">
              <a:buFont typeface="Wingdings" panose="05000000000000000000" pitchFamily="2" charset="2"/>
              <a:buNone/>
              <a:defRPr/>
            </a:pPr>
            <a:r>
              <a:rPr lang="ar-SA" altLang="fa-IR" sz="2400" b="1">
                <a:cs typeface="Traffic" pitchFamily="2" charset="-78"/>
              </a:rPr>
              <a:t>					</a:t>
            </a:r>
            <a:r>
              <a:rPr lang="ar-SA" altLang="fa-IR" sz="2400" b="1">
                <a:solidFill>
                  <a:srgbClr val="00FF00"/>
                </a:solidFill>
                <a:cs typeface="Traffic" pitchFamily="2" charset="-78"/>
              </a:rPr>
              <a:t>سعدي در قرن هفتم</a:t>
            </a:r>
          </a:p>
          <a:p>
            <a:pPr algn="just" rtl="1" eaLnBrk="1" hangingPunct="1">
              <a:defRPr/>
            </a:pPr>
            <a:endParaRPr lang="fa-IR" altLang="fa-IR" sz="2400" b="1">
              <a:cs typeface="Traffic" pitchFamily="2" charset="-78"/>
            </a:endParaRPr>
          </a:p>
          <a:p>
            <a:pPr algn="just" rtl="1" eaLnBrk="1" hangingPunct="1">
              <a:defRPr/>
            </a:pPr>
            <a:r>
              <a:rPr lang="ar-SA" altLang="fa-IR" sz="2400" b="1">
                <a:cs typeface="Traffic" pitchFamily="2" charset="-78"/>
              </a:rPr>
              <a:t> دانشمندان به انگيزة شهوت و كسب قدرت و </a:t>
            </a:r>
            <a:r>
              <a:rPr lang="fa-IR" altLang="fa-IR" sz="2400" b="1">
                <a:cs typeface="Traffic" pitchFamily="2" charset="-78"/>
              </a:rPr>
              <a:t>م</a:t>
            </a:r>
            <a:r>
              <a:rPr lang="ar-SA" altLang="fa-IR" sz="2400" b="1">
                <a:cs typeface="Traffic" pitchFamily="2" charset="-78"/>
              </a:rPr>
              <a:t>نفعت،</a:t>
            </a:r>
            <a:r>
              <a:rPr lang="ar-SA" altLang="fa-IR" sz="2400" b="1">
                <a:cs typeface="Titr" pitchFamily="2" charset="-78"/>
              </a:rPr>
              <a:t>‌</a:t>
            </a:r>
            <a:r>
              <a:rPr lang="fa-IR" altLang="fa-IR" sz="2400" b="1">
                <a:cs typeface="Traffic" pitchFamily="2" charset="-78"/>
              </a:rPr>
              <a:t> </a:t>
            </a:r>
            <a:r>
              <a:rPr lang="ar-SA" altLang="fa-IR" sz="2400" b="1">
                <a:cs typeface="Traffic" pitchFamily="2" charset="-78"/>
              </a:rPr>
              <a:t>دور انديشي و خويشتن‏داري و حسن تشخيص خود را از دست مي‏دهند.</a:t>
            </a:r>
          </a:p>
          <a:p>
            <a:pPr algn="just" rtl="1" eaLnBrk="1" hangingPunct="1">
              <a:buFont typeface="Wingdings" panose="05000000000000000000" pitchFamily="2" charset="2"/>
              <a:buNone/>
              <a:defRPr/>
            </a:pPr>
            <a:r>
              <a:rPr lang="ar-SA" altLang="fa-IR" sz="2400" b="1">
                <a:cs typeface="Traffic" pitchFamily="2" charset="-78"/>
              </a:rPr>
              <a:t>				</a:t>
            </a:r>
            <a:r>
              <a:rPr lang="fa-IR" altLang="fa-IR" sz="2400" b="1">
                <a:cs typeface="Traffic" pitchFamily="2" charset="-78"/>
              </a:rPr>
              <a:t>                </a:t>
            </a:r>
            <a:r>
              <a:rPr lang="ar-SA" altLang="fa-IR" sz="2400" b="1">
                <a:cs typeface="Traffic" pitchFamily="2" charset="-78"/>
              </a:rPr>
              <a:t> </a:t>
            </a:r>
            <a:r>
              <a:rPr lang="ar-SA" altLang="fa-IR" sz="2400" b="1">
                <a:solidFill>
                  <a:srgbClr val="00FF00"/>
                </a:solidFill>
                <a:cs typeface="Traffic" pitchFamily="2" charset="-78"/>
              </a:rPr>
              <a:t>ابن خلدون قرن هشتم</a:t>
            </a:r>
            <a:endParaRPr lang="en-US" altLang="fa-IR" sz="2400" b="1">
              <a:solidFill>
                <a:srgbClr val="00FF00"/>
              </a:solidFill>
              <a:cs typeface="Traffic" pitchFamily="2" charset="-78"/>
            </a:endParaRPr>
          </a:p>
        </p:txBody>
      </p:sp>
    </p:spTree>
    <p:extLst>
      <p:ext uri="{BB962C8B-B14F-4D97-AF65-F5344CB8AC3E}">
        <p14:creationId xmlns:p14="http://schemas.microsoft.com/office/powerpoint/2010/main" val="12687553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1000" fill="hold"/>
                                        <p:tgtEl>
                                          <p:spTgt spid="3074"/>
                                        </p:tgtEl>
                                        <p:attrNameLst>
                                          <p:attrName>ppt_x</p:attrName>
                                        </p:attrNameLst>
                                      </p:cBhvr>
                                      <p:tavLst>
                                        <p:tav tm="0">
                                          <p:val>
                                            <p:strVal val="1+#ppt_w/2"/>
                                          </p:val>
                                        </p:tav>
                                        <p:tav tm="100000">
                                          <p:val>
                                            <p:strVal val="#ppt_x"/>
                                          </p:val>
                                        </p:tav>
                                      </p:tavLst>
                                    </p:anim>
                                    <p:anim calcmode="lin" valueType="num">
                                      <p:cBhvr additive="base">
                                        <p:cTn id="8" dur="1000" fill="hold"/>
                                        <p:tgtEl>
                                          <p:spTgt spid="307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000"/>
                            </p:stCondLst>
                            <p:childTnLst>
                              <p:par>
                                <p:cTn id="10" presetID="52" presetClass="entr" presetSubtype="0" fill="hold" grpId="0" nodeType="after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Scale>
                                      <p:cBhvr>
                                        <p:cTn id="12" dur="1000" decel="50000" fill="hold">
                                          <p:stCondLst>
                                            <p:cond delay="0"/>
                                          </p:stCondLst>
                                        </p:cTn>
                                        <p:tgtEl>
                                          <p:spTgt spid="307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075">
                                            <p:txEl>
                                              <p:pRg st="0" end="0"/>
                                            </p:txEl>
                                          </p:spTgt>
                                        </p:tgtEl>
                                        <p:attrNameLst>
                                          <p:attrName>ppt_x</p:attrName>
                                          <p:attrName>ppt_y</p:attrName>
                                        </p:attrNameLst>
                                      </p:cBhvr>
                                    </p:animMotion>
                                    <p:animEffect transition="in" filter="fade">
                                      <p:cBhvr>
                                        <p:cTn id="14" dur="1000"/>
                                        <p:tgtEl>
                                          <p:spTgt spid="3075">
                                            <p:txEl>
                                              <p:pRg st="0" end="0"/>
                                            </p:txEl>
                                          </p:spTgt>
                                        </p:tgtEl>
                                      </p:cBhvr>
                                    </p:animEffect>
                                  </p:childTnLst>
                                </p:cTn>
                              </p:par>
                            </p:childTnLst>
                          </p:cTn>
                        </p:par>
                        <p:par>
                          <p:cTn id="15" fill="hold" nodeType="afterGroup">
                            <p:stCondLst>
                              <p:cond delay="2000"/>
                            </p:stCondLst>
                            <p:childTnLst>
                              <p:par>
                                <p:cTn id="16" presetID="52" presetClass="entr" presetSubtype="0" fill="hold" grpId="0" nodeType="after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Scale>
                                      <p:cBhvr>
                                        <p:cTn id="18" dur="1000" decel="50000" fill="hold">
                                          <p:stCondLst>
                                            <p:cond delay="0"/>
                                          </p:stCondLst>
                                        </p:cTn>
                                        <p:tgtEl>
                                          <p:spTgt spid="307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3075">
                                            <p:txEl>
                                              <p:pRg st="1" end="1"/>
                                            </p:txEl>
                                          </p:spTgt>
                                        </p:tgtEl>
                                        <p:attrNameLst>
                                          <p:attrName>ppt_x</p:attrName>
                                          <p:attrName>ppt_y</p:attrName>
                                        </p:attrNameLst>
                                      </p:cBhvr>
                                    </p:animMotion>
                                    <p:animEffect transition="in" filter="fade">
                                      <p:cBhvr>
                                        <p:cTn id="20" dur="1000"/>
                                        <p:tgtEl>
                                          <p:spTgt spid="3075">
                                            <p:txEl>
                                              <p:pRg st="1" end="1"/>
                                            </p:txEl>
                                          </p:spTgt>
                                        </p:tgtEl>
                                      </p:cBhvr>
                                    </p:animEffect>
                                  </p:childTnLst>
                                </p:cTn>
                              </p:par>
                            </p:childTnLst>
                          </p:cTn>
                        </p:par>
                        <p:par>
                          <p:cTn id="21" fill="hold" nodeType="afterGroup">
                            <p:stCondLst>
                              <p:cond delay="3000"/>
                            </p:stCondLst>
                            <p:childTnLst>
                              <p:par>
                                <p:cTn id="22" presetID="52" presetClass="entr" presetSubtype="0" fill="hold" grpId="0" nodeType="afterEffect">
                                  <p:stCondLst>
                                    <p:cond delay="0"/>
                                  </p:stCondLst>
                                  <p:childTnLst>
                                    <p:set>
                                      <p:cBhvr>
                                        <p:cTn id="23" dur="1" fill="hold">
                                          <p:stCondLst>
                                            <p:cond delay="0"/>
                                          </p:stCondLst>
                                        </p:cTn>
                                        <p:tgtEl>
                                          <p:spTgt spid="3075">
                                            <p:txEl>
                                              <p:pRg st="3" end="3"/>
                                            </p:txEl>
                                          </p:spTgt>
                                        </p:tgtEl>
                                        <p:attrNameLst>
                                          <p:attrName>style.visibility</p:attrName>
                                        </p:attrNameLst>
                                      </p:cBhvr>
                                      <p:to>
                                        <p:strVal val="visible"/>
                                      </p:to>
                                    </p:set>
                                    <p:animScale>
                                      <p:cBhvr>
                                        <p:cTn id="24" dur="1000" decel="50000" fill="hold">
                                          <p:stCondLst>
                                            <p:cond delay="0"/>
                                          </p:stCondLst>
                                        </p:cTn>
                                        <p:tgtEl>
                                          <p:spTgt spid="307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075">
                                            <p:txEl>
                                              <p:pRg st="3" end="3"/>
                                            </p:txEl>
                                          </p:spTgt>
                                        </p:tgtEl>
                                        <p:attrNameLst>
                                          <p:attrName>ppt_x</p:attrName>
                                          <p:attrName>ppt_y</p:attrName>
                                        </p:attrNameLst>
                                      </p:cBhvr>
                                    </p:animMotion>
                                    <p:animEffect transition="in" filter="fade">
                                      <p:cBhvr>
                                        <p:cTn id="26" dur="1000"/>
                                        <p:tgtEl>
                                          <p:spTgt spid="3075">
                                            <p:txEl>
                                              <p:pRg st="3" end="3"/>
                                            </p:txEl>
                                          </p:spTgt>
                                        </p:tgtEl>
                                      </p:cBhvr>
                                    </p:animEffect>
                                  </p:childTnLst>
                                </p:cTn>
                              </p:par>
                            </p:childTnLst>
                          </p:cTn>
                        </p:par>
                        <p:par>
                          <p:cTn id="27" fill="hold" nodeType="afterGroup">
                            <p:stCondLst>
                              <p:cond delay="4000"/>
                            </p:stCondLst>
                            <p:childTnLst>
                              <p:par>
                                <p:cTn id="28" presetID="52" presetClass="entr" presetSubtype="0" fill="hold" grpId="0" nodeType="afterEffect">
                                  <p:stCondLst>
                                    <p:cond delay="0"/>
                                  </p:stCondLst>
                                  <p:childTnLst>
                                    <p:set>
                                      <p:cBhvr>
                                        <p:cTn id="29" dur="1" fill="hold">
                                          <p:stCondLst>
                                            <p:cond delay="0"/>
                                          </p:stCondLst>
                                        </p:cTn>
                                        <p:tgtEl>
                                          <p:spTgt spid="3075">
                                            <p:txEl>
                                              <p:pRg st="4" end="4"/>
                                            </p:txEl>
                                          </p:spTgt>
                                        </p:tgtEl>
                                        <p:attrNameLst>
                                          <p:attrName>style.visibility</p:attrName>
                                        </p:attrNameLst>
                                      </p:cBhvr>
                                      <p:to>
                                        <p:strVal val="visible"/>
                                      </p:to>
                                    </p:set>
                                    <p:animScale>
                                      <p:cBhvr>
                                        <p:cTn id="30" dur="1000" decel="50000" fill="hold">
                                          <p:stCondLst>
                                            <p:cond delay="0"/>
                                          </p:stCondLst>
                                        </p:cTn>
                                        <p:tgtEl>
                                          <p:spTgt spid="307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3075">
                                            <p:txEl>
                                              <p:pRg st="4" end="4"/>
                                            </p:txEl>
                                          </p:spTgt>
                                        </p:tgtEl>
                                        <p:attrNameLst>
                                          <p:attrName>ppt_x</p:attrName>
                                          <p:attrName>ppt_y</p:attrName>
                                        </p:attrNameLst>
                                      </p:cBhvr>
                                    </p:animMotion>
                                    <p:animEffect transition="in" filter="fade">
                                      <p:cBhvr>
                                        <p:cTn id="32" dur="10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1524000" y="1143000"/>
            <a:ext cx="8763000" cy="4343400"/>
          </a:xfrm>
        </p:spPr>
        <p:txBody>
          <a:bodyPr/>
          <a:lstStyle/>
          <a:p>
            <a:pPr algn="r" rtl="1" eaLnBrk="1" hangingPunct="1">
              <a:buFont typeface="Wingdings" panose="05000000000000000000" pitchFamily="2" charset="2"/>
              <a:buNone/>
            </a:pPr>
            <a:r>
              <a:rPr lang="ar-SA" altLang="fa-IR" b="1" dirty="0" smtClean="0">
                <a:effectLst/>
                <a:cs typeface="+mj-cs"/>
              </a:rPr>
              <a:t> </a:t>
            </a:r>
            <a:r>
              <a:rPr lang="ar-SA" altLang="fa-IR" sz="2400" b="1" dirty="0">
                <a:solidFill>
                  <a:schemeClr val="tx2"/>
                </a:solidFill>
                <a:cs typeface="+mj-cs"/>
              </a:rPr>
              <a:t>صاحبدلي به مدرسه آمد زخانقاه</a:t>
            </a:r>
          </a:p>
          <a:p>
            <a:pPr algn="r" rtl="1" eaLnBrk="1" hangingPunct="1">
              <a:buFont typeface="Wingdings" panose="05000000000000000000" pitchFamily="2" charset="2"/>
              <a:buNone/>
            </a:pPr>
            <a:r>
              <a:rPr lang="ar-SA" altLang="fa-IR" sz="2400" b="1" dirty="0">
                <a:solidFill>
                  <a:schemeClr val="tx2"/>
                </a:solidFill>
                <a:cs typeface="+mj-cs"/>
              </a:rPr>
              <a:t> بشكست عهد صحبت اهل طريق را</a:t>
            </a:r>
            <a:endParaRPr lang="fa-IR" altLang="fa-IR" sz="2400" b="1" dirty="0">
              <a:solidFill>
                <a:schemeClr val="tx2"/>
              </a:solidFill>
              <a:cs typeface="+mj-cs"/>
            </a:endParaRPr>
          </a:p>
          <a:p>
            <a:pPr algn="r" rtl="1" eaLnBrk="1" hangingPunct="1">
              <a:buFont typeface="Wingdings" panose="05000000000000000000" pitchFamily="2" charset="2"/>
              <a:buNone/>
            </a:pPr>
            <a:endParaRPr lang="ar-SA" altLang="fa-IR" sz="2400" b="1" dirty="0">
              <a:solidFill>
                <a:schemeClr val="tx2"/>
              </a:solidFill>
              <a:cs typeface="+mj-cs"/>
            </a:endParaRPr>
          </a:p>
          <a:p>
            <a:pPr algn="r" rtl="1" eaLnBrk="1" hangingPunct="1">
              <a:buFont typeface="Wingdings" panose="05000000000000000000" pitchFamily="2" charset="2"/>
              <a:buNone/>
            </a:pPr>
            <a:r>
              <a:rPr lang="ar-SA" altLang="fa-IR" sz="2400" b="1" dirty="0">
                <a:solidFill>
                  <a:schemeClr val="tx2"/>
                </a:solidFill>
                <a:cs typeface="+mj-cs"/>
              </a:rPr>
              <a:t> </a:t>
            </a:r>
            <a:r>
              <a:rPr lang="fa-IR" altLang="fa-IR" sz="2400" b="1" dirty="0">
                <a:solidFill>
                  <a:schemeClr val="tx2"/>
                </a:solidFill>
                <a:cs typeface="+mj-cs"/>
              </a:rPr>
              <a:t>                   </a:t>
            </a:r>
            <a:r>
              <a:rPr lang="ar-SA" altLang="fa-IR" sz="2400" b="1" dirty="0">
                <a:solidFill>
                  <a:schemeClr val="tx2"/>
                </a:solidFill>
                <a:cs typeface="+mj-cs"/>
              </a:rPr>
              <a:t>گفتم ميان عالم و عابد چه فرق بود</a:t>
            </a:r>
          </a:p>
          <a:p>
            <a:pPr algn="r" rtl="1" eaLnBrk="1" hangingPunct="1">
              <a:buFont typeface="Wingdings" panose="05000000000000000000" pitchFamily="2" charset="2"/>
              <a:buNone/>
            </a:pPr>
            <a:r>
              <a:rPr lang="fa-IR" altLang="fa-IR" sz="2400" b="1" dirty="0">
                <a:solidFill>
                  <a:schemeClr val="tx2"/>
                </a:solidFill>
                <a:cs typeface="+mj-cs"/>
              </a:rPr>
              <a:t>                   </a:t>
            </a:r>
            <a:r>
              <a:rPr lang="ar-SA" altLang="fa-IR" sz="2400" b="1" dirty="0">
                <a:solidFill>
                  <a:schemeClr val="tx2"/>
                </a:solidFill>
                <a:cs typeface="+mj-cs"/>
              </a:rPr>
              <a:t> تا اختيار كردي از آن اين فريق را </a:t>
            </a:r>
            <a:endParaRPr lang="fa-IR" altLang="fa-IR" sz="2400" b="1" dirty="0">
              <a:solidFill>
                <a:schemeClr val="tx2"/>
              </a:solidFill>
              <a:cs typeface="+mj-cs"/>
            </a:endParaRPr>
          </a:p>
          <a:p>
            <a:pPr algn="r" rtl="1" eaLnBrk="1" hangingPunct="1">
              <a:buFont typeface="Wingdings" panose="05000000000000000000" pitchFamily="2" charset="2"/>
              <a:buNone/>
            </a:pPr>
            <a:r>
              <a:rPr lang="fa-IR" altLang="fa-IR" sz="2400" b="1" dirty="0">
                <a:solidFill>
                  <a:schemeClr val="tx2"/>
                </a:solidFill>
                <a:cs typeface="+mj-cs"/>
              </a:rPr>
              <a:t>  </a:t>
            </a:r>
            <a:endParaRPr lang="ar-SA" altLang="fa-IR" sz="2400" b="1" dirty="0">
              <a:solidFill>
                <a:schemeClr val="tx2"/>
              </a:solidFill>
              <a:cs typeface="+mj-cs"/>
            </a:endParaRPr>
          </a:p>
          <a:p>
            <a:pPr algn="r" rtl="1" eaLnBrk="1" hangingPunct="1">
              <a:buFont typeface="Wingdings" panose="05000000000000000000" pitchFamily="2" charset="2"/>
              <a:buNone/>
            </a:pPr>
            <a:r>
              <a:rPr lang="ar-SA" altLang="fa-IR" sz="2400" b="1" dirty="0">
                <a:solidFill>
                  <a:schemeClr val="tx2"/>
                </a:solidFill>
                <a:cs typeface="+mj-cs"/>
              </a:rPr>
              <a:t> </a:t>
            </a:r>
            <a:r>
              <a:rPr lang="fa-IR" altLang="fa-IR" sz="2400" b="1" dirty="0">
                <a:solidFill>
                  <a:schemeClr val="tx2"/>
                </a:solidFill>
                <a:cs typeface="+mj-cs"/>
              </a:rPr>
              <a:t>                                                   </a:t>
            </a:r>
            <a:r>
              <a:rPr lang="ar-SA" altLang="fa-IR" sz="2400" b="1" dirty="0">
                <a:solidFill>
                  <a:schemeClr val="tx2"/>
                </a:solidFill>
                <a:cs typeface="+mj-cs"/>
              </a:rPr>
              <a:t>گفت آن گليم خويش بدر مي‏برد زموج</a:t>
            </a:r>
          </a:p>
          <a:p>
            <a:pPr algn="r" rtl="1" eaLnBrk="1" hangingPunct="1">
              <a:buFont typeface="Wingdings" panose="05000000000000000000" pitchFamily="2" charset="2"/>
              <a:buNone/>
            </a:pPr>
            <a:r>
              <a:rPr lang="ar-SA" altLang="fa-IR" sz="2400" b="1" dirty="0">
                <a:solidFill>
                  <a:schemeClr val="tx2"/>
                </a:solidFill>
                <a:cs typeface="+mj-cs"/>
              </a:rPr>
              <a:t> </a:t>
            </a:r>
            <a:r>
              <a:rPr lang="fa-IR" altLang="fa-IR" sz="2400" b="1" dirty="0">
                <a:solidFill>
                  <a:schemeClr val="tx2"/>
                </a:solidFill>
                <a:cs typeface="+mj-cs"/>
              </a:rPr>
              <a:t>                                                    </a:t>
            </a:r>
            <a:r>
              <a:rPr lang="ar-SA" altLang="fa-IR" sz="2400" b="1" dirty="0">
                <a:solidFill>
                  <a:schemeClr val="tx2"/>
                </a:solidFill>
                <a:cs typeface="+mj-cs"/>
              </a:rPr>
              <a:t>وين جهد كند كه بگيرد غريق را</a:t>
            </a:r>
            <a:endParaRPr lang="en-US" altLang="fa-IR" sz="2400" b="1" dirty="0">
              <a:solidFill>
                <a:schemeClr val="tx2"/>
              </a:solidFill>
              <a:cs typeface="+mj-cs"/>
            </a:endParaRPr>
          </a:p>
        </p:txBody>
      </p:sp>
      <p:sp>
        <p:nvSpPr>
          <p:cNvPr id="29699" name="Text Box 4"/>
          <p:cNvSpPr txBox="1">
            <a:spLocks noChangeArrowheads="1"/>
          </p:cNvSpPr>
          <p:nvPr/>
        </p:nvSpPr>
        <p:spPr bwMode="auto">
          <a:xfrm>
            <a:off x="3581400" y="4572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r" eaLnBrk="1" hangingPunct="1">
              <a:spcBef>
                <a:spcPct val="50000"/>
              </a:spcBef>
            </a:pPr>
            <a:endParaRPr lang="fa-IR" altLang="fa-IR"/>
          </a:p>
        </p:txBody>
      </p:sp>
      <p:sp>
        <p:nvSpPr>
          <p:cNvPr id="44037" name="Text Box 5"/>
          <p:cNvSpPr txBox="1">
            <a:spLocks noChangeArrowheads="1"/>
          </p:cNvSpPr>
          <p:nvPr/>
        </p:nvSpPr>
        <p:spPr bwMode="auto">
          <a:xfrm>
            <a:off x="7086600" y="0"/>
            <a:ext cx="3200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fa-IR" altLang="fa-IR" sz="4400" b="1">
                <a:solidFill>
                  <a:schemeClr val="tx2"/>
                </a:solidFill>
                <a:cs typeface="B Tabassom" panose="00000400000000000000" pitchFamily="2" charset="-78"/>
              </a:rPr>
              <a:t>و </a:t>
            </a:r>
            <a:r>
              <a:rPr lang="ar-SA" altLang="fa-IR" sz="4400" b="1">
                <a:solidFill>
                  <a:schemeClr val="tx2"/>
                </a:solidFill>
                <a:cs typeface="B Tabassom" panose="00000400000000000000" pitchFamily="2" charset="-78"/>
              </a:rPr>
              <a:t>هوالعليم</a:t>
            </a:r>
            <a:r>
              <a:rPr lang="fa-IR" altLang="fa-IR" sz="4400" b="1">
                <a:solidFill>
                  <a:schemeClr val="tx2"/>
                </a:solidFill>
                <a:cs typeface="B Tabassom" panose="00000400000000000000" pitchFamily="2" charset="-78"/>
              </a:rPr>
              <a:t> ...</a:t>
            </a:r>
            <a:endParaRPr lang="en-US" altLang="fa-IR" sz="4400" b="1">
              <a:solidFill>
                <a:schemeClr val="tx2"/>
              </a:solidFill>
              <a:cs typeface="B Tabassom" panose="00000400000000000000" pitchFamily="2" charset="-78"/>
            </a:endParaRPr>
          </a:p>
        </p:txBody>
      </p:sp>
      <p:sp>
        <p:nvSpPr>
          <p:cNvPr id="44038" name="Text Box 6"/>
          <p:cNvSpPr txBox="1">
            <a:spLocks noChangeArrowheads="1"/>
          </p:cNvSpPr>
          <p:nvPr/>
        </p:nvSpPr>
        <p:spPr bwMode="auto">
          <a:xfrm>
            <a:off x="3124200" y="5486400"/>
            <a:ext cx="67818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pPr>
            <a:r>
              <a:rPr lang="fa-IR" altLang="fa-IR" sz="6600" b="1">
                <a:solidFill>
                  <a:srgbClr val="FF3300"/>
                </a:solidFill>
                <a:cs typeface="B Tabassom" panose="00000400000000000000" pitchFamily="2" charset="-78"/>
              </a:rPr>
              <a:t>با تشكر از توجه شما عزيزان</a:t>
            </a:r>
            <a:endParaRPr lang="en-US" altLang="fa-IR" sz="6600" b="1">
              <a:solidFill>
                <a:srgbClr val="FF3300"/>
              </a:solidFill>
              <a:cs typeface="B Tabassom" panose="00000400000000000000" pitchFamily="2" charset="-78"/>
            </a:endParaRPr>
          </a:p>
        </p:txBody>
      </p:sp>
    </p:spTree>
    <p:extLst>
      <p:ext uri="{BB962C8B-B14F-4D97-AF65-F5344CB8AC3E}">
        <p14:creationId xmlns:p14="http://schemas.microsoft.com/office/powerpoint/2010/main" val="3645720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 calcmode="lin" valueType="num">
                                      <p:cBhvr additive="base">
                                        <p:cTn id="7" dur="500" fill="hold"/>
                                        <p:tgtEl>
                                          <p:spTgt spid="44037"/>
                                        </p:tgtEl>
                                        <p:attrNameLst>
                                          <p:attrName>ppt_x</p:attrName>
                                        </p:attrNameLst>
                                      </p:cBhvr>
                                      <p:tavLst>
                                        <p:tav tm="0">
                                          <p:val>
                                            <p:strVal val="1+#ppt_w/2"/>
                                          </p:val>
                                        </p:tav>
                                        <p:tav tm="100000">
                                          <p:val>
                                            <p:strVal val="#ppt_x"/>
                                          </p:val>
                                        </p:tav>
                                      </p:tavLst>
                                    </p:anim>
                                    <p:anim calcmode="lin" valueType="num">
                                      <p:cBhvr additive="base">
                                        <p:cTn id="8" dur="500" fill="hold"/>
                                        <p:tgtEl>
                                          <p:spTgt spid="4403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2" presetClass="entr" presetSubtype="0" fill="hold" grpId="0" nodeType="after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Scale>
                                      <p:cBhvr>
                                        <p:cTn id="12" dur="1000" decel="50000" fill="hold">
                                          <p:stCondLst>
                                            <p:cond delay="0"/>
                                          </p:stCondLst>
                                        </p:cTn>
                                        <p:tgtEl>
                                          <p:spTgt spid="4403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44035">
                                            <p:txEl>
                                              <p:pRg st="0" end="0"/>
                                            </p:txEl>
                                          </p:spTgt>
                                        </p:tgtEl>
                                        <p:attrNameLst>
                                          <p:attrName>ppt_x</p:attrName>
                                          <p:attrName>ppt_y</p:attrName>
                                        </p:attrNameLst>
                                      </p:cBhvr>
                                    </p:animMotion>
                                    <p:animEffect transition="in" filter="fade">
                                      <p:cBhvr>
                                        <p:cTn id="14" dur="1000"/>
                                        <p:tgtEl>
                                          <p:spTgt spid="44035">
                                            <p:txEl>
                                              <p:pRg st="0" end="0"/>
                                            </p:txEl>
                                          </p:spTgt>
                                        </p:tgtEl>
                                      </p:cBhvr>
                                    </p:animEffect>
                                  </p:childTnLst>
                                </p:cTn>
                              </p:par>
                            </p:childTnLst>
                          </p:cTn>
                        </p:par>
                        <p:par>
                          <p:cTn id="15" fill="hold" nodeType="afterGroup">
                            <p:stCondLst>
                              <p:cond delay="1500"/>
                            </p:stCondLst>
                            <p:childTnLst>
                              <p:par>
                                <p:cTn id="16" presetID="52" presetClass="entr" presetSubtype="0" fill="hold" grpId="0" nodeType="afterEffect">
                                  <p:stCondLst>
                                    <p:cond delay="0"/>
                                  </p:stCondLst>
                                  <p:childTnLst>
                                    <p:set>
                                      <p:cBhvr>
                                        <p:cTn id="17" dur="1" fill="hold">
                                          <p:stCondLst>
                                            <p:cond delay="0"/>
                                          </p:stCondLst>
                                        </p:cTn>
                                        <p:tgtEl>
                                          <p:spTgt spid="44035">
                                            <p:txEl>
                                              <p:pRg st="1" end="1"/>
                                            </p:txEl>
                                          </p:spTgt>
                                        </p:tgtEl>
                                        <p:attrNameLst>
                                          <p:attrName>style.visibility</p:attrName>
                                        </p:attrNameLst>
                                      </p:cBhvr>
                                      <p:to>
                                        <p:strVal val="visible"/>
                                      </p:to>
                                    </p:set>
                                    <p:animScale>
                                      <p:cBhvr>
                                        <p:cTn id="18" dur="1000" decel="50000" fill="hold">
                                          <p:stCondLst>
                                            <p:cond delay="0"/>
                                          </p:stCondLst>
                                        </p:cTn>
                                        <p:tgtEl>
                                          <p:spTgt spid="4403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44035">
                                            <p:txEl>
                                              <p:pRg st="1" end="1"/>
                                            </p:txEl>
                                          </p:spTgt>
                                        </p:tgtEl>
                                        <p:attrNameLst>
                                          <p:attrName>ppt_x</p:attrName>
                                          <p:attrName>ppt_y</p:attrName>
                                        </p:attrNameLst>
                                      </p:cBhvr>
                                    </p:animMotion>
                                    <p:animEffect transition="in" filter="fade">
                                      <p:cBhvr>
                                        <p:cTn id="20" dur="1000"/>
                                        <p:tgtEl>
                                          <p:spTgt spid="44035">
                                            <p:txEl>
                                              <p:pRg st="1" end="1"/>
                                            </p:txEl>
                                          </p:spTgt>
                                        </p:tgtEl>
                                      </p:cBhvr>
                                    </p:animEffect>
                                  </p:childTnLst>
                                </p:cTn>
                              </p:par>
                            </p:childTnLst>
                          </p:cTn>
                        </p:par>
                        <p:par>
                          <p:cTn id="21" fill="hold" nodeType="afterGroup">
                            <p:stCondLst>
                              <p:cond delay="2500"/>
                            </p:stCondLst>
                            <p:childTnLst>
                              <p:par>
                                <p:cTn id="22" presetID="52" presetClass="entr" presetSubtype="0" fill="hold" grpId="0" nodeType="afterEffect">
                                  <p:stCondLst>
                                    <p:cond delay="0"/>
                                  </p:stCondLst>
                                  <p:childTnLst>
                                    <p:set>
                                      <p:cBhvr>
                                        <p:cTn id="23" dur="1" fill="hold">
                                          <p:stCondLst>
                                            <p:cond delay="0"/>
                                          </p:stCondLst>
                                        </p:cTn>
                                        <p:tgtEl>
                                          <p:spTgt spid="44035">
                                            <p:txEl>
                                              <p:pRg st="3" end="3"/>
                                            </p:txEl>
                                          </p:spTgt>
                                        </p:tgtEl>
                                        <p:attrNameLst>
                                          <p:attrName>style.visibility</p:attrName>
                                        </p:attrNameLst>
                                      </p:cBhvr>
                                      <p:to>
                                        <p:strVal val="visible"/>
                                      </p:to>
                                    </p:set>
                                    <p:animScale>
                                      <p:cBhvr>
                                        <p:cTn id="24" dur="1000" decel="50000" fill="hold">
                                          <p:stCondLst>
                                            <p:cond delay="0"/>
                                          </p:stCondLst>
                                        </p:cTn>
                                        <p:tgtEl>
                                          <p:spTgt spid="4403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44035">
                                            <p:txEl>
                                              <p:pRg st="3" end="3"/>
                                            </p:txEl>
                                          </p:spTgt>
                                        </p:tgtEl>
                                        <p:attrNameLst>
                                          <p:attrName>ppt_x</p:attrName>
                                          <p:attrName>ppt_y</p:attrName>
                                        </p:attrNameLst>
                                      </p:cBhvr>
                                    </p:animMotion>
                                    <p:animEffect transition="in" filter="fade">
                                      <p:cBhvr>
                                        <p:cTn id="26" dur="1000"/>
                                        <p:tgtEl>
                                          <p:spTgt spid="44035">
                                            <p:txEl>
                                              <p:pRg st="3" end="3"/>
                                            </p:txEl>
                                          </p:spTgt>
                                        </p:tgtEl>
                                      </p:cBhvr>
                                    </p:animEffect>
                                  </p:childTnLst>
                                </p:cTn>
                              </p:par>
                            </p:childTnLst>
                          </p:cTn>
                        </p:par>
                        <p:par>
                          <p:cTn id="27" fill="hold" nodeType="afterGroup">
                            <p:stCondLst>
                              <p:cond delay="3500"/>
                            </p:stCondLst>
                            <p:childTnLst>
                              <p:par>
                                <p:cTn id="28" presetID="52" presetClass="entr" presetSubtype="0" fill="hold" grpId="0" nodeType="afterEffect">
                                  <p:stCondLst>
                                    <p:cond delay="0"/>
                                  </p:stCondLst>
                                  <p:childTnLst>
                                    <p:set>
                                      <p:cBhvr>
                                        <p:cTn id="29" dur="1" fill="hold">
                                          <p:stCondLst>
                                            <p:cond delay="0"/>
                                          </p:stCondLst>
                                        </p:cTn>
                                        <p:tgtEl>
                                          <p:spTgt spid="44035">
                                            <p:txEl>
                                              <p:pRg st="4" end="4"/>
                                            </p:txEl>
                                          </p:spTgt>
                                        </p:tgtEl>
                                        <p:attrNameLst>
                                          <p:attrName>style.visibility</p:attrName>
                                        </p:attrNameLst>
                                      </p:cBhvr>
                                      <p:to>
                                        <p:strVal val="visible"/>
                                      </p:to>
                                    </p:set>
                                    <p:animScale>
                                      <p:cBhvr>
                                        <p:cTn id="30" dur="1000" decel="50000" fill="hold">
                                          <p:stCondLst>
                                            <p:cond delay="0"/>
                                          </p:stCondLst>
                                        </p:cTn>
                                        <p:tgtEl>
                                          <p:spTgt spid="4403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1" dur="1000" decel="50000" fill="hold">
                                          <p:stCondLst>
                                            <p:cond delay="0"/>
                                          </p:stCondLst>
                                        </p:cTn>
                                        <p:tgtEl>
                                          <p:spTgt spid="44035">
                                            <p:txEl>
                                              <p:pRg st="4" end="4"/>
                                            </p:txEl>
                                          </p:spTgt>
                                        </p:tgtEl>
                                        <p:attrNameLst>
                                          <p:attrName>ppt_x</p:attrName>
                                          <p:attrName>ppt_y</p:attrName>
                                        </p:attrNameLst>
                                      </p:cBhvr>
                                    </p:animMotion>
                                    <p:animEffect transition="in" filter="fade">
                                      <p:cBhvr>
                                        <p:cTn id="32" dur="1000"/>
                                        <p:tgtEl>
                                          <p:spTgt spid="44035">
                                            <p:txEl>
                                              <p:pRg st="4" end="4"/>
                                            </p:txEl>
                                          </p:spTgt>
                                        </p:tgtEl>
                                      </p:cBhvr>
                                    </p:animEffect>
                                  </p:childTnLst>
                                </p:cTn>
                              </p:par>
                            </p:childTnLst>
                          </p:cTn>
                        </p:par>
                        <p:par>
                          <p:cTn id="33" fill="hold" nodeType="afterGroup">
                            <p:stCondLst>
                              <p:cond delay="4500"/>
                            </p:stCondLst>
                            <p:childTnLst>
                              <p:par>
                                <p:cTn id="34" presetID="52" presetClass="entr" presetSubtype="0" fill="hold" grpId="0" nodeType="afterEffect">
                                  <p:stCondLst>
                                    <p:cond delay="0"/>
                                  </p:stCondLst>
                                  <p:childTnLst>
                                    <p:set>
                                      <p:cBhvr>
                                        <p:cTn id="35" dur="1" fill="hold">
                                          <p:stCondLst>
                                            <p:cond delay="0"/>
                                          </p:stCondLst>
                                        </p:cTn>
                                        <p:tgtEl>
                                          <p:spTgt spid="44035">
                                            <p:txEl>
                                              <p:pRg st="5" end="5"/>
                                            </p:txEl>
                                          </p:spTgt>
                                        </p:tgtEl>
                                        <p:attrNameLst>
                                          <p:attrName>style.visibility</p:attrName>
                                        </p:attrNameLst>
                                      </p:cBhvr>
                                      <p:to>
                                        <p:strVal val="visible"/>
                                      </p:to>
                                    </p:set>
                                    <p:animScale>
                                      <p:cBhvr>
                                        <p:cTn id="36" dur="1000" decel="50000" fill="hold">
                                          <p:stCondLst>
                                            <p:cond delay="0"/>
                                          </p:stCondLst>
                                        </p:cTn>
                                        <p:tgtEl>
                                          <p:spTgt spid="4403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44035">
                                            <p:txEl>
                                              <p:pRg st="5" end="5"/>
                                            </p:txEl>
                                          </p:spTgt>
                                        </p:tgtEl>
                                        <p:attrNameLst>
                                          <p:attrName>ppt_x</p:attrName>
                                          <p:attrName>ppt_y</p:attrName>
                                        </p:attrNameLst>
                                      </p:cBhvr>
                                    </p:animMotion>
                                    <p:animEffect transition="in" filter="fade">
                                      <p:cBhvr>
                                        <p:cTn id="38" dur="1000"/>
                                        <p:tgtEl>
                                          <p:spTgt spid="44035">
                                            <p:txEl>
                                              <p:pRg st="5" end="5"/>
                                            </p:txEl>
                                          </p:spTgt>
                                        </p:tgtEl>
                                      </p:cBhvr>
                                    </p:animEffect>
                                  </p:childTnLst>
                                </p:cTn>
                              </p:par>
                            </p:childTnLst>
                          </p:cTn>
                        </p:par>
                        <p:par>
                          <p:cTn id="39" fill="hold" nodeType="afterGroup">
                            <p:stCondLst>
                              <p:cond delay="5500"/>
                            </p:stCondLst>
                            <p:childTnLst>
                              <p:par>
                                <p:cTn id="40" presetID="52" presetClass="entr" presetSubtype="0" fill="hold" grpId="0" nodeType="afterEffect">
                                  <p:stCondLst>
                                    <p:cond delay="0"/>
                                  </p:stCondLst>
                                  <p:childTnLst>
                                    <p:set>
                                      <p:cBhvr>
                                        <p:cTn id="41" dur="1" fill="hold">
                                          <p:stCondLst>
                                            <p:cond delay="0"/>
                                          </p:stCondLst>
                                        </p:cTn>
                                        <p:tgtEl>
                                          <p:spTgt spid="44035">
                                            <p:txEl>
                                              <p:pRg st="6" end="6"/>
                                            </p:txEl>
                                          </p:spTgt>
                                        </p:tgtEl>
                                        <p:attrNameLst>
                                          <p:attrName>style.visibility</p:attrName>
                                        </p:attrNameLst>
                                      </p:cBhvr>
                                      <p:to>
                                        <p:strVal val="visible"/>
                                      </p:to>
                                    </p:set>
                                    <p:animScale>
                                      <p:cBhvr>
                                        <p:cTn id="42" dur="1000" decel="50000" fill="hold">
                                          <p:stCondLst>
                                            <p:cond delay="0"/>
                                          </p:stCondLst>
                                        </p:cTn>
                                        <p:tgtEl>
                                          <p:spTgt spid="4403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44035">
                                            <p:txEl>
                                              <p:pRg st="6" end="6"/>
                                            </p:txEl>
                                          </p:spTgt>
                                        </p:tgtEl>
                                        <p:attrNameLst>
                                          <p:attrName>ppt_x</p:attrName>
                                          <p:attrName>ppt_y</p:attrName>
                                        </p:attrNameLst>
                                      </p:cBhvr>
                                    </p:animMotion>
                                    <p:animEffect transition="in" filter="fade">
                                      <p:cBhvr>
                                        <p:cTn id="44" dur="1000"/>
                                        <p:tgtEl>
                                          <p:spTgt spid="44035">
                                            <p:txEl>
                                              <p:pRg st="6" end="6"/>
                                            </p:txEl>
                                          </p:spTgt>
                                        </p:tgtEl>
                                      </p:cBhvr>
                                    </p:animEffect>
                                  </p:childTnLst>
                                </p:cTn>
                              </p:par>
                            </p:childTnLst>
                          </p:cTn>
                        </p:par>
                        <p:par>
                          <p:cTn id="45" fill="hold" nodeType="afterGroup">
                            <p:stCondLst>
                              <p:cond delay="6500"/>
                            </p:stCondLst>
                            <p:childTnLst>
                              <p:par>
                                <p:cTn id="46" presetID="52" presetClass="entr" presetSubtype="0" fill="hold" grpId="0" nodeType="afterEffect">
                                  <p:stCondLst>
                                    <p:cond delay="0"/>
                                  </p:stCondLst>
                                  <p:childTnLst>
                                    <p:set>
                                      <p:cBhvr>
                                        <p:cTn id="47" dur="1" fill="hold">
                                          <p:stCondLst>
                                            <p:cond delay="0"/>
                                          </p:stCondLst>
                                        </p:cTn>
                                        <p:tgtEl>
                                          <p:spTgt spid="44035">
                                            <p:txEl>
                                              <p:pRg st="7" end="7"/>
                                            </p:txEl>
                                          </p:spTgt>
                                        </p:tgtEl>
                                        <p:attrNameLst>
                                          <p:attrName>style.visibility</p:attrName>
                                        </p:attrNameLst>
                                      </p:cBhvr>
                                      <p:to>
                                        <p:strVal val="visible"/>
                                      </p:to>
                                    </p:set>
                                    <p:animScale>
                                      <p:cBhvr>
                                        <p:cTn id="48" dur="1000" decel="50000" fill="hold">
                                          <p:stCondLst>
                                            <p:cond delay="0"/>
                                          </p:stCondLst>
                                        </p:cTn>
                                        <p:tgtEl>
                                          <p:spTgt spid="44035">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44035">
                                            <p:txEl>
                                              <p:pRg st="7" end="7"/>
                                            </p:txEl>
                                          </p:spTgt>
                                        </p:tgtEl>
                                        <p:attrNameLst>
                                          <p:attrName>ppt_x</p:attrName>
                                          <p:attrName>ppt_y</p:attrName>
                                        </p:attrNameLst>
                                      </p:cBhvr>
                                    </p:animMotion>
                                    <p:animEffect transition="in" filter="fade">
                                      <p:cBhvr>
                                        <p:cTn id="50" dur="1000"/>
                                        <p:tgtEl>
                                          <p:spTgt spid="44035">
                                            <p:txEl>
                                              <p:pRg st="7" end="7"/>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44038"/>
                                        </p:tgtEl>
                                        <p:attrNameLst>
                                          <p:attrName>style.visibility</p:attrName>
                                        </p:attrNameLst>
                                      </p:cBhvr>
                                      <p:to>
                                        <p:strVal val="visible"/>
                                      </p:to>
                                    </p:set>
                                    <p:animEffect transition="in" filter="fade">
                                      <p:cBhvr>
                                        <p:cTn id="55" dur="1000"/>
                                        <p:tgtEl>
                                          <p:spTgt spid="44038"/>
                                        </p:tgtEl>
                                      </p:cBhvr>
                                    </p:animEffect>
                                    <p:anim calcmode="lin" valueType="num">
                                      <p:cBhvr>
                                        <p:cTn id="56" dur="1000" fill="hold"/>
                                        <p:tgtEl>
                                          <p:spTgt spid="44038"/>
                                        </p:tgtEl>
                                        <p:attrNameLst>
                                          <p:attrName>ppt_x</p:attrName>
                                        </p:attrNameLst>
                                      </p:cBhvr>
                                      <p:tavLst>
                                        <p:tav tm="0">
                                          <p:val>
                                            <p:strVal val="#ppt_x-.1"/>
                                          </p:val>
                                        </p:tav>
                                        <p:tav tm="100000">
                                          <p:val>
                                            <p:strVal val="#ppt_x"/>
                                          </p:val>
                                        </p:tav>
                                      </p:tavLst>
                                    </p:anim>
                                    <p:anim calcmode="lin" valueType="num">
                                      <p:cBhvr>
                                        <p:cTn id="57" dur="1000" fill="hold"/>
                                        <p:tgtEl>
                                          <p:spTgt spid="440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P spid="44037" grpId="0"/>
      <p:bldP spid="4403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pPr algn="ctr" rtl="1"/>
            <a:r>
              <a:rPr lang="fa-IR" dirty="0" smtClean="0">
                <a:solidFill>
                  <a:srgbClr val="FF0000"/>
                </a:solidFill>
              </a:rPr>
              <a:t>تاریخچه علم اخلاق</a:t>
            </a:r>
            <a:endParaRPr lang="en-US" dirty="0">
              <a:solidFill>
                <a:srgbClr val="FF0000"/>
              </a:solidFill>
            </a:endParaRPr>
          </a:p>
        </p:txBody>
      </p:sp>
      <p:sp>
        <p:nvSpPr>
          <p:cNvPr id="3" name="Content Placeholder 2"/>
          <p:cNvSpPr>
            <a:spLocks noGrp="1"/>
          </p:cNvSpPr>
          <p:nvPr>
            <p:ph idx="1"/>
          </p:nvPr>
        </p:nvSpPr>
        <p:spPr>
          <a:xfrm>
            <a:off x="838200" y="1371600"/>
            <a:ext cx="10947400" cy="5041900"/>
          </a:xfrm>
        </p:spPr>
        <p:txBody>
          <a:bodyPr>
            <a:normAutofit fontScale="92500" lnSpcReduction="10000"/>
          </a:bodyPr>
          <a:lstStyle/>
          <a:p>
            <a:pPr marL="0" indent="0" algn="r" rtl="1">
              <a:buNone/>
            </a:pPr>
            <a:r>
              <a:rPr lang="ar-SA" dirty="0"/>
              <a:t>علم اخلاق سابقه ای 2500 ساله در فرهنگ رومی یونانی دارد که تحت تاثیر فرهنگ یونانی و تمدن شرقی نیز بوده است. پزشکان آن زمان فلسفه و حکمت را باهم می آموختند و به همین خاطر اخلاق با فلسفه پیوندی ناگسستنی دارد</a:t>
            </a:r>
            <a:r>
              <a:rPr lang="ar-SA" dirty="0" smtClean="0"/>
              <a:t>.</a:t>
            </a:r>
            <a:endParaRPr lang="fa-IR" dirty="0" smtClean="0"/>
          </a:p>
          <a:p>
            <a:pPr algn="r" rtl="1"/>
            <a:r>
              <a:rPr lang="ar-SA" dirty="0" smtClean="0"/>
              <a:t> </a:t>
            </a:r>
            <a:r>
              <a:rPr lang="ar-SA" dirty="0"/>
              <a:t>لوح حمورابی حاکم بابل مربوط به 1727 سال قبل از میلاد مسیح است و به مسایل اخلاقی و انتظامی اشاره دارد. </a:t>
            </a:r>
            <a:endParaRPr lang="fa-IR" dirty="0" smtClean="0"/>
          </a:p>
          <a:p>
            <a:pPr algn="r" rtl="1"/>
            <a:r>
              <a:rPr lang="ar-SA" dirty="0" smtClean="0"/>
              <a:t>متن </a:t>
            </a:r>
            <a:r>
              <a:rPr lang="ar-SA" dirty="0"/>
              <a:t>سوگند نامه بقراط بعنوان یک سند معتبر مربوط به آن زمان است. (بقراط 450 – 380) درسوگند نامه بقراط بر رازداری، پرهیز از سقط، تجویز داروهای کشنده و واگذاری بیماران سنگ دار به اهل فن تاکید شده است. </a:t>
            </a:r>
            <a:endParaRPr lang="fa-IR" dirty="0" smtClean="0"/>
          </a:p>
          <a:p>
            <a:pPr algn="r" rtl="1"/>
            <a:r>
              <a:rPr lang="ar-SA" dirty="0" smtClean="0"/>
              <a:t>در </a:t>
            </a:r>
            <a:r>
              <a:rPr lang="ar-SA" dirty="0"/>
              <a:t>ایران نیز در عهد زرتشتیان، سقط، بارداری نا مشروع و خطاهای پزشکی مهم تلقی شده وموبدان زرتشتی مسئول رسیدگی به حسن انجام خلاق پزشکی بودند</a:t>
            </a:r>
            <a:r>
              <a:rPr lang="ar-SA" dirty="0" smtClean="0"/>
              <a:t>.</a:t>
            </a:r>
            <a:endParaRPr lang="fa-IR" dirty="0" smtClean="0"/>
          </a:p>
          <a:p>
            <a:pPr algn="r" rtl="1"/>
            <a:r>
              <a:rPr lang="ar-SA" dirty="0" smtClean="0"/>
              <a:t> </a:t>
            </a:r>
            <a:r>
              <a:rPr lang="ar-SA" dirty="0"/>
              <a:t>بعد از اسلام، مجوسی اهوازی (318-384 هجری ق) درپند نامه معروف خود به مسایل اخلاقی اشاره دارد.کتاب کامل الصناعه الطبیب هم از اوست. زکریای رازی، علی بن ربن طبری (استاد رازی)، ابن سینا، جرجانی، الرهاوی، نظامی (مقاله چهارم از چهار مقاله) همگی اشارات اخلاق پزشکی دارند.</a:t>
            </a:r>
            <a:endParaRPr lang="en-US" dirty="0"/>
          </a:p>
          <a:p>
            <a:pPr marL="0" indent="0" algn="r" rtl="1">
              <a:buNone/>
            </a:pPr>
            <a:endParaRPr lang="en-US" dirty="0"/>
          </a:p>
        </p:txBody>
      </p:sp>
    </p:spTree>
    <p:extLst>
      <p:ext uri="{BB962C8B-B14F-4D97-AF65-F5344CB8AC3E}">
        <p14:creationId xmlns:p14="http://schemas.microsoft.com/office/powerpoint/2010/main" val="3124983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82800" y="0"/>
            <a:ext cx="8204200" cy="762000"/>
          </a:xfrm>
        </p:spPr>
        <p:txBody>
          <a:bodyPr>
            <a:normAutofit/>
          </a:bodyPr>
          <a:lstStyle/>
          <a:p>
            <a:pPr algn="ctr" rtl="1" eaLnBrk="1" hangingPunct="1"/>
            <a:r>
              <a:rPr lang="ar-SA" altLang="fa-IR" sz="3200" b="1" dirty="0">
                <a:solidFill>
                  <a:srgbClr val="FF0000"/>
                </a:solidFill>
                <a:cs typeface="B Shiraz" panose="00000400000000000000" pitchFamily="2" charset="-78"/>
              </a:rPr>
              <a:t>تاريخچه برخي از مسائل اخلاقي در تحقيقات قرن حاضر</a:t>
            </a:r>
            <a:endParaRPr lang="en-US" altLang="fa-IR" sz="2000" dirty="0">
              <a:solidFill>
                <a:srgbClr val="FF0000"/>
              </a:solidFill>
              <a:cs typeface="B Shiraz" panose="00000400000000000000" pitchFamily="2" charset="-78"/>
            </a:endParaRPr>
          </a:p>
        </p:txBody>
      </p:sp>
      <p:sp>
        <p:nvSpPr>
          <p:cNvPr id="24579" name="Rectangle 3"/>
          <p:cNvSpPr>
            <a:spLocks noGrp="1" noChangeArrowheads="1"/>
          </p:cNvSpPr>
          <p:nvPr>
            <p:ph type="body" idx="1"/>
          </p:nvPr>
        </p:nvSpPr>
        <p:spPr>
          <a:xfrm>
            <a:off x="1130300" y="1181100"/>
            <a:ext cx="9537700" cy="6362700"/>
          </a:xfrm>
        </p:spPr>
        <p:txBody>
          <a:bodyPr>
            <a:noAutofit/>
          </a:bodyPr>
          <a:lstStyle/>
          <a:p>
            <a:pPr algn="r" rtl="1" eaLnBrk="1" hangingPunct="1">
              <a:lnSpc>
                <a:spcPct val="120000"/>
              </a:lnSpc>
              <a:defRPr/>
            </a:pPr>
            <a:r>
              <a:rPr lang="ar-SA" altLang="fa-IR" sz="3200" dirty="0">
                <a:cs typeface="B Titr" pitchFamily="2" charset="-78"/>
              </a:rPr>
              <a:t> </a:t>
            </a:r>
            <a:r>
              <a:rPr lang="ar-SA" altLang="fa-IR" sz="2000" b="1" dirty="0">
                <a:cs typeface="Traffic" pitchFamily="2" charset="-78"/>
              </a:rPr>
              <a:t>مسائل اردوگاههاي آلمانها در سال 1943 – 1945 (</a:t>
            </a:r>
            <a:r>
              <a:rPr lang="ar-SA" altLang="fa-IR" sz="2000" b="1" dirty="0">
                <a:solidFill>
                  <a:srgbClr val="FF0000"/>
                </a:solidFill>
                <a:cs typeface="Traffic" pitchFamily="2" charset="-78"/>
              </a:rPr>
              <a:t>واكسن تيفوس </a:t>
            </a:r>
            <a:r>
              <a:rPr lang="ar-SA" altLang="fa-IR" sz="2000" b="1" dirty="0">
                <a:cs typeface="Traffic" pitchFamily="2" charset="-78"/>
              </a:rPr>
              <a:t>و مرگ 1000 نفر)</a:t>
            </a:r>
          </a:p>
          <a:p>
            <a:pPr algn="r" rtl="1" eaLnBrk="1" hangingPunct="1">
              <a:lnSpc>
                <a:spcPct val="120000"/>
              </a:lnSpc>
              <a:defRPr/>
            </a:pPr>
            <a:r>
              <a:rPr lang="ar-SA" altLang="fa-IR" sz="2000" b="1" dirty="0">
                <a:cs typeface="Traffic" pitchFamily="2" charset="-78"/>
              </a:rPr>
              <a:t> تزريق </a:t>
            </a:r>
            <a:r>
              <a:rPr lang="ar-SA" altLang="fa-IR" sz="2000" b="1" dirty="0">
                <a:solidFill>
                  <a:srgbClr val="FF0000"/>
                </a:solidFill>
                <a:cs typeface="Traffic" pitchFamily="2" charset="-78"/>
              </a:rPr>
              <a:t>خون آلوده </a:t>
            </a:r>
            <a:r>
              <a:rPr lang="ar-SA" altLang="fa-IR" sz="2000" b="1" dirty="0">
                <a:cs typeface="Traffic" pitchFamily="2" charset="-78"/>
              </a:rPr>
              <a:t>در مؤسسه روبرت كخ به 40 نفر</a:t>
            </a:r>
          </a:p>
          <a:p>
            <a:pPr algn="r" rtl="1" eaLnBrk="1" hangingPunct="1">
              <a:lnSpc>
                <a:spcPct val="120000"/>
              </a:lnSpc>
              <a:defRPr/>
            </a:pPr>
            <a:r>
              <a:rPr lang="ar-SA" altLang="fa-IR" sz="2000" b="1" dirty="0">
                <a:cs typeface="Traffic" pitchFamily="2" charset="-78"/>
              </a:rPr>
              <a:t> انتقال پشه‏هاي آنوفل از مردابها به اردوگاهها براي آزمايش بيماري </a:t>
            </a:r>
            <a:r>
              <a:rPr lang="ar-SA" altLang="fa-IR" sz="2000" b="1" dirty="0">
                <a:solidFill>
                  <a:srgbClr val="FF0000"/>
                </a:solidFill>
                <a:cs typeface="Traffic" pitchFamily="2" charset="-78"/>
              </a:rPr>
              <a:t>مالاريا</a:t>
            </a:r>
          </a:p>
          <a:p>
            <a:pPr algn="r" rtl="1" eaLnBrk="1" hangingPunct="1">
              <a:lnSpc>
                <a:spcPct val="120000"/>
              </a:lnSpc>
              <a:defRPr/>
            </a:pPr>
            <a:r>
              <a:rPr lang="ar-SA" altLang="fa-IR" sz="2000" b="1" dirty="0">
                <a:cs typeface="Traffic" pitchFamily="2" charset="-78"/>
              </a:rPr>
              <a:t> وارد كردن سنگ و شيشه به زخمها و جراحات ايجاد شده براي بررسي اثر </a:t>
            </a:r>
            <a:r>
              <a:rPr lang="ar-SA" altLang="fa-IR" sz="2000" b="1" dirty="0">
                <a:solidFill>
                  <a:srgbClr val="FF0000"/>
                </a:solidFill>
                <a:cs typeface="Traffic" pitchFamily="2" charset="-78"/>
              </a:rPr>
              <a:t>سولفاميد</a:t>
            </a:r>
          </a:p>
          <a:p>
            <a:pPr algn="r" rtl="1" eaLnBrk="1" hangingPunct="1">
              <a:lnSpc>
                <a:spcPct val="120000"/>
              </a:lnSpc>
              <a:defRPr/>
            </a:pPr>
            <a:r>
              <a:rPr lang="ar-SA" altLang="fa-IR" sz="2000" b="1" dirty="0">
                <a:cs typeface="Traffic" pitchFamily="2" charset="-78"/>
              </a:rPr>
              <a:t> مرگ بسياري از دوقلوها براي بررسي </a:t>
            </a:r>
            <a:r>
              <a:rPr lang="ar-SA" altLang="fa-IR" sz="2000" b="1" dirty="0">
                <a:solidFill>
                  <a:srgbClr val="FF0000"/>
                </a:solidFill>
                <a:cs typeface="Traffic" pitchFamily="2" charset="-78"/>
              </a:rPr>
              <a:t>اثرات ژنتيك</a:t>
            </a:r>
          </a:p>
          <a:p>
            <a:pPr algn="r" rtl="1" eaLnBrk="1" hangingPunct="1">
              <a:lnSpc>
                <a:spcPct val="120000"/>
              </a:lnSpc>
              <a:defRPr/>
            </a:pPr>
            <a:r>
              <a:rPr lang="ar-SA" altLang="fa-IR" sz="2000" b="1" dirty="0">
                <a:cs typeface="Traffic" pitchFamily="2" charset="-78"/>
              </a:rPr>
              <a:t> تلاش آمريكاييها براي كشف واكسن </a:t>
            </a:r>
            <a:r>
              <a:rPr lang="ar-SA" altLang="fa-IR" sz="2000" b="1" dirty="0">
                <a:solidFill>
                  <a:srgbClr val="FF0000"/>
                </a:solidFill>
                <a:cs typeface="Traffic" pitchFamily="2" charset="-78"/>
              </a:rPr>
              <a:t>شيگلا</a:t>
            </a:r>
            <a:r>
              <a:rPr lang="ar-SA" altLang="fa-IR" sz="2000" b="1" dirty="0">
                <a:solidFill>
                  <a:srgbClr val="00FF00"/>
                </a:solidFill>
                <a:cs typeface="Traffic" pitchFamily="2" charset="-78"/>
              </a:rPr>
              <a:t> </a:t>
            </a:r>
            <a:r>
              <a:rPr lang="ar-SA" altLang="fa-IR" sz="2000" b="1" dirty="0">
                <a:cs typeface="Traffic" pitchFamily="2" charset="-78"/>
              </a:rPr>
              <a:t>و استفاده از آن در افراد عقب افتاده</a:t>
            </a:r>
          </a:p>
          <a:p>
            <a:pPr algn="r" rtl="1" eaLnBrk="1" hangingPunct="1">
              <a:lnSpc>
                <a:spcPct val="120000"/>
              </a:lnSpc>
              <a:defRPr/>
            </a:pPr>
            <a:r>
              <a:rPr lang="ar-SA" altLang="fa-IR" sz="2000" b="1" dirty="0">
                <a:cs typeface="Traffic" pitchFamily="2" charset="-78"/>
              </a:rPr>
              <a:t> مرگ 700 نفر از ژاپنيها براي تلاش پژوهشگران ژاپني در مورد بيماري </a:t>
            </a:r>
            <a:r>
              <a:rPr lang="ar-SA" altLang="fa-IR" sz="2000" b="1" dirty="0">
                <a:solidFill>
                  <a:srgbClr val="FF0000"/>
                </a:solidFill>
                <a:cs typeface="Traffic" pitchFamily="2" charset="-78"/>
              </a:rPr>
              <a:t>طاعون</a:t>
            </a:r>
          </a:p>
          <a:p>
            <a:pPr algn="r" rtl="1" eaLnBrk="1" hangingPunct="1">
              <a:lnSpc>
                <a:spcPct val="120000"/>
              </a:lnSpc>
              <a:defRPr/>
            </a:pPr>
            <a:r>
              <a:rPr lang="ar-SA" altLang="fa-IR" sz="2000" b="1" dirty="0">
                <a:cs typeface="Traffic" pitchFamily="2" charset="-78"/>
              </a:rPr>
              <a:t> بررسي تاسكجي </a:t>
            </a:r>
            <a:r>
              <a:rPr lang="en-US" altLang="fa-IR" sz="2000" b="1" dirty="0">
                <a:cs typeface="Traffic" pitchFamily="2" charset="-78"/>
              </a:rPr>
              <a:t>(</a:t>
            </a:r>
            <a:r>
              <a:rPr lang="en-US" altLang="fa-IR" sz="2000" b="1" dirty="0" err="1">
                <a:cs typeface="Traffic" pitchFamily="2" charset="-78"/>
              </a:rPr>
              <a:t>tuskagee</a:t>
            </a:r>
            <a:r>
              <a:rPr lang="en-US" altLang="fa-IR" sz="2000" b="1" dirty="0">
                <a:cs typeface="Traffic" pitchFamily="2" charset="-78"/>
              </a:rPr>
              <a:t>)</a:t>
            </a:r>
            <a:r>
              <a:rPr lang="ar-SA" altLang="fa-IR" sz="2000" b="1" dirty="0">
                <a:cs typeface="Traffic" pitchFamily="2" charset="-78"/>
              </a:rPr>
              <a:t> بر روي سياهپوستان در مورد سير </a:t>
            </a:r>
            <a:r>
              <a:rPr lang="ar-SA" altLang="fa-IR" sz="2000" b="1" dirty="0">
                <a:solidFill>
                  <a:srgbClr val="FF0000"/>
                </a:solidFill>
                <a:cs typeface="Traffic" pitchFamily="2" charset="-78"/>
              </a:rPr>
              <a:t>سيفليس </a:t>
            </a:r>
            <a:r>
              <a:rPr lang="ar-SA" altLang="fa-IR" sz="2000" b="1" dirty="0">
                <a:cs typeface="Traffic" pitchFamily="2" charset="-78"/>
              </a:rPr>
              <a:t>(مسئله فريب، نژادپرستانه بودن، عدم درمان با وجود درمان )</a:t>
            </a:r>
            <a:endParaRPr lang="en-US" altLang="fa-IR" sz="2000" b="1" dirty="0">
              <a:cs typeface="Traffic" pitchFamily="2" charset="-78"/>
            </a:endParaRPr>
          </a:p>
        </p:txBody>
      </p:sp>
    </p:spTree>
    <p:extLst>
      <p:ext uri="{BB962C8B-B14F-4D97-AF65-F5344CB8AC3E}">
        <p14:creationId xmlns:p14="http://schemas.microsoft.com/office/powerpoint/2010/main" val="956140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1+#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2" presetClass="entr" presetSubtype="0" fill="hold" grpId="0"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Scale>
                                      <p:cBhvr>
                                        <p:cTn id="13" dur="1000" decel="50000" fill="hold">
                                          <p:stCondLst>
                                            <p:cond delay="0"/>
                                          </p:stCondLst>
                                        </p:cTn>
                                        <p:tgtEl>
                                          <p:spTgt spid="2457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24579">
                                            <p:txEl>
                                              <p:pRg st="0" end="0"/>
                                            </p:txEl>
                                          </p:spTgt>
                                        </p:tgtEl>
                                        <p:attrNameLst>
                                          <p:attrName>ppt_x</p:attrName>
                                          <p:attrName>ppt_y</p:attrName>
                                        </p:attrNameLst>
                                      </p:cBhvr>
                                    </p:animMotion>
                                    <p:animEffect transition="in" filter="fade">
                                      <p:cBhvr>
                                        <p:cTn id="15" dur="1000"/>
                                        <p:tgtEl>
                                          <p:spTgt spid="24579">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2" presetClass="entr" presetSubtype="0" fill="hold" grpId="0" nodeType="clickEffect">
                                  <p:stCondLst>
                                    <p:cond delay="0"/>
                                  </p:stCondLst>
                                  <p:childTnLst>
                                    <p:set>
                                      <p:cBhvr>
                                        <p:cTn id="19" dur="1" fill="hold">
                                          <p:stCondLst>
                                            <p:cond delay="0"/>
                                          </p:stCondLst>
                                        </p:cTn>
                                        <p:tgtEl>
                                          <p:spTgt spid="24579">
                                            <p:txEl>
                                              <p:pRg st="1" end="1"/>
                                            </p:txEl>
                                          </p:spTgt>
                                        </p:tgtEl>
                                        <p:attrNameLst>
                                          <p:attrName>style.visibility</p:attrName>
                                        </p:attrNameLst>
                                      </p:cBhvr>
                                      <p:to>
                                        <p:strVal val="visible"/>
                                      </p:to>
                                    </p:set>
                                    <p:animScale>
                                      <p:cBhvr>
                                        <p:cTn id="20" dur="1000" decel="50000" fill="hold">
                                          <p:stCondLst>
                                            <p:cond delay="0"/>
                                          </p:stCondLst>
                                        </p:cTn>
                                        <p:tgtEl>
                                          <p:spTgt spid="2457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24579">
                                            <p:txEl>
                                              <p:pRg st="1" end="1"/>
                                            </p:txEl>
                                          </p:spTgt>
                                        </p:tgtEl>
                                        <p:attrNameLst>
                                          <p:attrName>ppt_x</p:attrName>
                                          <p:attrName>ppt_y</p:attrName>
                                        </p:attrNameLst>
                                      </p:cBhvr>
                                    </p:animMotion>
                                    <p:animEffect transition="in" filter="fade">
                                      <p:cBhvr>
                                        <p:cTn id="22" dur="1000"/>
                                        <p:tgtEl>
                                          <p:spTgt spid="2457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2" presetClass="entr" presetSubtype="0" fill="hold" grpId="0" nodeType="clickEffect">
                                  <p:stCondLst>
                                    <p:cond delay="0"/>
                                  </p:stCondLst>
                                  <p:childTnLst>
                                    <p:set>
                                      <p:cBhvr>
                                        <p:cTn id="26" dur="1" fill="hold">
                                          <p:stCondLst>
                                            <p:cond delay="0"/>
                                          </p:stCondLst>
                                        </p:cTn>
                                        <p:tgtEl>
                                          <p:spTgt spid="24579">
                                            <p:txEl>
                                              <p:pRg st="2" end="2"/>
                                            </p:txEl>
                                          </p:spTgt>
                                        </p:tgtEl>
                                        <p:attrNameLst>
                                          <p:attrName>style.visibility</p:attrName>
                                        </p:attrNameLst>
                                      </p:cBhvr>
                                      <p:to>
                                        <p:strVal val="visible"/>
                                      </p:to>
                                    </p:set>
                                    <p:animScale>
                                      <p:cBhvr>
                                        <p:cTn id="27" dur="1000" decel="50000" fill="hold">
                                          <p:stCondLst>
                                            <p:cond delay="0"/>
                                          </p:stCondLst>
                                        </p:cTn>
                                        <p:tgtEl>
                                          <p:spTgt spid="2457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24579">
                                            <p:txEl>
                                              <p:pRg st="2" end="2"/>
                                            </p:txEl>
                                          </p:spTgt>
                                        </p:tgtEl>
                                        <p:attrNameLst>
                                          <p:attrName>ppt_x</p:attrName>
                                          <p:attrName>ppt_y</p:attrName>
                                        </p:attrNameLst>
                                      </p:cBhvr>
                                    </p:animMotion>
                                    <p:animEffect transition="in" filter="fade">
                                      <p:cBhvr>
                                        <p:cTn id="29" dur="1000"/>
                                        <p:tgtEl>
                                          <p:spTgt spid="24579">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2" presetClass="entr" presetSubtype="0" fill="hold" grpId="0" nodeType="clickEffect">
                                  <p:stCondLst>
                                    <p:cond delay="0"/>
                                  </p:stCondLst>
                                  <p:childTnLst>
                                    <p:set>
                                      <p:cBhvr>
                                        <p:cTn id="33" dur="1" fill="hold">
                                          <p:stCondLst>
                                            <p:cond delay="0"/>
                                          </p:stCondLst>
                                        </p:cTn>
                                        <p:tgtEl>
                                          <p:spTgt spid="24579">
                                            <p:txEl>
                                              <p:pRg st="3" end="3"/>
                                            </p:txEl>
                                          </p:spTgt>
                                        </p:tgtEl>
                                        <p:attrNameLst>
                                          <p:attrName>style.visibility</p:attrName>
                                        </p:attrNameLst>
                                      </p:cBhvr>
                                      <p:to>
                                        <p:strVal val="visible"/>
                                      </p:to>
                                    </p:set>
                                    <p:animScale>
                                      <p:cBhvr>
                                        <p:cTn id="34" dur="1000" decel="50000" fill="hold">
                                          <p:stCondLst>
                                            <p:cond delay="0"/>
                                          </p:stCondLst>
                                        </p:cTn>
                                        <p:tgtEl>
                                          <p:spTgt spid="2457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24579">
                                            <p:txEl>
                                              <p:pRg st="3" end="3"/>
                                            </p:txEl>
                                          </p:spTgt>
                                        </p:tgtEl>
                                        <p:attrNameLst>
                                          <p:attrName>ppt_x</p:attrName>
                                          <p:attrName>ppt_y</p:attrName>
                                        </p:attrNameLst>
                                      </p:cBhvr>
                                    </p:animMotion>
                                    <p:animEffect transition="in" filter="fade">
                                      <p:cBhvr>
                                        <p:cTn id="36" dur="1000"/>
                                        <p:tgtEl>
                                          <p:spTgt spid="24579">
                                            <p:txEl>
                                              <p:pRg st="3" end="3"/>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2" presetClass="entr" presetSubtype="0" fill="hold" grpId="0" nodeType="clickEffect">
                                  <p:stCondLst>
                                    <p:cond delay="0"/>
                                  </p:stCondLst>
                                  <p:childTnLst>
                                    <p:set>
                                      <p:cBhvr>
                                        <p:cTn id="40" dur="1" fill="hold">
                                          <p:stCondLst>
                                            <p:cond delay="0"/>
                                          </p:stCondLst>
                                        </p:cTn>
                                        <p:tgtEl>
                                          <p:spTgt spid="24579">
                                            <p:txEl>
                                              <p:pRg st="4" end="4"/>
                                            </p:txEl>
                                          </p:spTgt>
                                        </p:tgtEl>
                                        <p:attrNameLst>
                                          <p:attrName>style.visibility</p:attrName>
                                        </p:attrNameLst>
                                      </p:cBhvr>
                                      <p:to>
                                        <p:strVal val="visible"/>
                                      </p:to>
                                    </p:set>
                                    <p:animScale>
                                      <p:cBhvr>
                                        <p:cTn id="41" dur="1000" decel="50000" fill="hold">
                                          <p:stCondLst>
                                            <p:cond delay="0"/>
                                          </p:stCondLst>
                                        </p:cTn>
                                        <p:tgtEl>
                                          <p:spTgt spid="2457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1000" decel="50000" fill="hold">
                                          <p:stCondLst>
                                            <p:cond delay="0"/>
                                          </p:stCondLst>
                                        </p:cTn>
                                        <p:tgtEl>
                                          <p:spTgt spid="24579">
                                            <p:txEl>
                                              <p:pRg st="4" end="4"/>
                                            </p:txEl>
                                          </p:spTgt>
                                        </p:tgtEl>
                                        <p:attrNameLst>
                                          <p:attrName>ppt_x</p:attrName>
                                          <p:attrName>ppt_y</p:attrName>
                                        </p:attrNameLst>
                                      </p:cBhvr>
                                    </p:animMotion>
                                    <p:animEffect transition="in" filter="fade">
                                      <p:cBhvr>
                                        <p:cTn id="43" dur="1000"/>
                                        <p:tgtEl>
                                          <p:spTgt spid="24579">
                                            <p:txEl>
                                              <p:pRg st="4" end="4"/>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2" presetClass="entr" presetSubtype="0" fill="hold" grpId="0" nodeType="clickEffect">
                                  <p:stCondLst>
                                    <p:cond delay="0"/>
                                  </p:stCondLst>
                                  <p:childTnLst>
                                    <p:set>
                                      <p:cBhvr>
                                        <p:cTn id="47" dur="1" fill="hold">
                                          <p:stCondLst>
                                            <p:cond delay="0"/>
                                          </p:stCondLst>
                                        </p:cTn>
                                        <p:tgtEl>
                                          <p:spTgt spid="24579">
                                            <p:txEl>
                                              <p:pRg st="5" end="5"/>
                                            </p:txEl>
                                          </p:spTgt>
                                        </p:tgtEl>
                                        <p:attrNameLst>
                                          <p:attrName>style.visibility</p:attrName>
                                        </p:attrNameLst>
                                      </p:cBhvr>
                                      <p:to>
                                        <p:strVal val="visible"/>
                                      </p:to>
                                    </p:set>
                                    <p:animScale>
                                      <p:cBhvr>
                                        <p:cTn id="48" dur="1000" decel="50000" fill="hold">
                                          <p:stCondLst>
                                            <p:cond delay="0"/>
                                          </p:stCondLst>
                                        </p:cTn>
                                        <p:tgtEl>
                                          <p:spTgt spid="24579">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24579">
                                            <p:txEl>
                                              <p:pRg st="5" end="5"/>
                                            </p:txEl>
                                          </p:spTgt>
                                        </p:tgtEl>
                                        <p:attrNameLst>
                                          <p:attrName>ppt_x</p:attrName>
                                          <p:attrName>ppt_y</p:attrName>
                                        </p:attrNameLst>
                                      </p:cBhvr>
                                    </p:animMotion>
                                    <p:animEffect transition="in" filter="fade">
                                      <p:cBhvr>
                                        <p:cTn id="50" dur="1000"/>
                                        <p:tgtEl>
                                          <p:spTgt spid="24579">
                                            <p:txEl>
                                              <p:pRg st="5" end="5"/>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2" presetClass="entr" presetSubtype="0" fill="hold" grpId="0" nodeType="clickEffect">
                                  <p:stCondLst>
                                    <p:cond delay="0"/>
                                  </p:stCondLst>
                                  <p:childTnLst>
                                    <p:set>
                                      <p:cBhvr>
                                        <p:cTn id="54" dur="1" fill="hold">
                                          <p:stCondLst>
                                            <p:cond delay="0"/>
                                          </p:stCondLst>
                                        </p:cTn>
                                        <p:tgtEl>
                                          <p:spTgt spid="24579">
                                            <p:txEl>
                                              <p:pRg st="6" end="6"/>
                                            </p:txEl>
                                          </p:spTgt>
                                        </p:tgtEl>
                                        <p:attrNameLst>
                                          <p:attrName>style.visibility</p:attrName>
                                        </p:attrNameLst>
                                      </p:cBhvr>
                                      <p:to>
                                        <p:strVal val="visible"/>
                                      </p:to>
                                    </p:set>
                                    <p:animScale>
                                      <p:cBhvr>
                                        <p:cTn id="55" dur="1000" decel="50000" fill="hold">
                                          <p:stCondLst>
                                            <p:cond delay="0"/>
                                          </p:stCondLst>
                                        </p:cTn>
                                        <p:tgtEl>
                                          <p:spTgt spid="24579">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24579">
                                            <p:txEl>
                                              <p:pRg st="6" end="6"/>
                                            </p:txEl>
                                          </p:spTgt>
                                        </p:tgtEl>
                                        <p:attrNameLst>
                                          <p:attrName>ppt_x</p:attrName>
                                          <p:attrName>ppt_y</p:attrName>
                                        </p:attrNameLst>
                                      </p:cBhvr>
                                    </p:animMotion>
                                    <p:animEffect transition="in" filter="fade">
                                      <p:cBhvr>
                                        <p:cTn id="57" dur="1000"/>
                                        <p:tgtEl>
                                          <p:spTgt spid="24579">
                                            <p:txEl>
                                              <p:pRg st="6" end="6"/>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2" presetClass="entr" presetSubtype="0" fill="hold" grpId="0" nodeType="clickEffect">
                                  <p:stCondLst>
                                    <p:cond delay="0"/>
                                  </p:stCondLst>
                                  <p:childTnLst>
                                    <p:set>
                                      <p:cBhvr>
                                        <p:cTn id="61" dur="1" fill="hold">
                                          <p:stCondLst>
                                            <p:cond delay="0"/>
                                          </p:stCondLst>
                                        </p:cTn>
                                        <p:tgtEl>
                                          <p:spTgt spid="24579">
                                            <p:txEl>
                                              <p:pRg st="7" end="7"/>
                                            </p:txEl>
                                          </p:spTgt>
                                        </p:tgtEl>
                                        <p:attrNameLst>
                                          <p:attrName>style.visibility</p:attrName>
                                        </p:attrNameLst>
                                      </p:cBhvr>
                                      <p:to>
                                        <p:strVal val="visible"/>
                                      </p:to>
                                    </p:set>
                                    <p:animScale>
                                      <p:cBhvr>
                                        <p:cTn id="62" dur="1000" decel="50000" fill="hold">
                                          <p:stCondLst>
                                            <p:cond delay="0"/>
                                          </p:stCondLst>
                                        </p:cTn>
                                        <p:tgtEl>
                                          <p:spTgt spid="24579">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3" dur="1000" decel="50000" fill="hold">
                                          <p:stCondLst>
                                            <p:cond delay="0"/>
                                          </p:stCondLst>
                                        </p:cTn>
                                        <p:tgtEl>
                                          <p:spTgt spid="24579">
                                            <p:txEl>
                                              <p:pRg st="7" end="7"/>
                                            </p:txEl>
                                          </p:spTgt>
                                        </p:tgtEl>
                                        <p:attrNameLst>
                                          <p:attrName>ppt_x</p:attrName>
                                          <p:attrName>ppt_y</p:attrName>
                                        </p:attrNameLst>
                                      </p:cBhvr>
                                    </p:animMotion>
                                    <p:animEffect transition="in" filter="fade">
                                      <p:cBhvr>
                                        <p:cTn id="64" dur="1000"/>
                                        <p:tgtEl>
                                          <p:spTgt spid="245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952626" y="285750"/>
            <a:ext cx="8215313" cy="3200400"/>
          </a:xfrm>
          <a:prstGeom prst="rect">
            <a:avLst/>
          </a:prstGeom>
          <a:noFill/>
          <a:ln w="9525">
            <a:noFill/>
            <a:miter lim="800000"/>
            <a:headEnd/>
            <a:tailEnd/>
          </a:ln>
        </p:spPr>
        <p:txBody>
          <a:bodyPr anchor="ctr">
            <a:spAutoFit/>
          </a:bodyPr>
          <a:lstStyle/>
          <a:p>
            <a:pPr algn="r" rtl="1" eaLnBrk="0" hangingPunct="0"/>
            <a:r>
              <a:rPr lang="ar-SA" sz="4800" u="sng">
                <a:latin typeface="IranNastaliq" pitchFamily="18" charset="0"/>
                <a:hlinkClick r:id="rId2"/>
              </a:rPr>
              <a:t>آزمایش تاسکی</a:t>
            </a:r>
            <a:r>
              <a:rPr lang="fa-IR" sz="4800" u="sng">
                <a:latin typeface="IranNastaliq" pitchFamily="18" charset="0"/>
                <a:hlinkClick r:id="rId2"/>
              </a:rPr>
              <a:t>ج</a:t>
            </a:r>
            <a:r>
              <a:rPr lang="ar-SA" sz="4800" u="sng">
                <a:latin typeface="IranNastaliq" pitchFamily="18" charset="0"/>
                <a:hlinkClick r:id="rId2"/>
              </a:rPr>
              <a:t>ی</a:t>
            </a:r>
            <a:r>
              <a:rPr lang="ar-SA" sz="4800" u="sng">
                <a:latin typeface="IranNastaliq" pitchFamily="18" charset="0"/>
              </a:rPr>
              <a:t> </a:t>
            </a:r>
            <a:endParaRPr lang="en-US" sz="4800" u="sng">
              <a:latin typeface="IranNastaliq" pitchFamily="18" charset="0"/>
            </a:endParaRPr>
          </a:p>
          <a:p>
            <a:pPr algn="just" rtl="1" eaLnBrk="0" hangingPunct="0"/>
            <a:r>
              <a:rPr lang="ar-SA" sz="2200">
                <a:latin typeface="Calibri" pitchFamily="34" charset="0"/>
                <a:cs typeface="B Compset" pitchFamily="2" charset="-78"/>
              </a:rPr>
              <a:t>تاسکیگی (</a:t>
            </a:r>
            <a:r>
              <a:rPr lang="en-US" sz="2200">
                <a:latin typeface="Calibri" pitchFamily="34" charset="0"/>
                <a:cs typeface="B Compset" pitchFamily="2" charset="-78"/>
              </a:rPr>
              <a:t>Tuskegee</a:t>
            </a:r>
            <a:r>
              <a:rPr lang="ar-SA" sz="2200">
                <a:latin typeface="Calibri" pitchFamily="34" charset="0"/>
                <a:cs typeface="B Compset" pitchFamily="2" charset="-78"/>
              </a:rPr>
              <a:t>) روستایی دورافتاده در ایالت آلابامای آمریکاست. شهرت این روستا به خاطر آزمایشی است که بین سال‌های </a:t>
            </a:r>
            <a:r>
              <a:rPr lang="fa-IR" sz="2200">
                <a:latin typeface="Calibri" pitchFamily="34" charset="0"/>
                <a:cs typeface="B Compset" pitchFamily="2" charset="-78"/>
              </a:rPr>
              <a:t>۱۹۳۲</a:t>
            </a:r>
            <a:r>
              <a:rPr lang="ar-SA" sz="2200">
                <a:latin typeface="Calibri" pitchFamily="34" charset="0"/>
                <a:cs typeface="B Compset" pitchFamily="2" charset="-78"/>
              </a:rPr>
              <a:t> تا </a:t>
            </a:r>
            <a:r>
              <a:rPr lang="fa-IR" sz="2200">
                <a:latin typeface="Calibri" pitchFamily="34" charset="0"/>
                <a:cs typeface="B Compset" pitchFamily="2" charset="-78"/>
              </a:rPr>
              <a:t>۱۹۷۲</a:t>
            </a:r>
            <a:r>
              <a:rPr lang="ar-SA" sz="2200">
                <a:latin typeface="Calibri" pitchFamily="34" charset="0"/>
                <a:cs typeface="B Compset" pitchFamily="2" charset="-78"/>
              </a:rPr>
              <a:t> روی </a:t>
            </a:r>
            <a:r>
              <a:rPr lang="fa-IR" sz="2200">
                <a:latin typeface="Calibri" pitchFamily="34" charset="0"/>
                <a:cs typeface="B Compset" pitchFamily="2" charset="-78"/>
              </a:rPr>
              <a:t>۴۰۰</a:t>
            </a:r>
            <a:r>
              <a:rPr lang="ar-SA" sz="2200">
                <a:latin typeface="Calibri" pitchFamily="34" charset="0"/>
                <a:cs typeface="B Compset" pitchFamily="2" charset="-78"/>
              </a:rPr>
              <a:t> بیمار مبتلا به سیفلیس انجام شد. بیشتر این افراد بی‌سواد و رعیت بودند و البته همه‌ی آن‌ها سیاه‌پوست بودند.</a:t>
            </a:r>
            <a:endParaRPr lang="en-US" sz="2200">
              <a:latin typeface="Calibri" pitchFamily="34" charset="0"/>
              <a:cs typeface="B Compset" pitchFamily="2" charset="-78"/>
            </a:endParaRPr>
          </a:p>
          <a:p>
            <a:pPr algn="just" rtl="1" eaLnBrk="0" hangingPunct="0"/>
            <a:r>
              <a:rPr lang="ar-SA" sz="2200">
                <a:latin typeface="Calibri" pitchFamily="34" charset="0"/>
                <a:cs typeface="B Compset" pitchFamily="2" charset="-78"/>
              </a:rPr>
              <a:t>هدف آزمایش بررسی چگونگی گسترش سیفلیس در بدن بود. به این </a:t>
            </a:r>
            <a:r>
              <a:rPr lang="fa-IR" sz="2200">
                <a:latin typeface="Calibri" pitchFamily="34" charset="0"/>
                <a:cs typeface="B Compset" pitchFamily="2" charset="-78"/>
              </a:rPr>
              <a:t>۴۰۰</a:t>
            </a:r>
            <a:r>
              <a:rPr lang="ar-SA" sz="2200">
                <a:latin typeface="Calibri" pitchFamily="34" charset="0"/>
                <a:cs typeface="B Compset" pitchFamily="2" charset="-78"/>
              </a:rPr>
              <a:t> نفر در مورد بیماری و روش آزمایش هیچ چیز گفته نشد. تا سال </a:t>
            </a:r>
            <a:r>
              <a:rPr lang="fa-IR" sz="2200">
                <a:latin typeface="Calibri" pitchFamily="34" charset="0"/>
                <a:cs typeface="B Compset" pitchFamily="2" charset="-78"/>
              </a:rPr>
              <a:t>۱۹۴۷</a:t>
            </a:r>
            <a:r>
              <a:rPr lang="ar-SA" sz="2200">
                <a:latin typeface="Calibri" pitchFamily="34" charset="0"/>
                <a:cs typeface="B Compset" pitchFamily="2" charset="-78"/>
              </a:rPr>
              <a:t>، پنی‌سیلین به‌عنوان درمان قطعی سیفلیس شناخته شده بود. ولی پزشکان </a:t>
            </a:r>
            <a:r>
              <a:rPr lang="fa-IR" sz="2200">
                <a:latin typeface="Calibri" pitchFamily="34" charset="0"/>
                <a:cs typeface="B Compset" pitchFamily="2" charset="-78"/>
              </a:rPr>
              <a:t>ت</a:t>
            </a:r>
            <a:r>
              <a:rPr lang="ar-SA" sz="2200">
                <a:latin typeface="Calibri" pitchFamily="34" charset="0"/>
                <a:cs typeface="B Compset" pitchFamily="2" charset="-78"/>
              </a:rPr>
              <a:t>صمیم گرفتند به این افراد چیزی نگویند و همچنان پیشرفت بیماری را زیر نظر بگیرند. </a:t>
            </a:r>
            <a:endParaRPr lang="ar-SA" sz="2200">
              <a:cs typeface="B Compset" pitchFamily="2" charset="-78"/>
            </a:endParaRPr>
          </a:p>
        </p:txBody>
      </p:sp>
      <p:pic>
        <p:nvPicPr>
          <p:cNvPr id="4099" name="Picture 3" descr="C:\Documents and Settings\chaharbaghi-n\Desktop\t1larg_tuskegee_national_archives.jpg"/>
          <p:cNvPicPr>
            <a:picLocks noChangeAspect="1" noChangeArrowheads="1"/>
          </p:cNvPicPr>
          <p:nvPr/>
        </p:nvPicPr>
        <p:blipFill>
          <a:blip r:embed="rId3" cstate="print"/>
          <a:srcRect/>
          <a:stretch>
            <a:fillRect/>
          </a:stretch>
        </p:blipFill>
        <p:spPr bwMode="auto">
          <a:xfrm>
            <a:off x="3452795" y="3536144"/>
            <a:ext cx="4762557" cy="267893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342452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2309813" y="296863"/>
            <a:ext cx="7715250" cy="3046412"/>
          </a:xfrm>
          <a:prstGeom prst="rect">
            <a:avLst/>
          </a:prstGeom>
          <a:noFill/>
          <a:ln w="9525">
            <a:noFill/>
            <a:miter lim="800000"/>
            <a:headEnd/>
            <a:tailEnd/>
          </a:ln>
        </p:spPr>
        <p:txBody>
          <a:bodyPr>
            <a:spAutoFit/>
          </a:bodyPr>
          <a:lstStyle/>
          <a:p>
            <a:pPr algn="just" rtl="1"/>
            <a:r>
              <a:rPr lang="ar-SA" sz="2400">
                <a:latin typeface="Calibri" pitchFamily="34" charset="0"/>
                <a:cs typeface="B Compset" pitchFamily="2" charset="-78"/>
              </a:rPr>
              <a:t>حتی به آن‌ها اجازه داده نشد که به مراکز درمانی مراجعه کنند. آزمایش تا سال </a:t>
            </a:r>
            <a:r>
              <a:rPr lang="fa-IR" sz="2400">
                <a:latin typeface="Calibri" pitchFamily="34" charset="0"/>
                <a:cs typeface="B Compset" pitchFamily="2" charset="-78"/>
              </a:rPr>
              <a:t>۱۹۷۲</a:t>
            </a:r>
            <a:r>
              <a:rPr lang="ar-SA" sz="2400">
                <a:latin typeface="Calibri" pitchFamily="34" charset="0"/>
                <a:cs typeface="B Compset" pitchFamily="2" charset="-78"/>
              </a:rPr>
              <a:t> ادامه پیدا کرد و آن چه که باعث توقف آن شد یک خبر جنجالی در یک روزنامه بود. رسوایی ناشی از این خبر باعث شد آزمایش متوقف </a:t>
            </a:r>
            <a:r>
              <a:rPr lang="ar-SA" sz="2000">
                <a:latin typeface="Calibri" pitchFamily="34" charset="0"/>
                <a:cs typeface="B Compset" pitchFamily="2" charset="-78"/>
              </a:rPr>
              <a:t>شود</a:t>
            </a:r>
            <a:r>
              <a:rPr lang="ar-SA" sz="2400">
                <a:latin typeface="Calibri" pitchFamily="34" charset="0"/>
                <a:cs typeface="B Compset" pitchFamily="2" charset="-78"/>
              </a:rPr>
              <a:t>.</a:t>
            </a:r>
            <a:endParaRPr lang="en-US" sz="2400">
              <a:latin typeface="Calibri" pitchFamily="34" charset="0"/>
              <a:cs typeface="B Compset" pitchFamily="2" charset="-78"/>
            </a:endParaRPr>
          </a:p>
          <a:p>
            <a:pPr algn="r"/>
            <a:r>
              <a:rPr lang="ar-SA" sz="2400">
                <a:latin typeface="Calibri" pitchFamily="34" charset="0"/>
                <a:cs typeface="B Compset" pitchFamily="2" charset="-78"/>
              </a:rPr>
              <a:t>نتیجه؟</a:t>
            </a:r>
            <a:endParaRPr lang="en-US" sz="2400">
              <a:latin typeface="Calibri" pitchFamily="34" charset="0"/>
              <a:cs typeface="B Compset" pitchFamily="2" charset="-78"/>
            </a:endParaRPr>
          </a:p>
          <a:p>
            <a:pPr algn="just" rtl="1"/>
            <a:r>
              <a:rPr lang="ar-SA" sz="2400">
                <a:latin typeface="Calibri" pitchFamily="34" charset="0"/>
                <a:cs typeface="B Compset" pitchFamily="2" charset="-78"/>
              </a:rPr>
              <a:t> </a:t>
            </a:r>
            <a:r>
              <a:rPr lang="fa-IR" sz="2400">
                <a:latin typeface="Calibri" pitchFamily="34" charset="0"/>
                <a:cs typeface="B Compset" pitchFamily="2" charset="-78"/>
              </a:rPr>
              <a:t>۲۸</a:t>
            </a:r>
            <a:r>
              <a:rPr lang="ar-SA" sz="2400">
                <a:latin typeface="Calibri" pitchFamily="34" charset="0"/>
                <a:cs typeface="B Compset" pitchFamily="2" charset="-78"/>
              </a:rPr>
              <a:t> نفر از آن مردان در طول آزمایش از سیفلیس مردند. </a:t>
            </a:r>
            <a:r>
              <a:rPr lang="fa-IR" sz="2400">
                <a:latin typeface="Calibri" pitchFamily="34" charset="0"/>
                <a:cs typeface="B Compset" pitchFamily="2" charset="-78"/>
              </a:rPr>
              <a:t>۱۰۰</a:t>
            </a:r>
            <a:r>
              <a:rPr lang="ar-SA" sz="2400">
                <a:latin typeface="Calibri" pitchFamily="34" charset="0"/>
                <a:cs typeface="B Compset" pitchFamily="2" charset="-78"/>
              </a:rPr>
              <a:t> نفر از سایر بیماری‌های مرتبط با آن مردند. </a:t>
            </a:r>
            <a:r>
              <a:rPr lang="fa-IR" sz="2400">
                <a:latin typeface="Calibri" pitchFamily="34" charset="0"/>
                <a:cs typeface="B Compset" pitchFamily="2" charset="-78"/>
              </a:rPr>
              <a:t>۴۰</a:t>
            </a:r>
            <a:r>
              <a:rPr lang="ar-SA" sz="2400">
                <a:latin typeface="Calibri" pitchFamily="34" charset="0"/>
                <a:cs typeface="B Compset" pitchFamily="2" charset="-78"/>
              </a:rPr>
              <a:t> نفر از همسران این مردان آلوده شدند و </a:t>
            </a:r>
            <a:r>
              <a:rPr lang="fa-IR" sz="2400">
                <a:latin typeface="Calibri" pitchFamily="34" charset="0"/>
                <a:cs typeface="B Compset" pitchFamily="2" charset="-78"/>
              </a:rPr>
              <a:t>۱۹</a:t>
            </a:r>
            <a:r>
              <a:rPr lang="ar-SA" sz="2400">
                <a:latin typeface="Calibri" pitchFamily="34" charset="0"/>
                <a:cs typeface="B Compset" pitchFamily="2" charset="-78"/>
              </a:rPr>
              <a:t> بچه با سیفلیس مادرزادی به دنیا آمدند. در سال </a:t>
            </a:r>
            <a:r>
              <a:rPr lang="fa-IR" sz="2400">
                <a:latin typeface="Calibri" pitchFamily="34" charset="0"/>
                <a:cs typeface="B Compset" pitchFamily="2" charset="-78"/>
              </a:rPr>
              <a:t>۱۹۹۷</a:t>
            </a:r>
            <a:r>
              <a:rPr lang="ar-SA" sz="2400">
                <a:latin typeface="Calibri" pitchFamily="34" charset="0"/>
                <a:cs typeface="B Compset" pitchFamily="2" charset="-78"/>
              </a:rPr>
              <a:t>، بیل کلینتون از </a:t>
            </a:r>
            <a:r>
              <a:rPr lang="fa-IR" sz="2400">
                <a:latin typeface="Calibri" pitchFamily="34" charset="0"/>
                <a:cs typeface="B Compset" pitchFamily="2" charset="-78"/>
              </a:rPr>
              <a:t>۸</a:t>
            </a:r>
            <a:r>
              <a:rPr lang="ar-SA" sz="2400">
                <a:latin typeface="Calibri" pitchFamily="34" charset="0"/>
                <a:cs typeface="B Compset" pitchFamily="2" charset="-78"/>
              </a:rPr>
              <a:t> بازمانده‌ی این آزمایش به دلیل رفتار غیر اخلاقی دولت آمریکا عذرخواهی کرد. </a:t>
            </a:r>
            <a:endParaRPr lang="en-US" sz="2400">
              <a:cs typeface="B Compset" pitchFamily="2" charset="-78"/>
            </a:endParaRPr>
          </a:p>
        </p:txBody>
      </p:sp>
      <p:pic>
        <p:nvPicPr>
          <p:cNvPr id="5123" name="Picture 3" descr="C:\Documents and Settings\chaharbaghi-n\Desktop\350px-Tuskegee-syphilis-study_doctor-injecting-subject.jpg"/>
          <p:cNvPicPr>
            <a:picLocks noChangeAspect="1" noChangeArrowheads="1"/>
          </p:cNvPicPr>
          <p:nvPr/>
        </p:nvPicPr>
        <p:blipFill>
          <a:blip r:embed="rId2" cstate="print"/>
          <a:srcRect/>
          <a:stretch>
            <a:fillRect/>
          </a:stretch>
        </p:blipFill>
        <p:spPr bwMode="auto">
          <a:xfrm>
            <a:off x="4381488" y="3643315"/>
            <a:ext cx="3708416" cy="26902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241470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24126" y="214313"/>
            <a:ext cx="7358063" cy="3643312"/>
          </a:xfrm>
        </p:spPr>
        <p:txBody>
          <a:bodyPr/>
          <a:lstStyle/>
          <a:p>
            <a:pPr algn="r"/>
            <a:r>
              <a:rPr lang="ar-SA" sz="2400">
                <a:cs typeface="B Compset" pitchFamily="2" charset="-78"/>
              </a:rPr>
              <a:t>دکتر </a:t>
            </a:r>
            <a:r>
              <a:rPr lang="ar-SA" sz="2400">
                <a:cs typeface="B Compset" pitchFamily="2" charset="-78"/>
                <a:hlinkClick r:id="rId2"/>
              </a:rPr>
              <a:t>کریستیان بارنارد</a:t>
            </a:r>
            <a:r>
              <a:rPr lang="ar-SA" sz="2400">
                <a:cs typeface="B Compset" pitchFamily="2" charset="-78"/>
              </a:rPr>
              <a:t> پزشک اهل آفریقای جنوبی بود که اولین پیوند قلب را انجام داد. او چندین بار هم قلب میمون را به انسان پیوند زد. در یک مورد پیوند قلب یک بابون (نوعی میمون بزرگ) به یک دختر جوان در سال </a:t>
            </a:r>
            <a:r>
              <a:rPr lang="fa-IR" sz="2400">
                <a:cs typeface="B Compset" pitchFamily="2" charset="-78"/>
              </a:rPr>
              <a:t>۱۹۷۷انجام شد. </a:t>
            </a:r>
            <a:r>
              <a:rPr lang="ar-SA" sz="2400">
                <a:cs typeface="B Compset" pitchFamily="2" charset="-78"/>
              </a:rPr>
              <a:t>آن دختر </a:t>
            </a:r>
            <a:r>
              <a:rPr lang="fa-IR" sz="2400">
                <a:cs typeface="B Compset" pitchFamily="2" charset="-78"/>
              </a:rPr>
              <a:t>۳</a:t>
            </a:r>
            <a:r>
              <a:rPr lang="ar-SA" sz="2400">
                <a:cs typeface="B Compset" pitchFamily="2" charset="-78"/>
              </a:rPr>
              <a:t> ساعت پس از پیوند مرد. یک عکس از آن زمان باقی مانده است.آن عکس دکتر بارنارد را نشان می‌داد که قلب میمون را در دست داشت و جسد میمون که روی تخت جراحی بود.</a:t>
            </a:r>
            <a:endParaRPr lang="en-US" sz="2400">
              <a:cs typeface="B Compset" pitchFamily="2" charset="-78"/>
            </a:endParaRPr>
          </a:p>
        </p:txBody>
      </p:sp>
      <p:pic>
        <p:nvPicPr>
          <p:cNvPr id="6147" name="Picture 3" descr="C:\Documents and Settings\chaharbaghi-n\Desktop\635217933465710631.jpg"/>
          <p:cNvPicPr>
            <a:picLocks noChangeAspect="1" noChangeArrowheads="1"/>
          </p:cNvPicPr>
          <p:nvPr/>
        </p:nvPicPr>
        <p:blipFill>
          <a:blip r:embed="rId3" cstate="print"/>
          <a:srcRect/>
          <a:stretch>
            <a:fillRect/>
          </a:stretch>
        </p:blipFill>
        <p:spPr bwMode="auto">
          <a:xfrm rot="20799064">
            <a:off x="2192568" y="3462116"/>
            <a:ext cx="3536181" cy="2357454"/>
          </a:xfrm>
          <a:prstGeom prst="ellipse">
            <a:avLst/>
          </a:prstGeom>
          <a:ln>
            <a:noFill/>
          </a:ln>
          <a:effectLst>
            <a:softEdge rad="112500"/>
          </a:effectLst>
        </p:spPr>
      </p:pic>
      <p:pic>
        <p:nvPicPr>
          <p:cNvPr id="6148" name="Picture 4" descr="C:\Documents and Settings\chaharbaghi-n\Desktop\635217933016290231.jpg"/>
          <p:cNvPicPr>
            <a:picLocks noChangeAspect="1" noChangeArrowheads="1"/>
          </p:cNvPicPr>
          <p:nvPr/>
        </p:nvPicPr>
        <p:blipFill>
          <a:blip r:embed="rId4" cstate="print"/>
          <a:srcRect/>
          <a:stretch>
            <a:fillRect/>
          </a:stretch>
        </p:blipFill>
        <p:spPr bwMode="auto">
          <a:xfrm rot="817445">
            <a:off x="6247858" y="3447374"/>
            <a:ext cx="3464725" cy="2309817"/>
          </a:xfrm>
          <a:prstGeom prst="ellipse">
            <a:avLst/>
          </a:prstGeom>
          <a:ln>
            <a:noFill/>
          </a:ln>
          <a:effectLst>
            <a:softEdge rad="112500"/>
          </a:effectLst>
        </p:spPr>
      </p:pic>
    </p:spTree>
    <p:extLst>
      <p:ext uri="{BB962C8B-B14F-4D97-AF65-F5344CB8AC3E}">
        <p14:creationId xmlns:p14="http://schemas.microsoft.com/office/powerpoint/2010/main" val="2364129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024063" y="285750"/>
            <a:ext cx="8229600" cy="3143250"/>
          </a:xfrm>
        </p:spPr>
        <p:txBody>
          <a:bodyPr/>
          <a:lstStyle/>
          <a:p>
            <a:pPr algn="r"/>
            <a:r>
              <a:rPr lang="ar-SA" sz="2400">
                <a:cs typeface="B Compset" pitchFamily="2" charset="-78"/>
              </a:rPr>
              <a:t>گزارش شده که در هنگام عمل صدای جیغ</a:t>
            </a:r>
            <a:r>
              <a:rPr lang="fa-IR" sz="2400">
                <a:cs typeface="B Compset" pitchFamily="2" charset="-78"/>
              </a:rPr>
              <a:t> و ناله های</a:t>
            </a:r>
            <a:r>
              <a:rPr lang="ar-SA" sz="2400">
                <a:cs typeface="B Compset" pitchFamily="2" charset="-78"/>
              </a:rPr>
              <a:t> میمون در کل بخش جراحی شنیده ‌شده بود. علت این بود که دکتر بارنارد نمی‌خواست با تزریق ماده‌ی بی‌حسی، قلب میمون به مواد شیمیایی آلوده شود. پس بدون هر گونه بی‌حسی سینه‌ی میمون را شکافته بود. خود بارنارد می‌گوید که بعدها با دیدن افسردگی جفت یکی از میمون‌هایی که در پیوند اعضا کشته شده بود، این نوع عمل را کنار گذاشت. </a:t>
            </a:r>
            <a:r>
              <a:rPr lang="en-US" sz="2400">
                <a:cs typeface="B Compset" pitchFamily="2" charset="-78"/>
              </a:rPr>
              <a:t/>
            </a:r>
            <a:br>
              <a:rPr lang="en-US" sz="2400">
                <a:cs typeface="B Compset" pitchFamily="2" charset="-78"/>
              </a:rPr>
            </a:br>
            <a:endParaRPr lang="en-US" sz="2400">
              <a:cs typeface="B Compset" pitchFamily="2" charset="-78"/>
            </a:endParaRPr>
          </a:p>
        </p:txBody>
      </p:sp>
      <p:pic>
        <p:nvPicPr>
          <p:cNvPr id="7171" name="Picture 3" descr="C:\Documents and Settings\chaharbaghi-n\Desktop\635217932589193431.jpg"/>
          <p:cNvPicPr>
            <a:picLocks noChangeAspect="1" noChangeArrowheads="1"/>
          </p:cNvPicPr>
          <p:nvPr/>
        </p:nvPicPr>
        <p:blipFill>
          <a:blip r:embed="rId2" cstate="print"/>
          <a:srcRect/>
          <a:stretch>
            <a:fillRect/>
          </a:stretch>
        </p:blipFill>
        <p:spPr bwMode="auto">
          <a:xfrm>
            <a:off x="3667109" y="3000373"/>
            <a:ext cx="4572032" cy="3048021"/>
          </a:xfrm>
          <a:prstGeom prst="ellipse">
            <a:avLst/>
          </a:prstGeom>
          <a:ln>
            <a:noFill/>
          </a:ln>
          <a:effectLst>
            <a:softEdge rad="112500"/>
          </a:effectLst>
        </p:spPr>
      </p:pic>
    </p:spTree>
    <p:extLst>
      <p:ext uri="{BB962C8B-B14F-4D97-AF65-F5344CB8AC3E}">
        <p14:creationId xmlns:p14="http://schemas.microsoft.com/office/powerpoint/2010/main" val="2648521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0575"/>
          </a:xfrm>
        </p:spPr>
        <p:txBody>
          <a:bodyPr>
            <a:normAutofit/>
          </a:bodyPr>
          <a:lstStyle/>
          <a:p>
            <a:pPr algn="ctr" rtl="1"/>
            <a:r>
              <a:rPr lang="fa-IR" sz="4000" dirty="0" smtClean="0">
                <a:solidFill>
                  <a:srgbClr val="FF0000"/>
                </a:solidFill>
              </a:rPr>
              <a:t>تاریخچه اخلاق پزشکی </a:t>
            </a:r>
            <a:endParaRPr lang="en-US" sz="4000" dirty="0">
              <a:solidFill>
                <a:srgbClr val="FF0000"/>
              </a:solidFill>
            </a:endParaRPr>
          </a:p>
        </p:txBody>
      </p:sp>
      <p:sp>
        <p:nvSpPr>
          <p:cNvPr id="3" name="Content Placeholder 2"/>
          <p:cNvSpPr>
            <a:spLocks noGrp="1"/>
          </p:cNvSpPr>
          <p:nvPr>
            <p:ph idx="1"/>
          </p:nvPr>
        </p:nvSpPr>
        <p:spPr>
          <a:xfrm>
            <a:off x="838200" y="1155700"/>
            <a:ext cx="10515600" cy="5021263"/>
          </a:xfrm>
        </p:spPr>
        <p:txBody>
          <a:bodyPr/>
          <a:lstStyle/>
          <a:p>
            <a:pPr algn="r" rtl="1">
              <a:buFont typeface="Wingdings" panose="05000000000000000000" pitchFamily="2" charset="2"/>
              <a:buChar char="v"/>
            </a:pPr>
            <a:r>
              <a:rPr lang="fa-IR" dirty="0"/>
              <a:t>در سال 1803میلادی توماس </a:t>
            </a:r>
            <a:r>
              <a:rPr lang="fa-IR" dirty="0" smtClean="0"/>
              <a:t>پرسـیوال</a:t>
            </a:r>
            <a:r>
              <a:rPr lang="en-US" dirty="0" smtClean="0"/>
              <a:t> </a:t>
            </a:r>
            <a:r>
              <a:rPr lang="fa-IR" dirty="0" smtClean="0"/>
              <a:t>(</a:t>
            </a:r>
            <a:r>
              <a:rPr lang="en-US" dirty="0" smtClean="0"/>
              <a:t>Tomas </a:t>
            </a:r>
            <a:r>
              <a:rPr lang="en-US" dirty="0" err="1" smtClean="0"/>
              <a:t>Persival</a:t>
            </a:r>
            <a:r>
              <a:rPr lang="fa-IR" dirty="0" smtClean="0"/>
              <a:t> ) پزشـک، فیلسوف </a:t>
            </a:r>
            <a:r>
              <a:rPr lang="fa-IR" dirty="0"/>
              <a:t>و نویسنده سرشناس انگلیسی در شـهر منچـستر، </a:t>
            </a:r>
            <a:r>
              <a:rPr lang="fa-IR" dirty="0" smtClean="0"/>
              <a:t>قـانون ( اخلاقیـات پزشکی) خود </a:t>
            </a:r>
            <a:r>
              <a:rPr lang="fa-IR" dirty="0"/>
              <a:t>را منتشر کرد</a:t>
            </a:r>
            <a:r>
              <a:rPr lang="fa-IR" dirty="0" smtClean="0"/>
              <a:t>.</a:t>
            </a:r>
          </a:p>
          <a:p>
            <a:pPr algn="r" rtl="1">
              <a:buFont typeface="Wingdings" panose="05000000000000000000" pitchFamily="2" charset="2"/>
              <a:buChar char="v"/>
            </a:pPr>
            <a:endParaRPr lang="fa-IR" dirty="0" smtClean="0"/>
          </a:p>
          <a:p>
            <a:pPr algn="r" rtl="1">
              <a:buFont typeface="Wingdings" panose="05000000000000000000" pitchFamily="2" charset="2"/>
              <a:buChar char="v"/>
            </a:pPr>
            <a:r>
              <a:rPr lang="fa-IR" dirty="0" smtClean="0"/>
              <a:t>در </a:t>
            </a:r>
            <a:r>
              <a:rPr lang="fa-IR" dirty="0"/>
              <a:t>سال 1847نخستین جلـسه انجمـن پزشـکان آمریکـا در فیلادلفیـا </a:t>
            </a:r>
            <a:r>
              <a:rPr lang="fa-IR" dirty="0" smtClean="0"/>
              <a:t>« اصول </a:t>
            </a:r>
            <a:r>
              <a:rPr lang="fa-IR" dirty="0"/>
              <a:t>اخلاق پزشکی آمریکا" را با الهام گرفتن از همان قـانون پرسـیوال </a:t>
            </a:r>
            <a:r>
              <a:rPr lang="fa-IR" dirty="0" smtClean="0"/>
              <a:t>بـه تصویب </a:t>
            </a:r>
            <a:r>
              <a:rPr lang="fa-IR" dirty="0"/>
              <a:t>رساند که به ترتیب در سالهای بعد و دسـت آخـر در سـال </a:t>
            </a:r>
            <a:r>
              <a:rPr lang="fa-IR" dirty="0" smtClean="0"/>
              <a:t>2001درآمریکا </a:t>
            </a:r>
            <a:r>
              <a:rPr lang="fa-IR" dirty="0"/>
              <a:t>مورد تجدید نظر قرار گرفت</a:t>
            </a:r>
            <a:br>
              <a:rPr lang="fa-IR" dirty="0"/>
            </a:br>
            <a:endParaRPr lang="en-US" dirty="0"/>
          </a:p>
        </p:txBody>
      </p:sp>
    </p:spTree>
    <p:extLst>
      <p:ext uri="{BB962C8B-B14F-4D97-AF65-F5344CB8AC3E}">
        <p14:creationId xmlns:p14="http://schemas.microsoft.com/office/powerpoint/2010/main" val="1403506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2375</Words>
  <Application>Microsoft Office PowerPoint</Application>
  <PresentationFormat>Widescreen</PresentationFormat>
  <Paragraphs>146</Paragraphs>
  <Slides>28</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28</vt:i4>
      </vt:variant>
    </vt:vector>
  </HeadingPairs>
  <TitlesOfParts>
    <vt:vector size="46" baseType="lpstr">
      <vt:lpstr>Arial</vt:lpstr>
      <vt:lpstr>B Compset</vt:lpstr>
      <vt:lpstr>B Mitra</vt:lpstr>
      <vt:lpstr>B Nazanin</vt:lpstr>
      <vt:lpstr>B Roya</vt:lpstr>
      <vt:lpstr>B Shiraz</vt:lpstr>
      <vt:lpstr>B Tabassom</vt:lpstr>
      <vt:lpstr>B Titr</vt:lpstr>
      <vt:lpstr>B Zar</vt:lpstr>
      <vt:lpstr>Calibri</vt:lpstr>
      <vt:lpstr>Calibri Light</vt:lpstr>
      <vt:lpstr>IranNastaliq</vt:lpstr>
      <vt:lpstr>Linux Libertine</vt:lpstr>
      <vt:lpstr>Times New Roman</vt:lpstr>
      <vt:lpstr>Titr</vt:lpstr>
      <vt:lpstr>Traffic</vt:lpstr>
      <vt:lpstr>Wingdings</vt:lpstr>
      <vt:lpstr>Office Theme</vt:lpstr>
      <vt:lpstr>بسم الله الرحمن الرحیم</vt:lpstr>
      <vt:lpstr>PowerPoint Presentation</vt:lpstr>
      <vt:lpstr>تاریخچه علم اخلاق</vt:lpstr>
      <vt:lpstr>تاريخچه برخي از مسائل اخلاقي در تحقيقات قرن حاضر</vt:lpstr>
      <vt:lpstr>PowerPoint Presentation</vt:lpstr>
      <vt:lpstr>PowerPoint Presentation</vt:lpstr>
      <vt:lpstr>دکتر کریستیان بارنارد پزشک اهل آفریقای جنوبی بود که اولین پیوند قلب را انجام داد. او چندین بار هم قلب میمون را به انسان پیوند زد. در یک مورد پیوند قلب یک بابون (نوعی میمون بزرگ) به یک دختر جوان در سال ۱۹۷۷انجام شد. آن دختر ۳ ساعت پس از پیوند مرد. یک عکس از آن زمان باقی مانده است.آن عکس دکتر بارنارد را نشان می‌داد که قلب میمون را در دست داشت و جسد میمون که روی تخت جراحی بود.</vt:lpstr>
      <vt:lpstr>گزارش شده که در هنگام عمل صدای جیغ و ناله های میمون در کل بخش جراحی شنیده ‌شده بود. علت این بود که دکتر بارنارد نمی‌خواست با تزریق ماده‌ی بی‌حسی، قلب میمون به مواد شیمیایی آلوده شود. پس بدون هر گونه بی‌حسی سینه‌ی میمون را شکافته بود. خود بارنارد می‌گوید که بعدها با دیدن افسردگی جفت یکی از میمون‌هایی که در پیوند اعضا کشته شده بود، این نوع عمل را کنار گذاشت.  </vt:lpstr>
      <vt:lpstr>تاریخچه اخلاق پزشکی </vt:lpstr>
      <vt:lpstr>بيانيه‏هاي جهاني در اخلاق پزشكي</vt:lpstr>
      <vt:lpstr>PowerPoint Presentation</vt:lpstr>
      <vt:lpstr>The ten points of the Nuremberg Code</vt:lpstr>
      <vt:lpstr>قانون نورمبرگ</vt:lpstr>
      <vt:lpstr>قانون نورمبرگ (ادامه)</vt:lpstr>
      <vt:lpstr>بيانيه‏ بلمونت (1979)    Belmont Report </vt:lpstr>
      <vt:lpstr>مباني اصلي اخلاقي در گزارش بلمونت </vt:lpstr>
      <vt:lpstr>تاریخچه بیانیه هلسینکی</vt:lpstr>
      <vt:lpstr>بيانيه هلسينكي   The Declaration of Helsinki </vt:lpstr>
      <vt:lpstr>اصول اساسي بيانيه هلسينكي </vt:lpstr>
      <vt:lpstr>اصول اساسي بيانيه هلسينكي (ادامه) </vt:lpstr>
      <vt:lpstr>اصول اساسي بيانيه هلسينكي (ادامه) </vt:lpstr>
      <vt:lpstr>تحقيقات پزشكي توأم با درمان (تحقيق باليني)</vt:lpstr>
      <vt:lpstr>PowerPoint Presentation</vt:lpstr>
      <vt:lpstr>تحقيقات غير درماني روي انسان (تحقيق بيومديكال غير باليني)</vt:lpstr>
      <vt:lpstr>تاریخچه کمیته اخلاق در کشور</vt:lpstr>
      <vt:lpstr>PowerPoint Presentation</vt:lpstr>
      <vt:lpstr>ارزشهاي اخلاقي  در بيان بزرگان</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seven</dc:creator>
  <cp:lastModifiedBy>seven</cp:lastModifiedBy>
  <cp:revision>45</cp:revision>
  <dcterms:created xsi:type="dcterms:W3CDTF">2016-08-08T15:29:28Z</dcterms:created>
  <dcterms:modified xsi:type="dcterms:W3CDTF">2016-08-25T10:37:39Z</dcterms:modified>
</cp:coreProperties>
</file>