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5" r:id="rId3"/>
    <p:sldId id="263" r:id="rId4"/>
    <p:sldId id="261" r:id="rId5"/>
    <p:sldId id="306" r:id="rId6"/>
    <p:sldId id="311" r:id="rId7"/>
    <p:sldId id="31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9" r:id="rId17"/>
    <p:sldId id="280" r:id="rId18"/>
    <p:sldId id="281" r:id="rId19"/>
    <p:sldId id="295" r:id="rId20"/>
    <p:sldId id="296" r:id="rId21"/>
    <p:sldId id="297" r:id="rId22"/>
    <p:sldId id="314" r:id="rId23"/>
    <p:sldId id="315" r:id="rId24"/>
    <p:sldId id="317" r:id="rId25"/>
    <p:sldId id="318" r:id="rId26"/>
    <p:sldId id="319" r:id="rId27"/>
    <p:sldId id="321" r:id="rId28"/>
    <p:sldId id="323" r:id="rId29"/>
    <p:sldId id="324" r:id="rId30"/>
    <p:sldId id="325" r:id="rId31"/>
    <p:sldId id="327" r:id="rId32"/>
    <p:sldId id="328" r:id="rId33"/>
    <p:sldId id="329" r:id="rId34"/>
    <p:sldId id="331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5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F5741-6897-42E5-8F6B-09709A96F0E9}" type="datetimeFigureOut">
              <a:rPr lang="en-US" smtClean="0"/>
              <a:t>26-Aug-16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8E13-35F4-49B2-87A0-CE1EF58B52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849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F5741-6897-42E5-8F6B-09709A96F0E9}" type="datetimeFigureOut">
              <a:rPr lang="en-US" smtClean="0"/>
              <a:t>26-Aug-16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8E13-35F4-49B2-87A0-CE1EF58B52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465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F5741-6897-42E5-8F6B-09709A96F0E9}" type="datetimeFigureOut">
              <a:rPr lang="en-US" smtClean="0"/>
              <a:t>26-Aug-16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8E13-35F4-49B2-87A0-CE1EF58B52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6174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25157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9C10AC03-6403-480E-B18D-27F2AE929171}" type="slidenum">
              <a:rPr lang="ar-SA" altLang="en-US"/>
              <a:pPr/>
              <a:t>‹#›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165600" y="6248400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741930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F5741-6897-42E5-8F6B-09709A96F0E9}" type="datetimeFigureOut">
              <a:rPr lang="en-US" smtClean="0"/>
              <a:t>26-Aug-16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8E13-35F4-49B2-87A0-CE1EF58B52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037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F5741-6897-42E5-8F6B-09709A96F0E9}" type="datetimeFigureOut">
              <a:rPr lang="en-US" smtClean="0"/>
              <a:t>26-Aug-16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8E13-35F4-49B2-87A0-CE1EF58B52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447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F5741-6897-42E5-8F6B-09709A96F0E9}" type="datetimeFigureOut">
              <a:rPr lang="en-US" smtClean="0"/>
              <a:t>26-Aug-16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8E13-35F4-49B2-87A0-CE1EF58B52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164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F5741-6897-42E5-8F6B-09709A96F0E9}" type="datetimeFigureOut">
              <a:rPr lang="en-US" smtClean="0"/>
              <a:t>26-Aug-16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8E13-35F4-49B2-87A0-CE1EF58B52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03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F5741-6897-42E5-8F6B-09709A96F0E9}" type="datetimeFigureOut">
              <a:rPr lang="en-US" smtClean="0"/>
              <a:t>26-Aug-16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8E13-35F4-49B2-87A0-CE1EF58B52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246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F5741-6897-42E5-8F6B-09709A96F0E9}" type="datetimeFigureOut">
              <a:rPr lang="en-US" smtClean="0"/>
              <a:t>26-Aug-16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8E13-35F4-49B2-87A0-CE1EF58B52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864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F5741-6897-42E5-8F6B-09709A96F0E9}" type="datetimeFigureOut">
              <a:rPr lang="en-US" smtClean="0"/>
              <a:t>26-Aug-16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8E13-35F4-49B2-87A0-CE1EF58B52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288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F5741-6897-42E5-8F6B-09709A96F0E9}" type="datetimeFigureOut">
              <a:rPr lang="en-US" smtClean="0"/>
              <a:t>26-Aug-16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8E13-35F4-49B2-87A0-CE1EF58B52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322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F5741-6897-42E5-8F6B-09709A96F0E9}" type="datetimeFigureOut">
              <a:rPr lang="en-US" smtClean="0"/>
              <a:t>26-Aug-16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0B8E13-35F4-49B2-87A0-CE1EF58B52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57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 algn="ctr" rtl="1"/>
            <a:r>
              <a:rPr lang="fa-IR" sz="4800" dirty="0" smtClean="0">
                <a:solidFill>
                  <a:srgbClr val="FF0000"/>
                </a:solidFill>
                <a:cs typeface="B Zar" panose="00000400000000000000" pitchFamily="2" charset="-78"/>
              </a:rPr>
              <a:t>رضایتمندی آگاهانه</a:t>
            </a:r>
            <a:r>
              <a:rPr lang="en-US" sz="4800" dirty="0" smtClean="0">
                <a:solidFill>
                  <a:srgbClr val="FF0000"/>
                </a:solidFill>
                <a:cs typeface="B Zar" panose="00000400000000000000" pitchFamily="2" charset="-78"/>
              </a:rPr>
              <a:t/>
            </a:r>
            <a:br>
              <a:rPr lang="en-US" sz="4800" dirty="0" smtClean="0">
                <a:solidFill>
                  <a:srgbClr val="FF0000"/>
                </a:solidFill>
                <a:cs typeface="B Zar" panose="00000400000000000000" pitchFamily="2" charset="-78"/>
              </a:rPr>
            </a:br>
            <a:r>
              <a:rPr lang="en-US" sz="4800" dirty="0" smtClean="0">
                <a:solidFill>
                  <a:srgbClr val="FF0000"/>
                </a:solidFill>
                <a:cs typeface="B Zar" panose="00000400000000000000" pitchFamily="2" charset="-78"/>
              </a:rPr>
              <a:t>Informed Consent</a:t>
            </a:r>
            <a:r>
              <a:rPr lang="fa-IR" sz="4800" dirty="0" smtClean="0">
                <a:solidFill>
                  <a:srgbClr val="FF0000"/>
                </a:solidFill>
                <a:cs typeface="B Zar" panose="00000400000000000000" pitchFamily="2" charset="-78"/>
              </a:rPr>
              <a:t/>
            </a:r>
            <a:br>
              <a:rPr lang="fa-IR" sz="4800" dirty="0" smtClean="0">
                <a:solidFill>
                  <a:srgbClr val="FF0000"/>
                </a:solidFill>
                <a:cs typeface="B Zar" panose="00000400000000000000" pitchFamily="2" charset="-78"/>
              </a:rPr>
            </a:b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fa-IR" sz="3200" dirty="0" smtClean="0"/>
              <a:t>کارگاه اخلاق در پژوهشهای زیست پزشکی</a:t>
            </a:r>
          </a:p>
          <a:p>
            <a:pPr marL="0" indent="0" algn="r" rtl="1">
              <a:buNone/>
            </a:pPr>
            <a:endParaRPr lang="fa-IR" sz="3200" dirty="0" smtClean="0">
              <a:cs typeface="B Zar" panose="00000400000000000000" pitchFamily="2" charset="-78"/>
            </a:endParaRPr>
          </a:p>
          <a:p>
            <a:pPr marL="0" indent="0" algn="r" rtl="1">
              <a:buNone/>
            </a:pPr>
            <a:endParaRPr lang="en-US" sz="3200" dirty="0" smtClean="0">
              <a:cs typeface="B Zar" panose="00000400000000000000" pitchFamily="2" charset="-78"/>
            </a:endParaRPr>
          </a:p>
          <a:p>
            <a:pPr marL="0" indent="0" algn="ctr" rtl="1">
              <a:buNone/>
            </a:pPr>
            <a:r>
              <a:rPr lang="fa-IR" dirty="0" smtClean="0"/>
              <a:t>تهیه و تنظیم:</a:t>
            </a:r>
          </a:p>
          <a:p>
            <a:pPr marL="0" indent="0" algn="ctr" rtl="1">
              <a:buNone/>
            </a:pPr>
            <a:r>
              <a:rPr lang="fa-IR" dirty="0" smtClean="0"/>
              <a:t>دکتر محمد ملکزاده</a:t>
            </a:r>
          </a:p>
          <a:p>
            <a:pPr marL="0" indent="0" algn="ctr" rtl="1">
              <a:buNone/>
            </a:pPr>
            <a:r>
              <a:rPr lang="fa-IR" dirty="0" smtClean="0"/>
              <a:t>کارشناس مسوول کمیته اخلاق درپژوهش دانشگاه علوم پزشکی یاسوج</a:t>
            </a:r>
          </a:p>
        </p:txBody>
      </p:sp>
    </p:spTree>
    <p:extLst>
      <p:ext uri="{BB962C8B-B14F-4D97-AF65-F5344CB8AC3E}">
        <p14:creationId xmlns:p14="http://schemas.microsoft.com/office/powerpoint/2010/main" val="4362485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1992313" y="2349500"/>
            <a:ext cx="8229600" cy="3024188"/>
          </a:xfrm>
        </p:spPr>
        <p:txBody>
          <a:bodyPr>
            <a:normAutofit fontScale="90000"/>
          </a:bodyPr>
          <a:lstStyle/>
          <a:p>
            <a:pPr algn="r"/>
            <a:r>
              <a:rPr lang="fa-IR" altLang="en-US" sz="2400" dirty="0">
                <a:cs typeface="Nasim" panose="00000700000000000000" pitchFamily="2" charset="-78"/>
              </a:rPr>
              <a:t/>
            </a:r>
            <a:br>
              <a:rPr lang="fa-IR" altLang="en-US" sz="2400" dirty="0">
                <a:cs typeface="Nasim" panose="00000700000000000000" pitchFamily="2" charset="-78"/>
              </a:rPr>
            </a:br>
            <a:r>
              <a:rPr lang="fa-IR" altLang="en-US" sz="3200" dirty="0">
                <a:solidFill>
                  <a:schemeClr val="hlink"/>
                </a:solidFill>
                <a:latin typeface="Yaqouti" pitchFamily="2" charset="2"/>
                <a:cs typeface="Yagut" panose="00000400000000000000" pitchFamily="2" charset="-78"/>
              </a:rPr>
              <a:t>ب ) تشر</a:t>
            </a:r>
            <a:r>
              <a:rPr lang="ar-SA" altLang="en-US" sz="3200" dirty="0">
                <a:solidFill>
                  <a:schemeClr val="hlink"/>
                </a:solidFill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solidFill>
                  <a:schemeClr val="hlink"/>
                </a:solidFill>
                <a:latin typeface="Yaqouti" pitchFamily="2" charset="2"/>
                <a:cs typeface="Yagut" panose="00000400000000000000" pitchFamily="2" charset="-78"/>
              </a:rPr>
              <a:t>ح وضع</a:t>
            </a:r>
            <a:r>
              <a:rPr lang="ar-SA" altLang="en-US" sz="3200" dirty="0">
                <a:solidFill>
                  <a:schemeClr val="hlink"/>
                </a:solidFill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solidFill>
                  <a:schemeClr val="hlink"/>
                </a:solidFill>
                <a:latin typeface="Yaqouti" pitchFamily="2" charset="2"/>
                <a:cs typeface="Yagut" panose="00000400000000000000" pitchFamily="2" charset="-78"/>
              </a:rPr>
              <a:t>ت موجود و ماه</a:t>
            </a:r>
            <a:r>
              <a:rPr lang="ar-SA" altLang="en-US" sz="3200" dirty="0">
                <a:solidFill>
                  <a:schemeClr val="hlink"/>
                </a:solidFill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solidFill>
                  <a:schemeClr val="hlink"/>
                </a:solidFill>
                <a:latin typeface="Yaqouti" pitchFamily="2" charset="2"/>
                <a:cs typeface="Yagut" panose="00000400000000000000" pitchFamily="2" charset="-78"/>
              </a:rPr>
              <a:t>ت تصم</a:t>
            </a:r>
            <a:r>
              <a:rPr lang="ar-SA" altLang="en-US" sz="3200" dirty="0">
                <a:solidFill>
                  <a:schemeClr val="hlink"/>
                </a:solidFill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solidFill>
                  <a:schemeClr val="hlink"/>
                </a:solidFill>
                <a:latin typeface="Yaqouti" pitchFamily="2" charset="2"/>
                <a:cs typeface="Yagut" panose="00000400000000000000" pitchFamily="2" charset="-78"/>
              </a:rPr>
              <a:t>م</a:t>
            </a:r>
            <a:r>
              <a:rPr lang="ar-SA" altLang="en-US" sz="3200" dirty="0">
                <a:solidFill>
                  <a:schemeClr val="hlink"/>
                </a:solidFill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solidFill>
                  <a:schemeClr val="hlink"/>
                </a:solidFill>
                <a:latin typeface="Yaqouti" pitchFamily="2" charset="2"/>
                <a:cs typeface="Yagut" panose="00000400000000000000" pitchFamily="2" charset="-78"/>
              </a:rPr>
              <a:t> که با</a:t>
            </a:r>
            <a:r>
              <a:rPr lang="ar-SA" altLang="en-US" sz="3200" dirty="0">
                <a:solidFill>
                  <a:schemeClr val="hlink"/>
                </a:solidFill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solidFill>
                  <a:schemeClr val="hlink"/>
                </a:solidFill>
                <a:latin typeface="Yaqouti" pitchFamily="2" charset="2"/>
                <a:cs typeface="Yagut" panose="00000400000000000000" pitchFamily="2" charset="-78"/>
              </a:rPr>
              <a:t>د گرفته شود .</a:t>
            </a:r>
            <a:br>
              <a:rPr lang="fa-IR" altLang="en-US" sz="3200" dirty="0">
                <a:solidFill>
                  <a:schemeClr val="hlink"/>
                </a:solidFill>
                <a:latin typeface="Yaqouti" pitchFamily="2" charset="2"/>
                <a:cs typeface="Yagut" panose="00000400000000000000" pitchFamily="2" charset="-78"/>
              </a:rPr>
            </a:b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/>
            </a:r>
            <a:b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</a:b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استدلال : روشن کردن وضع</a:t>
            </a:r>
            <a:r>
              <a:rPr lang="ar-SA" altLang="en-US" sz="32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ت به پزشک کمک م</a:t>
            </a:r>
            <a:r>
              <a:rPr lang="ar-SA" altLang="en-US" sz="32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 کند با ب</a:t>
            </a:r>
            <a:r>
              <a:rPr lang="ar-SA" altLang="en-US" sz="32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مار در مورد تصم</a:t>
            </a:r>
            <a:r>
              <a:rPr lang="ar-SA" altLang="en-US" sz="32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مات درمان</a:t>
            </a:r>
            <a:r>
              <a:rPr lang="ar-SA" altLang="en-US" sz="32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 همفکر</a:t>
            </a:r>
            <a:r>
              <a:rPr lang="ar-SA" altLang="en-US" sz="32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 کند .</a:t>
            </a:r>
            <a:b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</a:b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/>
            </a:r>
            <a:b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</a:b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عبارت پ</a:t>
            </a:r>
            <a:r>
              <a:rPr lang="ar-SA" altLang="en-US" sz="32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شنهاد</a:t>
            </a:r>
            <a:r>
              <a:rPr lang="ar-SA" altLang="en-US" sz="32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 : </a:t>
            </a:r>
            <a:b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</a:b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	</a:t>
            </a:r>
            <a:r>
              <a:rPr lang="fa-IR" altLang="en-US" sz="2400" dirty="0">
                <a:latin typeface="Yaqouti" pitchFamily="2" charset="2"/>
                <a:cs typeface="Yagut" panose="00000400000000000000" pitchFamily="2" charset="-78"/>
              </a:rPr>
              <a:t>ا</a:t>
            </a:r>
            <a:r>
              <a:rPr lang="ar-SA" altLang="en-US" sz="24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2400" dirty="0">
                <a:latin typeface="Yaqouti" pitchFamily="2" charset="2"/>
                <a:cs typeface="Yagut" panose="00000400000000000000" pitchFamily="2" charset="-78"/>
              </a:rPr>
              <a:t>ن وضع</a:t>
            </a:r>
            <a:r>
              <a:rPr lang="ar-SA" altLang="en-US" sz="24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2400" dirty="0">
                <a:latin typeface="Yaqouti" pitchFamily="2" charset="2"/>
                <a:cs typeface="Yagut" panose="00000400000000000000" pitchFamily="2" charset="-78"/>
              </a:rPr>
              <a:t>ت</a:t>
            </a:r>
            <a:r>
              <a:rPr lang="ar-SA" altLang="en-US" sz="24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2400" dirty="0">
                <a:latin typeface="Yaqouti" pitchFamily="2" charset="2"/>
                <a:cs typeface="Yagut" panose="00000400000000000000" pitchFamily="2" charset="-78"/>
              </a:rPr>
              <a:t> است که با</a:t>
            </a:r>
            <a:r>
              <a:rPr lang="ar-SA" altLang="en-US" sz="24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2400" dirty="0">
                <a:latin typeface="Yaqouti" pitchFamily="2" charset="2"/>
                <a:cs typeface="Yagut" panose="00000400000000000000" pitchFamily="2" charset="-78"/>
              </a:rPr>
              <a:t>د در آن مورد تصم</a:t>
            </a:r>
            <a:r>
              <a:rPr lang="ar-SA" altLang="en-US" sz="24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2400" dirty="0">
                <a:latin typeface="Yaqouti" pitchFamily="2" charset="2"/>
                <a:cs typeface="Yagut" panose="00000400000000000000" pitchFamily="2" charset="-78"/>
              </a:rPr>
              <a:t>م گ</a:t>
            </a:r>
            <a:r>
              <a:rPr lang="ar-SA" altLang="en-US" sz="24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2400" dirty="0">
                <a:latin typeface="Yaqouti" pitchFamily="2" charset="2"/>
                <a:cs typeface="Yagut" panose="00000400000000000000" pitchFamily="2" charset="-78"/>
              </a:rPr>
              <a:t>ر</a:t>
            </a:r>
            <a:r>
              <a:rPr lang="ar-SA" altLang="en-US" sz="24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2400" dirty="0">
                <a:latin typeface="Yaqouti" pitchFamily="2" charset="2"/>
                <a:cs typeface="Yagut" panose="00000400000000000000" pitchFamily="2" charset="-78"/>
              </a:rPr>
              <a:t> کن</a:t>
            </a:r>
            <a:r>
              <a:rPr lang="ar-SA" altLang="en-US" sz="24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2400" dirty="0">
                <a:latin typeface="Yaqouti" pitchFamily="2" charset="2"/>
                <a:cs typeface="Yagut" panose="00000400000000000000" pitchFamily="2" charset="-78"/>
              </a:rPr>
              <a:t>م .</a:t>
            </a:r>
            <a:br>
              <a:rPr lang="fa-IR" altLang="en-US" sz="2400" dirty="0">
                <a:latin typeface="Yaqouti" pitchFamily="2" charset="2"/>
                <a:cs typeface="Yagut" panose="00000400000000000000" pitchFamily="2" charset="-78"/>
              </a:rPr>
            </a:br>
            <a:r>
              <a:rPr lang="fa-IR" altLang="en-US" sz="2400" dirty="0">
                <a:latin typeface="Yaqouti" pitchFamily="2" charset="2"/>
                <a:cs typeface="Yagut" panose="00000400000000000000" pitchFamily="2" charset="-78"/>
              </a:rPr>
              <a:t>	مشکل فعل</a:t>
            </a:r>
            <a:r>
              <a:rPr lang="ar-SA" altLang="en-US" sz="24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2400" dirty="0">
                <a:latin typeface="Yaqouti" pitchFamily="2" charset="2"/>
                <a:cs typeface="Yagut" panose="00000400000000000000" pitchFamily="2" charset="-78"/>
              </a:rPr>
              <a:t> ا</a:t>
            </a:r>
            <a:r>
              <a:rPr lang="ar-SA" altLang="en-US" sz="24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2400" dirty="0">
                <a:latin typeface="Yaqouti" pitchFamily="2" charset="2"/>
                <a:cs typeface="Yagut" panose="00000400000000000000" pitchFamily="2" charset="-78"/>
              </a:rPr>
              <a:t>نست که با</a:t>
            </a:r>
            <a:r>
              <a:rPr lang="ar-SA" altLang="en-US" sz="24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2400" dirty="0">
                <a:latin typeface="Yaqouti" pitchFamily="2" charset="2"/>
                <a:cs typeface="Yagut" panose="00000400000000000000" pitchFamily="2" charset="-78"/>
              </a:rPr>
              <a:t>د در آن مورد تصم</a:t>
            </a:r>
            <a:r>
              <a:rPr lang="ar-SA" altLang="en-US" sz="24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2400" dirty="0">
                <a:latin typeface="Yaqouti" pitchFamily="2" charset="2"/>
                <a:cs typeface="Yagut" panose="00000400000000000000" pitchFamily="2" charset="-78"/>
              </a:rPr>
              <a:t>م گ</a:t>
            </a:r>
            <a:r>
              <a:rPr lang="ar-SA" altLang="en-US" sz="24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2400" dirty="0">
                <a:latin typeface="Yaqouti" pitchFamily="2" charset="2"/>
                <a:cs typeface="Yagut" panose="00000400000000000000" pitchFamily="2" charset="-78"/>
              </a:rPr>
              <a:t>ر</a:t>
            </a:r>
            <a:r>
              <a:rPr lang="ar-SA" altLang="en-US" sz="24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2400" dirty="0">
                <a:latin typeface="Yaqouti" pitchFamily="2" charset="2"/>
                <a:cs typeface="Yagut" panose="00000400000000000000" pitchFamily="2" charset="-78"/>
              </a:rPr>
              <a:t> کن</a:t>
            </a:r>
            <a:r>
              <a:rPr lang="ar-SA" altLang="en-US" sz="24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2400" dirty="0">
                <a:latin typeface="Yaqouti" pitchFamily="2" charset="2"/>
                <a:cs typeface="Yagut" panose="00000400000000000000" pitchFamily="2" charset="-78"/>
              </a:rPr>
              <a:t>م .</a:t>
            </a:r>
            <a:endParaRPr lang="en-US" altLang="en-US" sz="2400" dirty="0">
              <a:latin typeface="Yaqouti" pitchFamily="2" charset="2"/>
              <a:cs typeface="Yagut" panose="00000400000000000000" pitchFamily="2" charset="-78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2640013" y="908050"/>
            <a:ext cx="72009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a-IR" altLang="en-US" sz="3600">
                <a:solidFill>
                  <a:schemeClr val="tx2"/>
                </a:solidFill>
                <a:cs typeface="B Jadid" panose="00000700000000000000" pitchFamily="2" charset="-78"/>
              </a:rPr>
              <a:t>عناصر آگاه</a:t>
            </a:r>
            <a:r>
              <a:rPr lang="ar-SA" altLang="en-US" sz="3600">
                <a:solidFill>
                  <a:schemeClr val="tx2"/>
                </a:solidFill>
                <a:cs typeface="B Jadid" panose="00000700000000000000" pitchFamily="2" charset="-78"/>
              </a:rPr>
              <a:t>ي</a:t>
            </a:r>
            <a:r>
              <a:rPr lang="fa-IR" altLang="en-US" sz="3600">
                <a:solidFill>
                  <a:schemeClr val="tx2"/>
                </a:solidFill>
                <a:cs typeface="B Jadid" panose="00000700000000000000" pitchFamily="2" charset="-78"/>
              </a:rPr>
              <a:t> در رضا</a:t>
            </a:r>
            <a:r>
              <a:rPr lang="ar-SA" altLang="en-US" sz="3600">
                <a:solidFill>
                  <a:schemeClr val="tx2"/>
                </a:solidFill>
                <a:cs typeface="B Jadid" panose="00000700000000000000" pitchFamily="2" charset="-78"/>
              </a:rPr>
              <a:t>ي</a:t>
            </a:r>
            <a:r>
              <a:rPr lang="fa-IR" altLang="en-US" sz="3600">
                <a:solidFill>
                  <a:schemeClr val="tx2"/>
                </a:solidFill>
                <a:cs typeface="B Jadid" panose="00000700000000000000" pitchFamily="2" charset="-78"/>
              </a:rPr>
              <a:t>ت آگاهانه :</a:t>
            </a:r>
            <a:endParaRPr lang="en-US" altLang="en-US" sz="3600">
              <a:solidFill>
                <a:schemeClr val="tx2"/>
              </a:solidFill>
              <a:cs typeface="B Jadid" panose="00000700000000000000" pitchFamily="2" charset="-78"/>
            </a:endParaRPr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10221913" y="5157788"/>
            <a:ext cx="217487" cy="215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10221912" y="5614988"/>
            <a:ext cx="217487" cy="215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631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847850" y="1955801"/>
            <a:ext cx="8229600" cy="3746499"/>
          </a:xfrm>
        </p:spPr>
        <p:txBody>
          <a:bodyPr>
            <a:normAutofit fontScale="90000"/>
          </a:bodyPr>
          <a:lstStyle/>
          <a:p>
            <a:pPr algn="r"/>
            <a:r>
              <a:rPr lang="fa-IR" altLang="en-US" sz="3200" dirty="0">
                <a:solidFill>
                  <a:schemeClr val="hlink"/>
                </a:solidFill>
                <a:latin typeface="Yaqouti" pitchFamily="2" charset="2"/>
                <a:cs typeface="Yagut" panose="00000400000000000000" pitchFamily="2" charset="-78"/>
              </a:rPr>
              <a:t>ج ) گفتگو در خصوص درمان ها</a:t>
            </a:r>
            <a:r>
              <a:rPr lang="ar-SA" altLang="en-US" sz="3200" dirty="0">
                <a:solidFill>
                  <a:schemeClr val="hlink"/>
                </a:solidFill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solidFill>
                  <a:schemeClr val="hlink"/>
                </a:solidFill>
                <a:latin typeface="Yaqouti" pitchFamily="2" charset="2"/>
                <a:cs typeface="Yagut" panose="00000400000000000000" pitchFamily="2" charset="-78"/>
              </a:rPr>
              <a:t> ممکن:</a:t>
            </a:r>
            <a:br>
              <a:rPr lang="fa-IR" altLang="en-US" sz="3200" dirty="0">
                <a:solidFill>
                  <a:schemeClr val="hlink"/>
                </a:solidFill>
                <a:latin typeface="Yaqouti" pitchFamily="2" charset="2"/>
                <a:cs typeface="Yagut" panose="00000400000000000000" pitchFamily="2" charset="-78"/>
              </a:rPr>
            </a:b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/>
            </a:r>
            <a:b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</a:b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استدلال : معمولا تصم</a:t>
            </a:r>
            <a:r>
              <a:rPr lang="ar-SA" altLang="en-US" sz="32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م گ</a:t>
            </a:r>
            <a:r>
              <a:rPr lang="ar-SA" altLang="en-US" sz="32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ر</a:t>
            </a:r>
            <a:r>
              <a:rPr lang="ar-SA" altLang="en-US" sz="32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 از م</a:t>
            </a:r>
            <a:r>
              <a:rPr lang="ar-SA" altLang="en-US" sz="32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ان چند گز</a:t>
            </a:r>
            <a:r>
              <a:rPr lang="ar-SA" altLang="en-US" sz="32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نه مطرح بوده و معمولا ب</a:t>
            </a:r>
            <a:r>
              <a:rPr lang="ar-SA" altLang="en-US" sz="32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مار آگاه</a:t>
            </a:r>
            <a:r>
              <a:rPr lang="ar-SA" altLang="en-US" sz="32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 نسبت به ا</a:t>
            </a:r>
            <a:r>
              <a:rPr lang="ar-SA" altLang="en-US" sz="32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ن گز</a:t>
            </a:r>
            <a:r>
              <a:rPr lang="ar-SA" altLang="en-US" sz="32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نه ها ندارد.</a:t>
            </a:r>
            <a:b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</a:b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/>
            </a:r>
            <a:b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</a:b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عبارت پ</a:t>
            </a:r>
            <a:r>
              <a:rPr lang="ar-SA" altLang="en-US" sz="32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شنهاد</a:t>
            </a:r>
            <a:r>
              <a:rPr lang="ar-SA" altLang="en-US" sz="32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 : </a:t>
            </a:r>
            <a:b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</a:b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	</a:t>
            </a:r>
            <a:r>
              <a:rPr lang="fa-IR" altLang="en-US" sz="3200" dirty="0" smtClean="0">
                <a:latin typeface="Yaqouti" pitchFamily="2" charset="2"/>
                <a:cs typeface="Yagut" panose="00000400000000000000" pitchFamily="2" charset="-78"/>
              </a:rPr>
              <a:t>ما </a:t>
            </a: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م</a:t>
            </a:r>
            <a:r>
              <a:rPr lang="ar-SA" altLang="en-US" sz="32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 توان</a:t>
            </a:r>
            <a:r>
              <a:rPr lang="ar-SA" altLang="en-US" sz="32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د درمان جد</a:t>
            </a:r>
            <a:r>
              <a:rPr lang="ar-SA" altLang="en-US" sz="32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د را شروع کن</a:t>
            </a:r>
            <a:r>
              <a:rPr lang="ar-SA" altLang="en-US" sz="32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د </a:t>
            </a:r>
            <a:r>
              <a:rPr lang="ar-SA" altLang="en-US" sz="32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ا 	درمان فعل</a:t>
            </a:r>
            <a:r>
              <a:rPr lang="ar-SA" altLang="en-US" sz="32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 را ادامه ده</a:t>
            </a:r>
            <a:r>
              <a:rPr lang="ar-SA" altLang="en-US" sz="32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د .</a:t>
            </a:r>
            <a:b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</a:br>
            <a:endParaRPr lang="en-US" altLang="en-US" sz="3200" dirty="0">
              <a:latin typeface="Yaqouti" pitchFamily="2" charset="2"/>
              <a:cs typeface="Yagut" panose="00000400000000000000" pitchFamily="2" charset="-78"/>
            </a:endParaRP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10171113" y="4538663"/>
            <a:ext cx="215900" cy="215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3790951" y="765176"/>
            <a:ext cx="6049963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a-IR" altLang="en-US" sz="3600">
                <a:solidFill>
                  <a:schemeClr val="tx2"/>
                </a:solidFill>
                <a:cs typeface="B Jadid" panose="00000700000000000000" pitchFamily="2" charset="-78"/>
              </a:rPr>
              <a:t>عناصر آگاه</a:t>
            </a:r>
            <a:r>
              <a:rPr lang="ar-SA" altLang="en-US" sz="3600">
                <a:solidFill>
                  <a:schemeClr val="tx2"/>
                </a:solidFill>
                <a:cs typeface="B Jadid" panose="00000700000000000000" pitchFamily="2" charset="-78"/>
              </a:rPr>
              <a:t>ي</a:t>
            </a:r>
            <a:r>
              <a:rPr lang="fa-IR" altLang="en-US" sz="3600">
                <a:solidFill>
                  <a:schemeClr val="tx2"/>
                </a:solidFill>
                <a:cs typeface="B Jadid" panose="00000700000000000000" pitchFamily="2" charset="-78"/>
              </a:rPr>
              <a:t> در رضا</a:t>
            </a:r>
            <a:r>
              <a:rPr lang="ar-SA" altLang="en-US" sz="3600">
                <a:solidFill>
                  <a:schemeClr val="tx2"/>
                </a:solidFill>
                <a:cs typeface="B Jadid" panose="00000700000000000000" pitchFamily="2" charset="-78"/>
              </a:rPr>
              <a:t>ي</a:t>
            </a:r>
            <a:r>
              <a:rPr lang="fa-IR" altLang="en-US" sz="3600">
                <a:solidFill>
                  <a:schemeClr val="tx2"/>
                </a:solidFill>
                <a:cs typeface="B Jadid" panose="00000700000000000000" pitchFamily="2" charset="-78"/>
              </a:rPr>
              <a:t>ت آگاهانه :</a:t>
            </a:r>
            <a:br>
              <a:rPr lang="fa-IR" altLang="en-US" sz="3600">
                <a:solidFill>
                  <a:schemeClr val="tx2"/>
                </a:solidFill>
                <a:cs typeface="B Jadid" panose="00000700000000000000" pitchFamily="2" charset="-78"/>
              </a:rPr>
            </a:br>
            <a:endParaRPr lang="en-US" altLang="en-US" sz="3600">
              <a:solidFill>
                <a:schemeClr val="tx2"/>
              </a:solidFill>
              <a:cs typeface="B Jadid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42487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524001" y="3284538"/>
            <a:ext cx="8964613" cy="1143000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altLang="en-US" sz="2400" dirty="0">
                <a:cs typeface="Nasim" panose="00000700000000000000" pitchFamily="2" charset="-78"/>
              </a:rPr>
              <a:t/>
            </a:r>
            <a:br>
              <a:rPr lang="fa-IR" altLang="en-US" sz="2400" dirty="0">
                <a:cs typeface="Nasim" panose="00000700000000000000" pitchFamily="2" charset="-78"/>
              </a:rPr>
            </a:br>
            <a:r>
              <a:rPr lang="fa-IR" altLang="en-US" sz="3200" dirty="0">
                <a:solidFill>
                  <a:schemeClr val="hlink"/>
                </a:solidFill>
                <a:latin typeface="Yaqouti" pitchFamily="2" charset="2"/>
                <a:cs typeface="Yagut" panose="00000400000000000000" pitchFamily="2" charset="-78"/>
              </a:rPr>
              <a:t>د ) تشريح منافع و مضار بالقوه هر کدام از درمان هاي مطرح با توجه به باورهاي بيمار :</a:t>
            </a:r>
            <a:br>
              <a:rPr lang="fa-IR" altLang="en-US" sz="3200" dirty="0">
                <a:solidFill>
                  <a:schemeClr val="hlink"/>
                </a:solidFill>
                <a:latin typeface="Yaqouti" pitchFamily="2" charset="2"/>
                <a:cs typeface="Yagut" panose="00000400000000000000" pitchFamily="2" charset="-78"/>
              </a:rPr>
            </a:br>
            <a:r>
              <a:rPr lang="fa-IR" altLang="en-US" sz="3200" dirty="0">
                <a:solidFill>
                  <a:schemeClr val="hlink"/>
                </a:solidFill>
                <a:latin typeface="Yaqouti" pitchFamily="2" charset="2"/>
                <a:cs typeface="Yagut" panose="00000400000000000000" pitchFamily="2" charset="-78"/>
              </a:rPr>
              <a:t/>
            </a:r>
            <a:br>
              <a:rPr lang="fa-IR" altLang="en-US" sz="3200" dirty="0">
                <a:solidFill>
                  <a:schemeClr val="hlink"/>
                </a:solidFill>
                <a:latin typeface="Yaqouti" pitchFamily="2" charset="2"/>
                <a:cs typeface="Yagut" panose="00000400000000000000" pitchFamily="2" charset="-78"/>
              </a:rPr>
            </a:br>
            <a:r>
              <a:rPr lang="fa-IR" altLang="en-US" sz="2400" dirty="0">
                <a:latin typeface="Yaqouti" pitchFamily="2" charset="2"/>
                <a:cs typeface="Yagut" panose="00000400000000000000" pitchFamily="2" charset="-78"/>
              </a:rPr>
              <a:t>استدلال : معمولا پزشک در بيان خود نقاط قوت يکي از روشها و نقاط ضعف ساير روشها را بيان مي کند بدون اينکه ديد جامعي از نقاط ضعف روش مد نظر خود و نقاط قوت ساير روشها را ارائه دهد .</a:t>
            </a:r>
            <a:br>
              <a:rPr lang="fa-IR" altLang="en-US" sz="2400" dirty="0">
                <a:latin typeface="Yaqouti" pitchFamily="2" charset="2"/>
                <a:cs typeface="Yagut" panose="00000400000000000000" pitchFamily="2" charset="-78"/>
              </a:rPr>
            </a:b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/>
            </a:r>
            <a:b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</a:b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عبارت پيشنهادي : </a:t>
            </a:r>
            <a:b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</a:b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   </a:t>
            </a:r>
            <a:r>
              <a:rPr lang="fa-IR" altLang="en-US" sz="2200" dirty="0">
                <a:latin typeface="Yaqouti" pitchFamily="2" charset="2"/>
                <a:cs typeface="Yagut" panose="00000400000000000000" pitchFamily="2" charset="-78"/>
              </a:rPr>
              <a:t>گرچه درمان جديد گران تر است اما در عوض شما روزي يکبار از آن استفاده مي کنيد .</a:t>
            </a:r>
            <a:br>
              <a:rPr lang="fa-IR" altLang="en-US" sz="2200" dirty="0">
                <a:latin typeface="Yaqouti" pitchFamily="2" charset="2"/>
                <a:cs typeface="Yagut" panose="00000400000000000000" pitchFamily="2" charset="-78"/>
              </a:rPr>
            </a:br>
            <a:r>
              <a:rPr lang="fa-IR" altLang="en-US" sz="2200" dirty="0" smtClean="0">
                <a:latin typeface="Yaqouti" pitchFamily="2" charset="2"/>
                <a:cs typeface="Yagut" panose="00000400000000000000" pitchFamily="2" charset="-78"/>
              </a:rPr>
              <a:t>    گرچه </a:t>
            </a:r>
            <a:r>
              <a:rPr lang="fa-IR" altLang="en-US" sz="2200" dirty="0">
                <a:latin typeface="Yaqouti" pitchFamily="2" charset="2"/>
                <a:cs typeface="Yagut" panose="00000400000000000000" pitchFamily="2" charset="-78"/>
              </a:rPr>
              <a:t>اسکرين کانسر کولون با  آزمايش مدفوع راحت تر و ارزان تر است </a:t>
            </a:r>
            <a:r>
              <a:rPr lang="fa-IR" altLang="en-US" sz="2200" dirty="0" smtClean="0">
                <a:latin typeface="Yaqouti" pitchFamily="2" charset="2"/>
                <a:cs typeface="Yagut" panose="00000400000000000000" pitchFamily="2" charset="-78"/>
              </a:rPr>
              <a:t>ولي سيگموئيدوسکوپي </a:t>
            </a:r>
            <a:r>
              <a:rPr lang="fa-IR" altLang="en-US" sz="2200" dirty="0">
                <a:latin typeface="Yaqouti" pitchFamily="2" charset="2"/>
                <a:cs typeface="Yagut" panose="00000400000000000000" pitchFamily="2" charset="-78"/>
              </a:rPr>
              <a:t>مطمئن تر مي باشد .</a:t>
            </a:r>
            <a:endParaRPr lang="en-US" altLang="en-US" sz="2200" dirty="0">
              <a:latin typeface="Yaqouti" pitchFamily="2" charset="2"/>
              <a:cs typeface="Yagut" panose="00000400000000000000" pitchFamily="2" charset="-78"/>
            </a:endParaRPr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10420352" y="5097463"/>
            <a:ext cx="215900" cy="215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4125914" y="723900"/>
            <a:ext cx="600233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a-IR" altLang="en-US" sz="3600">
                <a:solidFill>
                  <a:schemeClr val="tx2"/>
                </a:solidFill>
                <a:cs typeface="B Jadid" panose="00000700000000000000" pitchFamily="2" charset="-78"/>
              </a:rPr>
              <a:t>عناصر آگاه</a:t>
            </a:r>
            <a:r>
              <a:rPr lang="ar-SA" altLang="en-US" sz="3600">
                <a:solidFill>
                  <a:schemeClr val="tx2"/>
                </a:solidFill>
                <a:cs typeface="B Jadid" panose="00000700000000000000" pitchFamily="2" charset="-78"/>
              </a:rPr>
              <a:t>ي</a:t>
            </a:r>
            <a:r>
              <a:rPr lang="fa-IR" altLang="en-US" sz="3600">
                <a:solidFill>
                  <a:schemeClr val="tx2"/>
                </a:solidFill>
                <a:cs typeface="B Jadid" panose="00000700000000000000" pitchFamily="2" charset="-78"/>
              </a:rPr>
              <a:t> در رضا</a:t>
            </a:r>
            <a:r>
              <a:rPr lang="ar-SA" altLang="en-US" sz="3600">
                <a:solidFill>
                  <a:schemeClr val="tx2"/>
                </a:solidFill>
                <a:cs typeface="B Jadid" panose="00000700000000000000" pitchFamily="2" charset="-78"/>
              </a:rPr>
              <a:t>ي</a:t>
            </a:r>
            <a:r>
              <a:rPr lang="fa-IR" altLang="en-US" sz="3600">
                <a:solidFill>
                  <a:schemeClr val="tx2"/>
                </a:solidFill>
                <a:cs typeface="B Jadid" panose="00000700000000000000" pitchFamily="2" charset="-78"/>
              </a:rPr>
              <a:t>ت آگاهانه :</a:t>
            </a:r>
            <a:endParaRPr lang="en-US" altLang="en-US" sz="3600">
              <a:solidFill>
                <a:schemeClr val="tx2"/>
              </a:solidFill>
              <a:cs typeface="B Jadid" panose="00000700000000000000" pitchFamily="2" charset="-78"/>
            </a:endParaRPr>
          </a:p>
        </p:txBody>
      </p:sp>
      <p:sp>
        <p:nvSpPr>
          <p:cNvPr id="50183" name="Rectangle 7"/>
          <p:cNvSpPr>
            <a:spLocks noChangeArrowheads="1"/>
          </p:cNvSpPr>
          <p:nvPr/>
        </p:nvSpPr>
        <p:spPr bwMode="auto">
          <a:xfrm>
            <a:off x="10420352" y="5467350"/>
            <a:ext cx="215900" cy="215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67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1774826" y="3429000"/>
            <a:ext cx="842486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457200" algn="ctr" rtl="1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914400" algn="ctr" rtl="1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1371600" algn="ctr" rtl="1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1828800" algn="ctr" rtl="1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r" rtl="1"/>
            <a:r>
              <a:rPr lang="fa-IR" altLang="en-US" sz="3200" dirty="0">
                <a:solidFill>
                  <a:schemeClr val="hlink"/>
                </a:solidFill>
                <a:effectLst/>
                <a:latin typeface="Yaqouti" pitchFamily="2" charset="2"/>
                <a:cs typeface="Yagut" panose="00000400000000000000" pitchFamily="2" charset="-78"/>
              </a:rPr>
              <a:t>ه ) بيان نگرانيها :</a:t>
            </a:r>
            <a:r>
              <a:rPr lang="fa-IR" altLang="en-US" sz="3200" dirty="0">
                <a:effectLst/>
                <a:latin typeface="Yaqouti" pitchFamily="2" charset="2"/>
                <a:cs typeface="Yagut" panose="00000400000000000000" pitchFamily="2" charset="-78"/>
              </a:rPr>
              <a:t/>
            </a:r>
            <a:br>
              <a:rPr lang="fa-IR" altLang="en-US" sz="3200" dirty="0">
                <a:effectLst/>
                <a:latin typeface="Yaqouti" pitchFamily="2" charset="2"/>
                <a:cs typeface="Yagut" panose="00000400000000000000" pitchFamily="2" charset="-78"/>
              </a:rPr>
            </a:br>
            <a:r>
              <a:rPr lang="fa-IR" altLang="en-US" sz="3200" dirty="0">
                <a:effectLst/>
                <a:latin typeface="Yaqouti" pitchFamily="2" charset="2"/>
                <a:cs typeface="Yagut" panose="00000400000000000000" pitchFamily="2" charset="-78"/>
              </a:rPr>
              <a:t/>
            </a:r>
            <a:br>
              <a:rPr lang="fa-IR" altLang="en-US" sz="3200" dirty="0">
                <a:effectLst/>
                <a:latin typeface="Yaqouti" pitchFamily="2" charset="2"/>
                <a:cs typeface="Yagut" panose="00000400000000000000" pitchFamily="2" charset="-78"/>
              </a:rPr>
            </a:br>
            <a:r>
              <a:rPr lang="fa-IR" altLang="en-US" sz="3200" dirty="0">
                <a:effectLst/>
                <a:latin typeface="Yaqouti" pitchFamily="2" charset="2"/>
                <a:cs typeface="Yagut" panose="00000400000000000000" pitchFamily="2" charset="-78"/>
              </a:rPr>
              <a:t>استدلال : گرچه انجام آن مشکل است ول</a:t>
            </a:r>
            <a:r>
              <a:rPr lang="ar-SA" altLang="en-US" sz="3200" dirty="0">
                <a:effectLst/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effectLst/>
                <a:latin typeface="Yaqouti" pitchFamily="2" charset="2"/>
                <a:cs typeface="Yagut" panose="00000400000000000000" pitchFamily="2" charset="-78"/>
              </a:rPr>
              <a:t> برا</a:t>
            </a:r>
            <a:r>
              <a:rPr lang="ar-SA" altLang="en-US" sz="3200" dirty="0">
                <a:effectLst/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effectLst/>
                <a:latin typeface="Yaqouti" pitchFamily="2" charset="2"/>
                <a:cs typeface="Yagut" panose="00000400000000000000" pitchFamily="2" charset="-78"/>
              </a:rPr>
              <a:t> درک کامل و جلب اطم</a:t>
            </a:r>
            <a:r>
              <a:rPr lang="ar-SA" altLang="en-US" sz="3200" dirty="0">
                <a:effectLst/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effectLst/>
                <a:latin typeface="Yaqouti" pitchFamily="2" charset="2"/>
                <a:cs typeface="Yagut" panose="00000400000000000000" pitchFamily="2" charset="-78"/>
              </a:rPr>
              <a:t>نان و پذ</a:t>
            </a:r>
            <a:r>
              <a:rPr lang="ar-SA" altLang="en-US" sz="3200" dirty="0">
                <a:effectLst/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effectLst/>
                <a:latin typeface="Yaqouti" pitchFamily="2" charset="2"/>
                <a:cs typeface="Yagut" panose="00000400000000000000" pitchFamily="2" charset="-78"/>
              </a:rPr>
              <a:t>رش پايدار ب</a:t>
            </a:r>
            <a:r>
              <a:rPr lang="ar-SA" altLang="en-US" sz="3200" dirty="0">
                <a:effectLst/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effectLst/>
                <a:latin typeface="Yaqouti" pitchFamily="2" charset="2"/>
                <a:cs typeface="Yagut" panose="00000400000000000000" pitchFamily="2" charset="-78"/>
              </a:rPr>
              <a:t>مار خ</a:t>
            </a:r>
            <a:r>
              <a:rPr lang="ar-SA" altLang="en-US" sz="3200" dirty="0">
                <a:effectLst/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effectLst/>
                <a:latin typeface="Yaqouti" pitchFamily="2" charset="2"/>
                <a:cs typeface="Yagut" panose="00000400000000000000" pitchFamily="2" charset="-78"/>
              </a:rPr>
              <a:t>ل</a:t>
            </a:r>
            <a:r>
              <a:rPr lang="ar-SA" altLang="en-US" sz="3200" dirty="0">
                <a:effectLst/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effectLst/>
                <a:latin typeface="Yaqouti" pitchFamily="2" charset="2"/>
                <a:cs typeface="Yagut" panose="00000400000000000000" pitchFamily="2" charset="-78"/>
              </a:rPr>
              <a:t> حساس و مهم است .</a:t>
            </a:r>
            <a:br>
              <a:rPr lang="fa-IR" altLang="en-US" sz="3200" dirty="0">
                <a:effectLst/>
                <a:latin typeface="Yaqouti" pitchFamily="2" charset="2"/>
                <a:cs typeface="Yagut" panose="00000400000000000000" pitchFamily="2" charset="-78"/>
              </a:rPr>
            </a:br>
            <a:r>
              <a:rPr lang="fa-IR" altLang="en-US" sz="3200" dirty="0">
                <a:effectLst/>
                <a:latin typeface="Yaqouti" pitchFamily="2" charset="2"/>
                <a:cs typeface="Yagut" panose="00000400000000000000" pitchFamily="2" charset="-78"/>
              </a:rPr>
              <a:t/>
            </a:r>
            <a:br>
              <a:rPr lang="fa-IR" altLang="en-US" sz="3200" dirty="0">
                <a:effectLst/>
                <a:latin typeface="Yaqouti" pitchFamily="2" charset="2"/>
                <a:cs typeface="Yagut" panose="00000400000000000000" pitchFamily="2" charset="-78"/>
              </a:rPr>
            </a:br>
            <a:r>
              <a:rPr lang="fa-IR" altLang="en-US" sz="3200" dirty="0">
                <a:effectLst/>
                <a:latin typeface="Yaqouti" pitchFamily="2" charset="2"/>
                <a:cs typeface="Yagut" panose="00000400000000000000" pitchFamily="2" charset="-78"/>
              </a:rPr>
              <a:t>عبارت پ</a:t>
            </a:r>
            <a:r>
              <a:rPr lang="ar-SA" altLang="en-US" sz="3200" dirty="0">
                <a:effectLst/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effectLst/>
                <a:latin typeface="Yaqouti" pitchFamily="2" charset="2"/>
                <a:cs typeface="Yagut" panose="00000400000000000000" pitchFamily="2" charset="-78"/>
              </a:rPr>
              <a:t>شنهاد</a:t>
            </a:r>
            <a:r>
              <a:rPr lang="ar-SA" altLang="en-US" sz="3200" dirty="0">
                <a:effectLst/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effectLst/>
                <a:latin typeface="Yaqouti" pitchFamily="2" charset="2"/>
                <a:cs typeface="Yagut" panose="00000400000000000000" pitchFamily="2" charset="-78"/>
              </a:rPr>
              <a:t> : </a:t>
            </a:r>
            <a:br>
              <a:rPr lang="fa-IR" altLang="en-US" sz="3200" dirty="0">
                <a:effectLst/>
                <a:latin typeface="Yaqouti" pitchFamily="2" charset="2"/>
                <a:cs typeface="Yagut" panose="00000400000000000000" pitchFamily="2" charset="-78"/>
              </a:rPr>
            </a:br>
            <a:r>
              <a:rPr lang="fa-IR" altLang="en-US" sz="2600" dirty="0" smtClean="0">
                <a:effectLst/>
                <a:latin typeface="Yaqouti" pitchFamily="2" charset="2"/>
                <a:cs typeface="Yagut" panose="00000400000000000000" pitchFamily="2" charset="-78"/>
              </a:rPr>
              <a:t>شانس </a:t>
            </a:r>
            <a:r>
              <a:rPr lang="fa-IR" altLang="en-US" sz="2600" dirty="0">
                <a:effectLst/>
                <a:latin typeface="Yaqouti" pitchFamily="2" charset="2"/>
                <a:cs typeface="Yagut" panose="00000400000000000000" pitchFamily="2" charset="-78"/>
              </a:rPr>
              <a:t>موفق</a:t>
            </a:r>
            <a:r>
              <a:rPr lang="ar-SA" altLang="en-US" sz="2600" dirty="0">
                <a:effectLst/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2600" dirty="0">
                <a:effectLst/>
                <a:latin typeface="Yaqouti" pitchFamily="2" charset="2"/>
                <a:cs typeface="Yagut" panose="00000400000000000000" pitchFamily="2" charset="-78"/>
              </a:rPr>
              <a:t>ت عال</a:t>
            </a:r>
            <a:r>
              <a:rPr lang="ar-SA" altLang="en-US" sz="2600" dirty="0">
                <a:effectLst/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2600" dirty="0">
                <a:effectLst/>
                <a:latin typeface="Yaqouti" pitchFamily="2" charset="2"/>
                <a:cs typeface="Yagut" panose="00000400000000000000" pitchFamily="2" charset="-78"/>
              </a:rPr>
              <a:t> است .</a:t>
            </a:r>
            <a:br>
              <a:rPr lang="fa-IR" altLang="en-US" sz="2600" dirty="0">
                <a:effectLst/>
                <a:latin typeface="Yaqouti" pitchFamily="2" charset="2"/>
                <a:cs typeface="Yagut" panose="00000400000000000000" pitchFamily="2" charset="-78"/>
              </a:rPr>
            </a:br>
            <a:r>
              <a:rPr lang="fa-IR" altLang="en-US" sz="2600" dirty="0" smtClean="0">
                <a:effectLst/>
                <a:latin typeface="Yaqouti" pitchFamily="2" charset="2"/>
                <a:cs typeface="Yagut" panose="00000400000000000000" pitchFamily="2" charset="-78"/>
              </a:rPr>
              <a:t>اکثر </a:t>
            </a:r>
            <a:r>
              <a:rPr lang="fa-IR" altLang="en-US" sz="2600" dirty="0">
                <a:effectLst/>
                <a:latin typeface="Yaqouti" pitchFamily="2" charset="2"/>
                <a:cs typeface="Yagut" panose="00000400000000000000" pitchFamily="2" charset="-78"/>
              </a:rPr>
              <a:t>ب</a:t>
            </a:r>
            <a:r>
              <a:rPr lang="ar-SA" altLang="en-US" sz="2600" dirty="0">
                <a:effectLst/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2600" dirty="0">
                <a:effectLst/>
                <a:latin typeface="Yaqouti" pitchFamily="2" charset="2"/>
                <a:cs typeface="Yagut" panose="00000400000000000000" pitchFamily="2" charset="-78"/>
              </a:rPr>
              <a:t>ماران با شرا</a:t>
            </a:r>
            <a:r>
              <a:rPr lang="ar-SA" altLang="en-US" sz="2600" dirty="0">
                <a:effectLst/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2600" dirty="0">
                <a:effectLst/>
                <a:latin typeface="Yaqouti" pitchFamily="2" charset="2"/>
                <a:cs typeface="Yagut" panose="00000400000000000000" pitchFamily="2" charset="-78"/>
              </a:rPr>
              <a:t>ط شما با ا</a:t>
            </a:r>
            <a:r>
              <a:rPr lang="ar-SA" altLang="en-US" sz="2600" dirty="0">
                <a:effectLst/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2600" dirty="0">
                <a:effectLst/>
                <a:latin typeface="Yaqouti" pitchFamily="2" charset="2"/>
                <a:cs typeface="Yagut" panose="00000400000000000000" pitchFamily="2" charset="-78"/>
              </a:rPr>
              <a:t>ن درمان بهبود </a:t>
            </a:r>
            <a:r>
              <a:rPr lang="ar-SA" altLang="en-US" sz="2600" dirty="0">
                <a:effectLst/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2600" dirty="0">
                <a:effectLst/>
                <a:latin typeface="Yaqouti" pitchFamily="2" charset="2"/>
                <a:cs typeface="Yagut" panose="00000400000000000000" pitchFamily="2" charset="-78"/>
              </a:rPr>
              <a:t>افته اند اما </a:t>
            </a:r>
            <a:r>
              <a:rPr lang="fa-IR" altLang="en-US" sz="2600" dirty="0" smtClean="0">
                <a:effectLst/>
                <a:latin typeface="Yaqouti" pitchFamily="2" charset="2"/>
                <a:cs typeface="Yagut" panose="00000400000000000000" pitchFamily="2" charset="-78"/>
              </a:rPr>
              <a:t> نه </a:t>
            </a:r>
            <a:r>
              <a:rPr lang="fa-IR" altLang="en-US" sz="2600" dirty="0">
                <a:effectLst/>
                <a:latin typeface="Yaqouti" pitchFamily="2" charset="2"/>
                <a:cs typeface="Yagut" panose="00000400000000000000" pitchFamily="2" charset="-78"/>
              </a:rPr>
              <a:t>همه .</a:t>
            </a:r>
          </a:p>
        </p:txBody>
      </p:sp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10460038" y="5168900"/>
            <a:ext cx="215900" cy="215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0" name="Text Box 8"/>
          <p:cNvSpPr txBox="1">
            <a:spLocks noChangeArrowheads="1"/>
          </p:cNvSpPr>
          <p:nvPr/>
        </p:nvSpPr>
        <p:spPr bwMode="auto">
          <a:xfrm>
            <a:off x="3995739" y="828676"/>
            <a:ext cx="6002337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a-IR" altLang="en-US" sz="3600">
                <a:solidFill>
                  <a:schemeClr val="tx2"/>
                </a:solidFill>
                <a:cs typeface="B Jadid" panose="00000700000000000000" pitchFamily="2" charset="-78"/>
              </a:rPr>
              <a:t>عناصر آگاه</a:t>
            </a:r>
            <a:r>
              <a:rPr lang="ar-SA" altLang="en-US" sz="3600">
                <a:solidFill>
                  <a:schemeClr val="tx2"/>
                </a:solidFill>
                <a:cs typeface="B Jadid" panose="00000700000000000000" pitchFamily="2" charset="-78"/>
              </a:rPr>
              <a:t>ي</a:t>
            </a:r>
            <a:r>
              <a:rPr lang="fa-IR" altLang="en-US" sz="3600">
                <a:solidFill>
                  <a:schemeClr val="tx2"/>
                </a:solidFill>
                <a:cs typeface="B Jadid" panose="00000700000000000000" pitchFamily="2" charset="-78"/>
              </a:rPr>
              <a:t> در رضا</a:t>
            </a:r>
            <a:r>
              <a:rPr lang="ar-SA" altLang="en-US" sz="3600">
                <a:solidFill>
                  <a:schemeClr val="tx2"/>
                </a:solidFill>
                <a:cs typeface="B Jadid" panose="00000700000000000000" pitchFamily="2" charset="-78"/>
              </a:rPr>
              <a:t>ي</a:t>
            </a:r>
            <a:r>
              <a:rPr lang="fa-IR" altLang="en-US" sz="3600">
                <a:solidFill>
                  <a:schemeClr val="tx2"/>
                </a:solidFill>
                <a:cs typeface="B Jadid" panose="00000700000000000000" pitchFamily="2" charset="-78"/>
              </a:rPr>
              <a:t>ت آگاهانه :</a:t>
            </a:r>
            <a:br>
              <a:rPr lang="fa-IR" altLang="en-US" sz="3600">
                <a:solidFill>
                  <a:schemeClr val="tx2"/>
                </a:solidFill>
                <a:cs typeface="B Jadid" panose="00000700000000000000" pitchFamily="2" charset="-78"/>
              </a:rPr>
            </a:br>
            <a:endParaRPr lang="en-US" altLang="en-US" sz="3600">
              <a:solidFill>
                <a:schemeClr val="tx2"/>
              </a:solidFill>
              <a:cs typeface="B Jadid" panose="00000700000000000000" pitchFamily="2" charset="-78"/>
            </a:endParaRPr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10460038" y="5691188"/>
            <a:ext cx="215900" cy="215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1297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749300" y="1701800"/>
            <a:ext cx="10248900" cy="3886200"/>
          </a:xfrm>
        </p:spPr>
        <p:txBody>
          <a:bodyPr>
            <a:normAutofit/>
          </a:bodyPr>
          <a:lstStyle/>
          <a:p>
            <a:pPr algn="r"/>
            <a:r>
              <a:rPr lang="fa-IR" altLang="en-US" sz="3200" dirty="0">
                <a:solidFill>
                  <a:schemeClr val="hlink"/>
                </a:solidFill>
                <a:latin typeface="Yaqouti" pitchFamily="2" charset="2"/>
                <a:cs typeface="Yagut" panose="00000400000000000000" pitchFamily="2" charset="-78"/>
              </a:rPr>
              <a:t>و ) ارز</a:t>
            </a:r>
            <a:r>
              <a:rPr lang="ar-SA" altLang="en-US" sz="3200" dirty="0">
                <a:solidFill>
                  <a:schemeClr val="hlink"/>
                </a:solidFill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solidFill>
                  <a:schemeClr val="hlink"/>
                </a:solidFill>
                <a:latin typeface="Yaqouti" pitchFamily="2" charset="2"/>
                <a:cs typeface="Yagut" panose="00000400000000000000" pitchFamily="2" charset="-78"/>
              </a:rPr>
              <a:t>اب</a:t>
            </a:r>
            <a:r>
              <a:rPr lang="ar-SA" altLang="en-US" sz="3200" dirty="0">
                <a:solidFill>
                  <a:schemeClr val="hlink"/>
                </a:solidFill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solidFill>
                  <a:schemeClr val="hlink"/>
                </a:solidFill>
                <a:latin typeface="Yaqouti" pitchFamily="2" charset="2"/>
                <a:cs typeface="Yagut" panose="00000400000000000000" pitchFamily="2" charset="-78"/>
              </a:rPr>
              <a:t> و درک و انتقال مفاه</a:t>
            </a:r>
            <a:r>
              <a:rPr lang="ar-SA" altLang="en-US" sz="3200" dirty="0">
                <a:solidFill>
                  <a:schemeClr val="hlink"/>
                </a:solidFill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solidFill>
                  <a:schemeClr val="hlink"/>
                </a:solidFill>
                <a:latin typeface="Yaqouti" pitchFamily="2" charset="2"/>
                <a:cs typeface="Yagut" panose="00000400000000000000" pitchFamily="2" charset="-78"/>
              </a:rPr>
              <a:t>م :</a:t>
            </a: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/>
            </a:r>
            <a:b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</a:b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/>
            </a:r>
            <a:b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</a:b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استدلال : مس</a:t>
            </a:r>
            <a:r>
              <a:rPr lang="ar-SA" altLang="en-US" sz="32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ر اصل</a:t>
            </a:r>
            <a:r>
              <a:rPr lang="ar-SA" altLang="en-US" sz="32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 در جهت تصم</a:t>
            </a:r>
            <a:r>
              <a:rPr lang="ar-SA" altLang="en-US" sz="32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م گ</a:t>
            </a:r>
            <a:r>
              <a:rPr lang="ar-SA" altLang="en-US" sz="32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ر</a:t>
            </a:r>
            <a:r>
              <a:rPr lang="ar-SA" altLang="en-US" sz="32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 درک اطلاعات ارائه شده به ب</a:t>
            </a:r>
            <a:r>
              <a:rPr lang="ar-SA" altLang="en-US" sz="32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مار است و بدون آن ب</a:t>
            </a:r>
            <a:r>
              <a:rPr lang="ar-SA" altLang="en-US" sz="32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مار از ا</a:t>
            </a:r>
            <a:r>
              <a:rPr lang="ar-SA" altLang="en-US" sz="32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ن اطلاعات طرح شده سود</a:t>
            </a:r>
            <a:r>
              <a:rPr lang="ar-SA" altLang="en-US" sz="32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 نم</a:t>
            </a:r>
            <a:r>
              <a:rPr lang="ar-SA" altLang="en-US" sz="32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 برد . </a:t>
            </a:r>
            <a:b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</a:b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/>
            </a:r>
            <a:b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</a:b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عبارت پ</a:t>
            </a:r>
            <a:r>
              <a:rPr lang="ar-SA" altLang="en-US" sz="32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شنهاد</a:t>
            </a:r>
            <a:r>
              <a:rPr lang="ar-SA" altLang="en-US" sz="32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 : </a:t>
            </a:r>
            <a:b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</a:b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    	 </a:t>
            </a:r>
            <a:r>
              <a:rPr lang="fa-IR" altLang="en-US" sz="2800" dirty="0">
                <a:latin typeface="Yaqouti" pitchFamily="2" charset="2"/>
                <a:cs typeface="Yagut" panose="00000400000000000000" pitchFamily="2" charset="-78"/>
              </a:rPr>
              <a:t>فهم</a:t>
            </a:r>
            <a:r>
              <a:rPr lang="ar-SA" altLang="en-US" sz="28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2800" dirty="0">
                <a:latin typeface="Yaqouti" pitchFamily="2" charset="2"/>
                <a:cs typeface="Yagut" panose="00000400000000000000" pitchFamily="2" charset="-78"/>
              </a:rPr>
              <a:t>د</a:t>
            </a:r>
            <a:r>
              <a:rPr lang="ar-SA" altLang="en-US" sz="28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2800" dirty="0">
                <a:latin typeface="Yaqouti" pitchFamily="2" charset="2"/>
                <a:cs typeface="Yagut" panose="00000400000000000000" pitchFamily="2" charset="-78"/>
              </a:rPr>
              <a:t>د مطلب چ</a:t>
            </a:r>
            <a:r>
              <a:rPr lang="ar-SA" altLang="en-US" sz="28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2800" dirty="0">
                <a:latin typeface="Yaqouti" pitchFamily="2" charset="2"/>
                <a:cs typeface="Yagut" panose="00000400000000000000" pitchFamily="2" charset="-78"/>
              </a:rPr>
              <a:t>ست .</a:t>
            </a:r>
            <a:br>
              <a:rPr lang="fa-IR" altLang="en-US" sz="2800" dirty="0">
                <a:latin typeface="Yaqouti" pitchFamily="2" charset="2"/>
                <a:cs typeface="Yagut" panose="00000400000000000000" pitchFamily="2" charset="-78"/>
              </a:rPr>
            </a:br>
            <a:r>
              <a:rPr lang="fa-IR" altLang="en-US" sz="2800" dirty="0">
                <a:latin typeface="Yaqouti" pitchFamily="2" charset="2"/>
                <a:cs typeface="Yagut" panose="00000400000000000000" pitchFamily="2" charset="-78"/>
              </a:rPr>
              <a:t>       	 متوجه عرا</a:t>
            </a:r>
            <a:r>
              <a:rPr lang="ar-SA" altLang="en-US" sz="28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2800" dirty="0">
                <a:latin typeface="Yaqouti" pitchFamily="2" charset="2"/>
                <a:cs typeface="Yagut" panose="00000400000000000000" pitchFamily="2" charset="-78"/>
              </a:rPr>
              <a:t>ض من شده ا</a:t>
            </a:r>
            <a:r>
              <a:rPr lang="ar-SA" altLang="en-US" sz="28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2800" dirty="0">
                <a:latin typeface="Yaqouti" pitchFamily="2" charset="2"/>
                <a:cs typeface="Yagut" panose="00000400000000000000" pitchFamily="2" charset="-78"/>
              </a:rPr>
              <a:t>د .</a:t>
            </a:r>
            <a:endParaRPr lang="en-US" altLang="en-US" sz="2800" dirty="0">
              <a:latin typeface="Yaqouti" pitchFamily="2" charset="2"/>
              <a:cs typeface="Yagut" panose="00000400000000000000" pitchFamily="2" charset="-78"/>
            </a:endParaRPr>
          </a:p>
        </p:txBody>
      </p:sp>
      <p:sp>
        <p:nvSpPr>
          <p:cNvPr id="39943" name="Rectangle 7"/>
          <p:cNvSpPr>
            <a:spLocks noChangeArrowheads="1"/>
          </p:cNvSpPr>
          <p:nvPr/>
        </p:nvSpPr>
        <p:spPr bwMode="auto">
          <a:xfrm>
            <a:off x="11012488" y="4648200"/>
            <a:ext cx="217488" cy="215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3995739" y="757239"/>
            <a:ext cx="6002337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a-IR" altLang="en-US" sz="3600">
                <a:solidFill>
                  <a:schemeClr val="tx2"/>
                </a:solidFill>
                <a:cs typeface="B Jadid" panose="00000700000000000000" pitchFamily="2" charset="-78"/>
              </a:rPr>
              <a:t>عناصر آگاه</a:t>
            </a:r>
            <a:r>
              <a:rPr lang="ar-SA" altLang="en-US" sz="3600">
                <a:solidFill>
                  <a:schemeClr val="tx2"/>
                </a:solidFill>
                <a:cs typeface="B Jadid" panose="00000700000000000000" pitchFamily="2" charset="-78"/>
              </a:rPr>
              <a:t>ي</a:t>
            </a:r>
            <a:r>
              <a:rPr lang="fa-IR" altLang="en-US" sz="3600">
                <a:solidFill>
                  <a:schemeClr val="tx2"/>
                </a:solidFill>
                <a:cs typeface="B Jadid" panose="00000700000000000000" pitchFamily="2" charset="-78"/>
              </a:rPr>
              <a:t> در رضا</a:t>
            </a:r>
            <a:r>
              <a:rPr lang="ar-SA" altLang="en-US" sz="3600">
                <a:solidFill>
                  <a:schemeClr val="tx2"/>
                </a:solidFill>
                <a:cs typeface="B Jadid" panose="00000700000000000000" pitchFamily="2" charset="-78"/>
              </a:rPr>
              <a:t>ي</a:t>
            </a:r>
            <a:r>
              <a:rPr lang="fa-IR" altLang="en-US" sz="3600">
                <a:solidFill>
                  <a:schemeClr val="tx2"/>
                </a:solidFill>
                <a:cs typeface="B Jadid" panose="00000700000000000000" pitchFamily="2" charset="-78"/>
              </a:rPr>
              <a:t>ت آگاهانه :</a:t>
            </a:r>
            <a:br>
              <a:rPr lang="fa-IR" altLang="en-US" sz="3600">
                <a:solidFill>
                  <a:schemeClr val="tx2"/>
                </a:solidFill>
                <a:cs typeface="B Jadid" panose="00000700000000000000" pitchFamily="2" charset="-78"/>
              </a:rPr>
            </a:br>
            <a:endParaRPr lang="en-US" altLang="en-US" sz="3600">
              <a:solidFill>
                <a:schemeClr val="tx2"/>
              </a:solidFill>
              <a:cs typeface="B Jadid" panose="00000700000000000000" pitchFamily="2" charset="-78"/>
            </a:endParaRPr>
          </a:p>
        </p:txBody>
      </p:sp>
      <p:sp>
        <p:nvSpPr>
          <p:cNvPr id="39945" name="Rectangle 9"/>
          <p:cNvSpPr>
            <a:spLocks noChangeArrowheads="1"/>
          </p:cNvSpPr>
          <p:nvPr/>
        </p:nvSpPr>
        <p:spPr bwMode="auto">
          <a:xfrm>
            <a:off x="11012488" y="5056188"/>
            <a:ext cx="217488" cy="215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524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1703389" y="3068638"/>
            <a:ext cx="87852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457200" algn="ctr" rtl="1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914400" algn="ctr" rtl="1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1371600" algn="ctr" rtl="1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1828800" algn="ctr" rtl="1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fa-IR" altLang="en-US" sz="3200" b="0" i="1" u="sng" dirty="0">
                <a:solidFill>
                  <a:schemeClr val="hlink"/>
                </a:solidFill>
                <a:effectLst/>
                <a:cs typeface="Nasim" panose="00000700000000000000" pitchFamily="2" charset="-78"/>
              </a:rPr>
              <a:t/>
            </a:r>
            <a:br>
              <a:rPr lang="fa-IR" altLang="en-US" sz="3200" b="0" i="1" u="sng" dirty="0">
                <a:solidFill>
                  <a:schemeClr val="hlink"/>
                </a:solidFill>
                <a:effectLst/>
                <a:cs typeface="Nasim" panose="00000700000000000000" pitchFamily="2" charset="-78"/>
              </a:rPr>
            </a:br>
            <a:r>
              <a:rPr lang="fa-IR" altLang="en-US" sz="3200" dirty="0">
                <a:solidFill>
                  <a:schemeClr val="hlink"/>
                </a:solidFill>
                <a:effectLst/>
                <a:latin typeface="Yaqouti" pitchFamily="2" charset="2"/>
                <a:cs typeface="Yagut" panose="00000400000000000000" pitchFamily="2" charset="-78"/>
              </a:rPr>
              <a:t>ز ) کشف خواست و رجحان ب</a:t>
            </a:r>
            <a:r>
              <a:rPr lang="ar-SA" altLang="en-US" sz="3200" dirty="0">
                <a:solidFill>
                  <a:schemeClr val="hlink"/>
                </a:solidFill>
                <a:effectLst/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solidFill>
                  <a:schemeClr val="hlink"/>
                </a:solidFill>
                <a:effectLst/>
                <a:latin typeface="Yaqouti" pitchFamily="2" charset="2"/>
                <a:cs typeface="Yagut" panose="00000400000000000000" pitchFamily="2" charset="-78"/>
              </a:rPr>
              <a:t>مار :</a:t>
            </a:r>
            <a:r>
              <a:rPr lang="fa-IR" altLang="en-US" sz="3200" dirty="0">
                <a:effectLst/>
                <a:latin typeface="Yaqouti" pitchFamily="2" charset="2"/>
                <a:cs typeface="Yagut" panose="00000400000000000000" pitchFamily="2" charset="-78"/>
              </a:rPr>
              <a:t/>
            </a:r>
            <a:br>
              <a:rPr lang="fa-IR" altLang="en-US" sz="3200" dirty="0">
                <a:effectLst/>
                <a:latin typeface="Yaqouti" pitchFamily="2" charset="2"/>
                <a:cs typeface="Yagut" panose="00000400000000000000" pitchFamily="2" charset="-78"/>
              </a:rPr>
            </a:br>
            <a:r>
              <a:rPr lang="fa-IR" altLang="en-US" sz="3200" dirty="0">
                <a:effectLst/>
                <a:latin typeface="Yaqouti" pitchFamily="2" charset="2"/>
                <a:cs typeface="Yagut" panose="00000400000000000000" pitchFamily="2" charset="-78"/>
              </a:rPr>
              <a:t/>
            </a:r>
            <a:br>
              <a:rPr lang="fa-IR" altLang="en-US" sz="3200" dirty="0">
                <a:effectLst/>
                <a:latin typeface="Yaqouti" pitchFamily="2" charset="2"/>
                <a:cs typeface="Yagut" panose="00000400000000000000" pitchFamily="2" charset="-78"/>
              </a:rPr>
            </a:br>
            <a:r>
              <a:rPr lang="fa-IR" altLang="en-US" sz="2800" dirty="0">
                <a:effectLst/>
                <a:latin typeface="Yaqouti" pitchFamily="2" charset="2"/>
                <a:cs typeface="Yagut" panose="00000400000000000000" pitchFamily="2" charset="-78"/>
              </a:rPr>
              <a:t>استدلال : پزشک معمولا فرض را بر ا</a:t>
            </a:r>
            <a:r>
              <a:rPr lang="ar-SA" altLang="en-US" sz="2800" dirty="0">
                <a:effectLst/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2800" dirty="0">
                <a:effectLst/>
                <a:latin typeface="Yaqouti" pitchFamily="2" charset="2"/>
                <a:cs typeface="Yagut" panose="00000400000000000000" pitchFamily="2" charset="-78"/>
              </a:rPr>
              <a:t>ن م</a:t>
            </a:r>
            <a:r>
              <a:rPr lang="ar-SA" altLang="en-US" sz="2800" dirty="0">
                <a:effectLst/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2800" dirty="0">
                <a:effectLst/>
                <a:latin typeface="Yaqouti" pitchFamily="2" charset="2"/>
                <a:cs typeface="Yagut" panose="00000400000000000000" pitchFamily="2" charset="-78"/>
              </a:rPr>
              <a:t> گذارد که ب</a:t>
            </a:r>
            <a:r>
              <a:rPr lang="ar-SA" altLang="en-US" sz="2800" dirty="0">
                <a:effectLst/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2800" dirty="0">
                <a:effectLst/>
                <a:latin typeface="Yaqouti" pitchFamily="2" charset="2"/>
                <a:cs typeface="Yagut" panose="00000400000000000000" pitchFamily="2" charset="-78"/>
              </a:rPr>
              <a:t>مار در صورت  مخالفت با تصم</a:t>
            </a:r>
            <a:r>
              <a:rPr lang="ar-SA" altLang="en-US" sz="2800" dirty="0">
                <a:effectLst/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2800" dirty="0">
                <a:effectLst/>
                <a:latin typeface="Yaqouti" pitchFamily="2" charset="2"/>
                <a:cs typeface="Yagut" panose="00000400000000000000" pitchFamily="2" charset="-78"/>
              </a:rPr>
              <a:t>م گ</a:t>
            </a:r>
            <a:r>
              <a:rPr lang="ar-SA" altLang="en-US" sz="2800" dirty="0">
                <a:effectLst/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2800" dirty="0">
                <a:effectLst/>
                <a:latin typeface="Yaqouti" pitchFamily="2" charset="2"/>
                <a:cs typeface="Yagut" panose="00000400000000000000" pitchFamily="2" charset="-78"/>
              </a:rPr>
              <a:t>ر</a:t>
            </a:r>
            <a:r>
              <a:rPr lang="ar-SA" altLang="en-US" sz="2800" dirty="0">
                <a:effectLst/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2800" dirty="0">
                <a:effectLst/>
                <a:latin typeface="Yaqouti" pitchFamily="2" charset="2"/>
                <a:cs typeface="Yagut" panose="00000400000000000000" pitchFamily="2" charset="-78"/>
              </a:rPr>
              <a:t>  ا</a:t>
            </a:r>
            <a:r>
              <a:rPr lang="ar-SA" altLang="en-US" sz="2800" dirty="0">
                <a:effectLst/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2800" dirty="0">
                <a:effectLst/>
                <a:latin typeface="Yaqouti" pitchFamily="2" charset="2"/>
                <a:cs typeface="Yagut" panose="00000400000000000000" pitchFamily="2" charset="-78"/>
              </a:rPr>
              <a:t>ن مخالفت را ابراز م</a:t>
            </a:r>
            <a:r>
              <a:rPr lang="ar-SA" altLang="en-US" sz="2800" dirty="0">
                <a:effectLst/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2800" dirty="0">
                <a:effectLst/>
                <a:latin typeface="Yaqouti" pitchFamily="2" charset="2"/>
                <a:cs typeface="Yagut" panose="00000400000000000000" pitchFamily="2" charset="-78"/>
              </a:rPr>
              <a:t> کند در حال</a:t>
            </a:r>
            <a:r>
              <a:rPr lang="ar-SA" altLang="en-US" sz="2800" dirty="0">
                <a:effectLst/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2800" dirty="0">
                <a:effectLst/>
                <a:latin typeface="Yaqouti" pitchFamily="2" charset="2"/>
                <a:cs typeface="Yagut" panose="00000400000000000000" pitchFamily="2" charset="-78"/>
              </a:rPr>
              <a:t>که اغلب لازم است نظر ب</a:t>
            </a:r>
            <a:r>
              <a:rPr lang="ar-SA" altLang="en-US" sz="2800" dirty="0">
                <a:effectLst/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2800" dirty="0">
                <a:effectLst/>
                <a:latin typeface="Yaqouti" pitchFamily="2" charset="2"/>
                <a:cs typeface="Yagut" panose="00000400000000000000" pitchFamily="2" charset="-78"/>
              </a:rPr>
              <a:t>مار پرس</a:t>
            </a:r>
            <a:r>
              <a:rPr lang="ar-SA" altLang="en-US" sz="2800" dirty="0">
                <a:effectLst/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2800" dirty="0">
                <a:effectLst/>
                <a:latin typeface="Yaqouti" pitchFamily="2" charset="2"/>
                <a:cs typeface="Yagut" panose="00000400000000000000" pitchFamily="2" charset="-78"/>
              </a:rPr>
              <a:t>ده شود .ا</a:t>
            </a:r>
            <a:r>
              <a:rPr lang="ar-SA" altLang="en-US" sz="2800" dirty="0">
                <a:effectLst/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2800" dirty="0">
                <a:effectLst/>
                <a:latin typeface="Yaqouti" pitchFamily="2" charset="2"/>
                <a:cs typeface="Yagut" panose="00000400000000000000" pitchFamily="2" charset="-78"/>
              </a:rPr>
              <a:t>ن امر ا</a:t>
            </a:r>
            <a:r>
              <a:rPr lang="ar-SA" altLang="en-US" sz="2800" dirty="0">
                <a:effectLst/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2800" dirty="0">
                <a:effectLst/>
                <a:latin typeface="Yaqouti" pitchFamily="2" charset="2"/>
                <a:cs typeface="Yagut" panose="00000400000000000000" pitchFamily="2" charset="-78"/>
              </a:rPr>
              <a:t>ن اطم</a:t>
            </a:r>
            <a:r>
              <a:rPr lang="ar-SA" altLang="en-US" sz="2800" dirty="0">
                <a:effectLst/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2800" dirty="0">
                <a:effectLst/>
                <a:latin typeface="Yaqouti" pitchFamily="2" charset="2"/>
                <a:cs typeface="Yagut" panose="00000400000000000000" pitchFamily="2" charset="-78"/>
              </a:rPr>
              <a:t>نان را به ب</a:t>
            </a:r>
            <a:r>
              <a:rPr lang="ar-SA" altLang="en-US" sz="2800" dirty="0">
                <a:effectLst/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2800" dirty="0">
                <a:effectLst/>
                <a:latin typeface="Yaqouti" pitchFamily="2" charset="2"/>
                <a:cs typeface="Yagut" panose="00000400000000000000" pitchFamily="2" charset="-78"/>
              </a:rPr>
              <a:t>مار م</a:t>
            </a:r>
            <a:r>
              <a:rPr lang="ar-SA" altLang="en-US" sz="2800" dirty="0">
                <a:effectLst/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2800" dirty="0">
                <a:effectLst/>
                <a:latin typeface="Yaqouti" pitchFamily="2" charset="2"/>
                <a:cs typeface="Yagut" panose="00000400000000000000" pitchFamily="2" charset="-78"/>
              </a:rPr>
              <a:t>دهد که حق دارد مخالفت کند </a:t>
            </a:r>
            <a:r>
              <a:rPr lang="ar-SA" altLang="en-US" sz="2800" dirty="0">
                <a:effectLst/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2800" dirty="0">
                <a:effectLst/>
                <a:latin typeface="Yaqouti" pitchFamily="2" charset="2"/>
                <a:cs typeface="Yagut" panose="00000400000000000000" pitchFamily="2" charset="-78"/>
              </a:rPr>
              <a:t>ا سوالات ب</a:t>
            </a:r>
            <a:r>
              <a:rPr lang="ar-SA" altLang="en-US" sz="2800" dirty="0">
                <a:effectLst/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2800" dirty="0">
                <a:effectLst/>
                <a:latin typeface="Yaqouti" pitchFamily="2" charset="2"/>
                <a:cs typeface="Yagut" panose="00000400000000000000" pitchFamily="2" charset="-78"/>
              </a:rPr>
              <a:t>شتر</a:t>
            </a:r>
            <a:r>
              <a:rPr lang="ar-SA" altLang="en-US" sz="2800" dirty="0">
                <a:effectLst/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2800" dirty="0">
                <a:effectLst/>
                <a:latin typeface="Yaqouti" pitchFamily="2" charset="2"/>
                <a:cs typeface="Yagut" panose="00000400000000000000" pitchFamily="2" charset="-78"/>
              </a:rPr>
              <a:t> بکند . </a:t>
            </a:r>
            <a:br>
              <a:rPr lang="fa-IR" altLang="en-US" sz="2800" dirty="0">
                <a:effectLst/>
                <a:latin typeface="Yaqouti" pitchFamily="2" charset="2"/>
                <a:cs typeface="Yagut" panose="00000400000000000000" pitchFamily="2" charset="-78"/>
              </a:rPr>
            </a:br>
            <a:r>
              <a:rPr lang="fa-IR" altLang="en-US" sz="3200" dirty="0">
                <a:effectLst/>
                <a:latin typeface="Yaqouti" pitchFamily="2" charset="2"/>
                <a:cs typeface="Yagut" panose="00000400000000000000" pitchFamily="2" charset="-78"/>
              </a:rPr>
              <a:t/>
            </a:r>
            <a:br>
              <a:rPr lang="fa-IR" altLang="en-US" sz="3200" dirty="0">
                <a:effectLst/>
                <a:latin typeface="Yaqouti" pitchFamily="2" charset="2"/>
                <a:cs typeface="Yagut" panose="00000400000000000000" pitchFamily="2" charset="-78"/>
              </a:rPr>
            </a:br>
            <a:r>
              <a:rPr lang="fa-IR" altLang="en-US" sz="3200" dirty="0">
                <a:effectLst/>
                <a:latin typeface="Yaqouti" pitchFamily="2" charset="2"/>
                <a:cs typeface="Yagut" panose="00000400000000000000" pitchFamily="2" charset="-78"/>
              </a:rPr>
              <a:t>عبارت پ</a:t>
            </a:r>
            <a:r>
              <a:rPr lang="ar-SA" altLang="en-US" sz="3200" dirty="0">
                <a:effectLst/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effectLst/>
                <a:latin typeface="Yaqouti" pitchFamily="2" charset="2"/>
                <a:cs typeface="Yagut" panose="00000400000000000000" pitchFamily="2" charset="-78"/>
              </a:rPr>
              <a:t>شنهاد</a:t>
            </a:r>
            <a:r>
              <a:rPr lang="ar-SA" altLang="en-US" sz="3200" dirty="0">
                <a:effectLst/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effectLst/>
                <a:latin typeface="Yaqouti" pitchFamily="2" charset="2"/>
                <a:cs typeface="Yagut" panose="00000400000000000000" pitchFamily="2" charset="-78"/>
              </a:rPr>
              <a:t> : </a:t>
            </a:r>
            <a:br>
              <a:rPr lang="fa-IR" altLang="en-US" sz="3200" dirty="0">
                <a:effectLst/>
                <a:latin typeface="Yaqouti" pitchFamily="2" charset="2"/>
                <a:cs typeface="Yagut" panose="00000400000000000000" pitchFamily="2" charset="-78"/>
              </a:rPr>
            </a:br>
            <a:r>
              <a:rPr lang="fa-IR" altLang="en-US" sz="3200" dirty="0">
                <a:effectLst/>
                <a:latin typeface="Yaqouti" pitchFamily="2" charset="2"/>
                <a:cs typeface="Yagut" panose="00000400000000000000" pitchFamily="2" charset="-78"/>
              </a:rPr>
              <a:t>     	</a:t>
            </a:r>
            <a:r>
              <a:rPr lang="fa-IR" altLang="en-US" sz="2400" dirty="0">
                <a:effectLst/>
                <a:latin typeface="Yaqouti" pitchFamily="2" charset="2"/>
                <a:cs typeface="Yagut" panose="00000400000000000000" pitchFamily="2" charset="-78"/>
              </a:rPr>
              <a:t>به نظر شما ا</a:t>
            </a:r>
            <a:r>
              <a:rPr lang="ar-SA" altLang="en-US" sz="2400" dirty="0">
                <a:effectLst/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2400" dirty="0">
                <a:effectLst/>
                <a:latin typeface="Yaqouti" pitchFamily="2" charset="2"/>
                <a:cs typeface="Yagut" panose="00000400000000000000" pitchFamily="2" charset="-78"/>
              </a:rPr>
              <a:t>ن منطق</a:t>
            </a:r>
            <a:r>
              <a:rPr lang="ar-SA" altLang="en-US" sz="2400" dirty="0">
                <a:effectLst/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2400" dirty="0">
                <a:effectLst/>
                <a:latin typeface="Yaqouti" pitchFamily="2" charset="2"/>
                <a:cs typeface="Yagut" panose="00000400000000000000" pitchFamily="2" charset="-78"/>
              </a:rPr>
              <a:t> است .</a:t>
            </a:r>
            <a:br>
              <a:rPr lang="fa-IR" altLang="en-US" sz="2400" dirty="0">
                <a:effectLst/>
                <a:latin typeface="Yaqouti" pitchFamily="2" charset="2"/>
                <a:cs typeface="Yagut" panose="00000400000000000000" pitchFamily="2" charset="-78"/>
              </a:rPr>
            </a:br>
            <a:r>
              <a:rPr lang="fa-IR" altLang="en-US" sz="2400" dirty="0">
                <a:effectLst/>
                <a:latin typeface="Yaqouti" pitchFamily="2" charset="2"/>
                <a:cs typeface="Yagut" panose="00000400000000000000" pitchFamily="2" charset="-78"/>
              </a:rPr>
              <a:t>    	نظرتان چ</a:t>
            </a:r>
            <a:r>
              <a:rPr lang="ar-SA" altLang="en-US" sz="2400" dirty="0">
                <a:effectLst/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2400" dirty="0">
                <a:effectLst/>
                <a:latin typeface="Yaqouti" pitchFamily="2" charset="2"/>
                <a:cs typeface="Yagut" panose="00000400000000000000" pitchFamily="2" charset="-78"/>
              </a:rPr>
              <a:t>ست .</a:t>
            </a:r>
            <a:endParaRPr lang="en-US" altLang="en-US" sz="2400" dirty="0">
              <a:effectLst/>
              <a:latin typeface="Yaqouti" pitchFamily="2" charset="2"/>
              <a:cs typeface="Yagut" panose="00000400000000000000" pitchFamily="2" charset="-78"/>
            </a:endParaRPr>
          </a:p>
        </p:txBody>
      </p:sp>
      <p:sp>
        <p:nvSpPr>
          <p:cNvPr id="40967" name="Rectangle 7"/>
          <p:cNvSpPr>
            <a:spLocks noChangeArrowheads="1"/>
          </p:cNvSpPr>
          <p:nvPr/>
        </p:nvSpPr>
        <p:spPr bwMode="auto">
          <a:xfrm>
            <a:off x="10488614" y="5419725"/>
            <a:ext cx="215900" cy="215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3981450" y="620713"/>
            <a:ext cx="60023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a-IR" altLang="en-US" sz="3600">
                <a:solidFill>
                  <a:schemeClr val="tx2"/>
                </a:solidFill>
                <a:cs typeface="B Jadid" panose="00000700000000000000" pitchFamily="2" charset="-78"/>
              </a:rPr>
              <a:t>عناصر آگاه</a:t>
            </a:r>
            <a:r>
              <a:rPr lang="ar-SA" altLang="en-US" sz="3600">
                <a:solidFill>
                  <a:schemeClr val="tx2"/>
                </a:solidFill>
                <a:cs typeface="B Jadid" panose="00000700000000000000" pitchFamily="2" charset="-78"/>
              </a:rPr>
              <a:t>ي</a:t>
            </a:r>
            <a:r>
              <a:rPr lang="fa-IR" altLang="en-US" sz="3600">
                <a:solidFill>
                  <a:schemeClr val="tx2"/>
                </a:solidFill>
                <a:cs typeface="B Jadid" panose="00000700000000000000" pitchFamily="2" charset="-78"/>
              </a:rPr>
              <a:t> در رضا</a:t>
            </a:r>
            <a:r>
              <a:rPr lang="ar-SA" altLang="en-US" sz="3600">
                <a:solidFill>
                  <a:schemeClr val="tx2"/>
                </a:solidFill>
                <a:cs typeface="B Jadid" panose="00000700000000000000" pitchFamily="2" charset="-78"/>
              </a:rPr>
              <a:t>ي</a:t>
            </a:r>
            <a:r>
              <a:rPr lang="fa-IR" altLang="en-US" sz="3600">
                <a:solidFill>
                  <a:schemeClr val="tx2"/>
                </a:solidFill>
                <a:cs typeface="B Jadid" panose="00000700000000000000" pitchFamily="2" charset="-78"/>
              </a:rPr>
              <a:t>ت آگاهانه :</a:t>
            </a:r>
            <a:endParaRPr lang="en-US" altLang="en-US" sz="3600">
              <a:solidFill>
                <a:schemeClr val="tx2"/>
              </a:solidFill>
              <a:cs typeface="B Jadid" panose="00000700000000000000" pitchFamily="2" charset="-78"/>
            </a:endParaRPr>
          </a:p>
        </p:txBody>
      </p: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10488615" y="5888038"/>
            <a:ext cx="215900" cy="1301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70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5900" y="1638300"/>
            <a:ext cx="11125200" cy="4521200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fa-IR" altLang="en-US" sz="3200" dirty="0">
                <a:solidFill>
                  <a:srgbClr val="FF0000"/>
                </a:solidFill>
                <a:cs typeface="Yagut" panose="00000400000000000000" pitchFamily="2" charset="-78"/>
              </a:rPr>
              <a:t>الف ) آزاد</a:t>
            </a:r>
            <a:r>
              <a:rPr lang="ar-SA" altLang="en-US" sz="3200" dirty="0">
                <a:solidFill>
                  <a:srgbClr val="FF0000"/>
                </a:solidFill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solidFill>
                  <a:srgbClr val="FF0000"/>
                </a:solidFill>
                <a:cs typeface="Yagut" panose="00000400000000000000" pitchFamily="2" charset="-78"/>
              </a:rPr>
              <a:t> : </a:t>
            </a:r>
            <a:r>
              <a:rPr lang="fa-IR" altLang="en-US" sz="3200" dirty="0">
                <a:cs typeface="Yagut" panose="00000400000000000000" pitchFamily="2" charset="-78"/>
              </a:rPr>
              <a:t>عوامل مخدوش کننده شامل : </a:t>
            </a:r>
            <a:br>
              <a:rPr lang="fa-IR" altLang="en-US" sz="3200" dirty="0">
                <a:cs typeface="Yagut" panose="00000400000000000000" pitchFamily="2" charset="-78"/>
              </a:rPr>
            </a:br>
            <a:r>
              <a:rPr lang="fa-IR" altLang="en-US" sz="3200" dirty="0" smtClean="0">
                <a:cs typeface="Yagut" panose="00000400000000000000" pitchFamily="2" charset="-78"/>
              </a:rPr>
              <a:t> </a:t>
            </a:r>
            <a:r>
              <a:rPr lang="fa-IR" altLang="en-US" sz="1800" dirty="0" smtClean="0">
                <a:cs typeface="Titr" panose="01000700000000000000" pitchFamily="2" charset="-78"/>
              </a:rPr>
              <a:t>1- </a:t>
            </a:r>
            <a:r>
              <a:rPr lang="fa-IR" altLang="en-US" sz="1800" dirty="0">
                <a:cs typeface="Titr" panose="01000700000000000000" pitchFamily="2" charset="-78"/>
              </a:rPr>
              <a:t>عوامل داخل</a:t>
            </a:r>
            <a:r>
              <a:rPr lang="ar-SA" altLang="en-US" sz="1800" dirty="0">
                <a:cs typeface="Titr" panose="01000700000000000000" pitchFamily="2" charset="-78"/>
              </a:rPr>
              <a:t>ي</a:t>
            </a:r>
            <a:r>
              <a:rPr lang="fa-IR" altLang="en-US" sz="1800" dirty="0">
                <a:cs typeface="Yagut" panose="00000400000000000000" pitchFamily="2" charset="-78"/>
              </a:rPr>
              <a:t> </a:t>
            </a:r>
            <a:r>
              <a:rPr lang="fa-IR" altLang="en-US" sz="3000" dirty="0">
                <a:cs typeface="Yagut" panose="00000400000000000000" pitchFamily="2" charset="-78"/>
              </a:rPr>
              <a:t>: درد ، اضطراب ، تما</a:t>
            </a:r>
            <a:r>
              <a:rPr lang="ar-SA" altLang="en-US" sz="3000" dirty="0">
                <a:cs typeface="Yagut" panose="00000400000000000000" pitchFamily="2" charset="-78"/>
              </a:rPr>
              <a:t>ي</a:t>
            </a:r>
            <a:r>
              <a:rPr lang="fa-IR" altLang="en-US" sz="3000" dirty="0">
                <a:cs typeface="Yagut" panose="00000400000000000000" pitchFamily="2" charset="-78"/>
              </a:rPr>
              <a:t>ل به مورد تقد</a:t>
            </a:r>
            <a:r>
              <a:rPr lang="ar-SA" altLang="en-US" sz="3000" dirty="0">
                <a:cs typeface="Yagut" panose="00000400000000000000" pitchFamily="2" charset="-78"/>
              </a:rPr>
              <a:t>ي</a:t>
            </a:r>
            <a:r>
              <a:rPr lang="fa-IR" altLang="en-US" sz="3000" dirty="0">
                <a:cs typeface="Yagut" panose="00000400000000000000" pitchFamily="2" charset="-78"/>
              </a:rPr>
              <a:t>ر واقع شدن ، حس احترام  و قدر شناس</a:t>
            </a:r>
            <a:r>
              <a:rPr lang="ar-SA" altLang="en-US" sz="3000" dirty="0">
                <a:cs typeface="Yagut" panose="00000400000000000000" pitchFamily="2" charset="-78"/>
              </a:rPr>
              <a:t>ي</a:t>
            </a:r>
            <a:r>
              <a:rPr lang="fa-IR" altLang="en-US" sz="3000" dirty="0">
                <a:cs typeface="Yagut" panose="00000400000000000000" pitchFamily="2" charset="-78"/>
              </a:rPr>
              <a:t> به پزشک ، ذهن</a:t>
            </a:r>
            <a:r>
              <a:rPr lang="ar-SA" altLang="en-US" sz="3000" dirty="0">
                <a:cs typeface="Yagut" panose="00000400000000000000" pitchFamily="2" charset="-78"/>
              </a:rPr>
              <a:t>ي</a:t>
            </a:r>
            <a:r>
              <a:rPr lang="fa-IR" altLang="en-US" sz="3000" dirty="0">
                <a:cs typeface="Yagut" panose="00000400000000000000" pitchFamily="2" charset="-78"/>
              </a:rPr>
              <a:t>ت نادرست نسبت به امکان مداخله در تصم</a:t>
            </a:r>
            <a:r>
              <a:rPr lang="ar-SA" altLang="en-US" sz="3000" dirty="0">
                <a:cs typeface="Yagut" panose="00000400000000000000" pitchFamily="2" charset="-78"/>
              </a:rPr>
              <a:t>ي</a:t>
            </a:r>
            <a:r>
              <a:rPr lang="fa-IR" altLang="en-US" sz="3000" dirty="0">
                <a:cs typeface="Yagut" panose="00000400000000000000" pitchFamily="2" charset="-78"/>
              </a:rPr>
              <a:t>م گ</a:t>
            </a:r>
            <a:r>
              <a:rPr lang="ar-SA" altLang="en-US" sz="3000" dirty="0">
                <a:cs typeface="Yagut" panose="00000400000000000000" pitchFamily="2" charset="-78"/>
              </a:rPr>
              <a:t>ي</a:t>
            </a:r>
            <a:r>
              <a:rPr lang="fa-IR" altLang="en-US" sz="3000" dirty="0">
                <a:cs typeface="Yagut" panose="00000400000000000000" pitchFamily="2" charset="-78"/>
              </a:rPr>
              <a:t>ر</a:t>
            </a:r>
            <a:r>
              <a:rPr lang="ar-SA" altLang="en-US" sz="3000" dirty="0">
                <a:cs typeface="Yagut" panose="00000400000000000000" pitchFamily="2" charset="-78"/>
              </a:rPr>
              <a:t>ي</a:t>
            </a:r>
            <a:r>
              <a:rPr lang="fa-IR" altLang="en-US" sz="3000" dirty="0">
                <a:cs typeface="Yagut" panose="00000400000000000000" pitchFamily="2" charset="-78"/>
              </a:rPr>
              <a:t> ، ...</a:t>
            </a:r>
            <a:br>
              <a:rPr lang="fa-IR" altLang="en-US" sz="3000" dirty="0">
                <a:cs typeface="Yagut" panose="00000400000000000000" pitchFamily="2" charset="-78"/>
              </a:rPr>
            </a:br>
            <a:r>
              <a:rPr lang="fa-IR" altLang="en-US" sz="3200" dirty="0">
                <a:cs typeface="Yagut" panose="00000400000000000000" pitchFamily="2" charset="-78"/>
              </a:rPr>
              <a:t>      </a:t>
            </a:r>
            <a:br>
              <a:rPr lang="fa-IR" altLang="en-US" sz="3200" dirty="0">
                <a:cs typeface="Yagut" panose="00000400000000000000" pitchFamily="2" charset="-78"/>
              </a:rPr>
            </a:br>
            <a:r>
              <a:rPr lang="fa-IR" altLang="en-US" sz="3200" dirty="0">
                <a:cs typeface="Yagut" panose="00000400000000000000" pitchFamily="2" charset="-78"/>
              </a:rPr>
              <a:t>     (تعو</a:t>
            </a:r>
            <a:r>
              <a:rPr lang="ar-SA" altLang="en-US" sz="3200" dirty="0"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cs typeface="Yagut" panose="00000400000000000000" pitchFamily="2" charset="-78"/>
              </a:rPr>
              <a:t>ق تصم</a:t>
            </a:r>
            <a:r>
              <a:rPr lang="ar-SA" altLang="en-US" sz="3200" dirty="0"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cs typeface="Yagut" panose="00000400000000000000" pitchFamily="2" charset="-78"/>
              </a:rPr>
              <a:t>م گ</a:t>
            </a:r>
            <a:r>
              <a:rPr lang="ar-SA" altLang="en-US" sz="3200" dirty="0"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cs typeface="Yagut" panose="00000400000000000000" pitchFamily="2" charset="-78"/>
              </a:rPr>
              <a:t>ر</a:t>
            </a:r>
            <a:r>
              <a:rPr lang="ar-SA" altLang="en-US" sz="3200" dirty="0"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cs typeface="Yagut" panose="00000400000000000000" pitchFamily="2" charset="-78"/>
              </a:rPr>
              <a:t> اصل</a:t>
            </a:r>
            <a:r>
              <a:rPr lang="ar-SA" altLang="en-US" sz="3200" dirty="0"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cs typeface="Yagut" panose="00000400000000000000" pitchFamily="2" charset="-78"/>
              </a:rPr>
              <a:t> به پس از کنترل درد )</a:t>
            </a:r>
            <a:endParaRPr lang="en-US" altLang="en-US" sz="3200" dirty="0">
              <a:cs typeface="Yagut" panose="00000400000000000000" pitchFamily="2" charset="-78"/>
            </a:endParaRP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14501" y="304800"/>
            <a:ext cx="9205914" cy="1485900"/>
          </a:xfrm>
        </p:spPr>
        <p:txBody>
          <a:bodyPr>
            <a:normAutofit/>
          </a:bodyPr>
          <a:lstStyle/>
          <a:p>
            <a:r>
              <a:rPr lang="fa-IR" altLang="en-US" sz="3600" dirty="0">
                <a:solidFill>
                  <a:schemeClr val="tx2"/>
                </a:solidFill>
                <a:cs typeface="Titr" panose="01000700000000000000" pitchFamily="2" charset="-78"/>
              </a:rPr>
              <a:t>عناصر رضا</a:t>
            </a:r>
            <a:r>
              <a:rPr lang="ar-SA" altLang="en-US" sz="3600" dirty="0">
                <a:solidFill>
                  <a:schemeClr val="tx2"/>
                </a:solidFill>
                <a:cs typeface="Titr" panose="01000700000000000000" pitchFamily="2" charset="-78"/>
              </a:rPr>
              <a:t>ي</a:t>
            </a:r>
            <a:r>
              <a:rPr lang="fa-IR" altLang="en-US" sz="3600" dirty="0">
                <a:solidFill>
                  <a:schemeClr val="tx2"/>
                </a:solidFill>
                <a:cs typeface="Titr" panose="01000700000000000000" pitchFamily="2" charset="-78"/>
              </a:rPr>
              <a:t>ت در رضا</a:t>
            </a:r>
            <a:r>
              <a:rPr lang="ar-SA" altLang="en-US" sz="3600" dirty="0">
                <a:solidFill>
                  <a:schemeClr val="tx2"/>
                </a:solidFill>
                <a:cs typeface="Titr" panose="01000700000000000000" pitchFamily="2" charset="-78"/>
              </a:rPr>
              <a:t>ي</a:t>
            </a:r>
            <a:r>
              <a:rPr lang="fa-IR" altLang="en-US" sz="3600" dirty="0">
                <a:solidFill>
                  <a:schemeClr val="tx2"/>
                </a:solidFill>
                <a:cs typeface="Titr" panose="01000700000000000000" pitchFamily="2" charset="-78"/>
              </a:rPr>
              <a:t>ت آگاهانه :</a:t>
            </a:r>
            <a:br>
              <a:rPr lang="fa-IR" altLang="en-US" sz="3600" dirty="0">
                <a:solidFill>
                  <a:schemeClr val="tx2"/>
                </a:solidFill>
                <a:cs typeface="Titr" panose="01000700000000000000" pitchFamily="2" charset="-78"/>
              </a:rPr>
            </a:br>
            <a:endParaRPr lang="en-US" altLang="en-US" sz="3600" dirty="0">
              <a:solidFill>
                <a:schemeClr val="tx2"/>
              </a:solidFill>
              <a:cs typeface="Titr" panose="01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99742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800" y="1600200"/>
            <a:ext cx="11061700" cy="4203700"/>
          </a:xfrm>
        </p:spPr>
        <p:txBody>
          <a:bodyPr>
            <a:normAutofit fontScale="85000" lnSpcReduction="20000"/>
          </a:bodyPr>
          <a:lstStyle/>
          <a:p>
            <a:pPr algn="r" rt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fa-IR" altLang="en-US" sz="3600" dirty="0">
              <a:solidFill>
                <a:schemeClr val="tx2"/>
              </a:solidFill>
              <a:cs typeface="Titr" panose="01000700000000000000" pitchFamily="2" charset="-78"/>
            </a:endParaRPr>
          </a:p>
          <a:p>
            <a:pPr algn="r" rtl="1">
              <a:lnSpc>
                <a:spcPct val="90000"/>
              </a:lnSpc>
              <a:buFontTx/>
              <a:buChar char="•"/>
            </a:pPr>
            <a:r>
              <a:rPr lang="fa-IR" altLang="en-US" dirty="0" smtClean="0">
                <a:cs typeface="Nasim" panose="00000700000000000000" pitchFamily="2" charset="-78"/>
              </a:rPr>
              <a:t> </a:t>
            </a:r>
            <a:r>
              <a:rPr lang="fa-IR" altLang="en-US" sz="3000" dirty="0">
                <a:solidFill>
                  <a:srgbClr val="FF0000"/>
                </a:solidFill>
                <a:cs typeface="Yagut" panose="00000400000000000000" pitchFamily="2" charset="-78"/>
              </a:rPr>
              <a:t>اجبار </a:t>
            </a:r>
            <a:r>
              <a:rPr lang="en-US" altLang="en-US" sz="3000" dirty="0">
                <a:solidFill>
                  <a:srgbClr val="FF0000"/>
                </a:solidFill>
                <a:cs typeface="Yagut" panose="00000400000000000000" pitchFamily="2" charset="-78"/>
              </a:rPr>
              <a:t>(Force)</a:t>
            </a:r>
            <a:r>
              <a:rPr lang="fa-IR" altLang="en-US" sz="3000" dirty="0">
                <a:solidFill>
                  <a:schemeClr val="tx2"/>
                </a:solidFill>
                <a:cs typeface="Yagut" panose="00000400000000000000" pitchFamily="2" charset="-78"/>
              </a:rPr>
              <a:t>: بستن بيمار به تخت ، خانواده يا دوستان</a:t>
            </a:r>
          </a:p>
          <a:p>
            <a:pPr algn="r" rtl="1">
              <a:lnSpc>
                <a:spcPct val="90000"/>
              </a:lnSpc>
              <a:buFontTx/>
              <a:buChar char="•"/>
            </a:pPr>
            <a:endParaRPr lang="fa-IR" altLang="en-US" sz="3000" dirty="0">
              <a:solidFill>
                <a:schemeClr val="tx2"/>
              </a:solidFill>
              <a:cs typeface="Yagut" panose="00000400000000000000" pitchFamily="2" charset="-78"/>
            </a:endParaRPr>
          </a:p>
          <a:p>
            <a:pPr algn="r" rtl="1">
              <a:lnSpc>
                <a:spcPct val="170000"/>
              </a:lnSpc>
              <a:buFontTx/>
              <a:buChar char="•"/>
            </a:pPr>
            <a:r>
              <a:rPr lang="fa-IR" altLang="en-US" sz="3000" dirty="0">
                <a:solidFill>
                  <a:srgbClr val="FF0000"/>
                </a:solidFill>
                <a:cs typeface="Yagut" panose="00000400000000000000" pitchFamily="2" charset="-78"/>
              </a:rPr>
              <a:t>تهديد </a:t>
            </a:r>
            <a:r>
              <a:rPr lang="en-US" altLang="en-US" sz="3000" dirty="0">
                <a:solidFill>
                  <a:srgbClr val="FF0000"/>
                </a:solidFill>
                <a:cs typeface="Yagut" panose="00000400000000000000" pitchFamily="2" charset="-78"/>
              </a:rPr>
              <a:t>(Coercion)</a:t>
            </a:r>
            <a:r>
              <a:rPr lang="fa-IR" altLang="en-US" sz="3000" dirty="0">
                <a:solidFill>
                  <a:srgbClr val="FF0000"/>
                </a:solidFill>
                <a:cs typeface="Yagut" panose="00000400000000000000" pitchFamily="2" charset="-78"/>
              </a:rPr>
              <a:t> </a:t>
            </a:r>
            <a:r>
              <a:rPr lang="fa-IR" altLang="en-US" sz="3000" dirty="0">
                <a:solidFill>
                  <a:schemeClr val="tx2"/>
                </a:solidFill>
                <a:cs typeface="Yagut" panose="00000400000000000000" pitchFamily="2" charset="-78"/>
              </a:rPr>
              <a:t>اختلاف جايگاه پزشک و بيمار فضاي تهديد آميزي ايجاد مي کند . مثلا اگر پزشک بگويد داروي</a:t>
            </a:r>
            <a:r>
              <a:rPr lang="en-US" altLang="en-US" sz="3000" dirty="0">
                <a:solidFill>
                  <a:schemeClr val="tx2"/>
                </a:solidFill>
                <a:cs typeface="Yagut" panose="00000400000000000000" pitchFamily="2" charset="-78"/>
              </a:rPr>
              <a:t>A</a:t>
            </a:r>
            <a:r>
              <a:rPr lang="fa-IR" altLang="en-US" sz="3000" dirty="0">
                <a:solidFill>
                  <a:schemeClr val="tx2"/>
                </a:solidFill>
                <a:cs typeface="Yagut" panose="00000400000000000000" pitchFamily="2" charset="-78"/>
              </a:rPr>
              <a:t> بسيار موثرتر و بهتر از </a:t>
            </a:r>
            <a:r>
              <a:rPr lang="en-US" altLang="en-US" sz="3000" dirty="0">
                <a:solidFill>
                  <a:schemeClr val="tx2"/>
                </a:solidFill>
                <a:cs typeface="Yagut" panose="00000400000000000000" pitchFamily="2" charset="-78"/>
              </a:rPr>
              <a:t>B</a:t>
            </a:r>
            <a:r>
              <a:rPr lang="fa-IR" altLang="en-US" sz="3000" dirty="0">
                <a:solidFill>
                  <a:schemeClr val="tx2"/>
                </a:solidFill>
                <a:cs typeface="Yagut" panose="00000400000000000000" pitchFamily="2" charset="-78"/>
              </a:rPr>
              <a:t> مي باشد بيمار به خود اجازه مخالفت نمي دهد . اوج تهديد وقتي است که پزشک از امتناع بيمار خشمگين شود .</a:t>
            </a:r>
          </a:p>
          <a:p>
            <a:pPr algn="r" rtl="1">
              <a:lnSpc>
                <a:spcPct val="90000"/>
              </a:lnSpc>
              <a:buFontTx/>
              <a:buChar char="•"/>
            </a:pPr>
            <a:endParaRPr lang="fa-IR" altLang="en-US" sz="3000" dirty="0">
              <a:solidFill>
                <a:schemeClr val="tx2"/>
              </a:solidFill>
              <a:cs typeface="Yagut" panose="00000400000000000000" pitchFamily="2" charset="-78"/>
            </a:endParaRPr>
          </a:p>
          <a:p>
            <a:pPr algn="r" rtl="1">
              <a:lnSpc>
                <a:spcPct val="90000"/>
              </a:lnSpc>
              <a:buFontTx/>
              <a:buChar char="•"/>
            </a:pPr>
            <a:r>
              <a:rPr lang="fa-IR" altLang="en-US" sz="3000" dirty="0">
                <a:solidFill>
                  <a:srgbClr val="FF0000"/>
                </a:solidFill>
                <a:cs typeface="Yagut" panose="00000400000000000000" pitchFamily="2" charset="-78"/>
              </a:rPr>
              <a:t>فريب </a:t>
            </a:r>
            <a:r>
              <a:rPr lang="en-US" altLang="en-US" sz="3000" dirty="0">
                <a:solidFill>
                  <a:srgbClr val="FF0000"/>
                </a:solidFill>
                <a:cs typeface="Yagut" panose="00000400000000000000" pitchFamily="2" charset="-78"/>
              </a:rPr>
              <a:t>(Manipulation)</a:t>
            </a:r>
            <a:r>
              <a:rPr lang="fa-IR" altLang="en-US" sz="3000" dirty="0">
                <a:solidFill>
                  <a:srgbClr val="FF0000"/>
                </a:solidFill>
                <a:cs typeface="Yagut" panose="00000400000000000000" pitchFamily="2" charset="-78"/>
              </a:rPr>
              <a:t> </a:t>
            </a:r>
            <a:r>
              <a:rPr lang="fa-IR" altLang="en-US" dirty="0">
                <a:solidFill>
                  <a:schemeClr val="tx2"/>
                </a:solidFill>
                <a:effectLst/>
                <a:cs typeface="Yagut" panose="00000400000000000000" pitchFamily="2" charset="-78"/>
              </a:rPr>
              <a:t>: ارائه اطلاعات ناقص </a:t>
            </a:r>
            <a:endParaRPr lang="en-US" altLang="en-US" dirty="0">
              <a:solidFill>
                <a:schemeClr val="tx2"/>
              </a:solidFill>
              <a:effectLst/>
              <a:cs typeface="Yagut" panose="00000400000000000000" pitchFamily="2" charset="-78"/>
            </a:endParaRPr>
          </a:p>
        </p:txBody>
      </p:sp>
      <p:sp>
        <p:nvSpPr>
          <p:cNvPr id="128004" name="Text Box 4"/>
          <p:cNvSpPr txBox="1">
            <a:spLocks noChangeArrowheads="1"/>
          </p:cNvSpPr>
          <p:nvPr/>
        </p:nvSpPr>
        <p:spPr bwMode="auto">
          <a:xfrm>
            <a:off x="1631951" y="6243639"/>
            <a:ext cx="687784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tx2"/>
                </a:solidFill>
              </a:rPr>
              <a:t>Ehtics in primary Care , Jeremy Sugarman , 2000 , Mc Grow-Hill , P : 250</a:t>
            </a:r>
          </a:p>
          <a:p>
            <a:endParaRPr lang="en-US" altLang="en-US"/>
          </a:p>
        </p:txBody>
      </p:sp>
      <p:sp>
        <p:nvSpPr>
          <p:cNvPr id="128005" name="Text Box 5"/>
          <p:cNvSpPr txBox="1">
            <a:spLocks noChangeArrowheads="1"/>
          </p:cNvSpPr>
          <p:nvPr/>
        </p:nvSpPr>
        <p:spPr bwMode="auto">
          <a:xfrm>
            <a:off x="2616200" y="606425"/>
            <a:ext cx="719405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 rtl="1"/>
            <a:r>
              <a:rPr lang="fa-IR" altLang="en-US" sz="2800" dirty="0" smtClean="0">
                <a:solidFill>
                  <a:schemeClr val="tx2"/>
                </a:solidFill>
                <a:cs typeface="Titr" panose="01000700000000000000" pitchFamily="2" charset="-78"/>
              </a:rPr>
              <a:t>2- </a:t>
            </a:r>
            <a:r>
              <a:rPr lang="fa-IR" altLang="en-US" sz="2800" dirty="0">
                <a:solidFill>
                  <a:schemeClr val="tx2"/>
                </a:solidFill>
                <a:cs typeface="Titr" panose="01000700000000000000" pitchFamily="2" charset="-78"/>
              </a:rPr>
              <a:t>عوامل خارجي :</a:t>
            </a:r>
            <a:endParaRPr lang="en-US" altLang="en-US" sz="2800" dirty="0">
              <a:solidFill>
                <a:schemeClr val="tx2"/>
              </a:solidFill>
              <a:cs typeface="Titr" panose="01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77152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981200" y="557213"/>
            <a:ext cx="8229600" cy="1143000"/>
          </a:xfrm>
        </p:spPr>
        <p:txBody>
          <a:bodyPr>
            <a:normAutofit/>
          </a:bodyPr>
          <a:lstStyle/>
          <a:p>
            <a:pPr algn="ctr" rtl="1"/>
            <a:r>
              <a:rPr lang="fa-IR" altLang="en-US" sz="2800" dirty="0">
                <a:solidFill>
                  <a:srgbClr val="FF0000"/>
                </a:solidFill>
                <a:cs typeface="Titr" panose="01000700000000000000" pitchFamily="2" charset="-78"/>
              </a:rPr>
              <a:t>ب) ظرفيت (صلاحيت) : </a:t>
            </a:r>
            <a:r>
              <a:rPr lang="en-US" altLang="en-US" sz="2800" dirty="0">
                <a:solidFill>
                  <a:srgbClr val="FF0000"/>
                </a:solidFill>
                <a:cs typeface="Titr" panose="01000700000000000000" pitchFamily="2" charset="-78"/>
              </a:rPr>
              <a:t>Capacity</a:t>
            </a:r>
          </a:p>
        </p:txBody>
      </p:sp>
      <p:sp>
        <p:nvSpPr>
          <p:cNvPr id="129028" name="Text Box 4"/>
          <p:cNvSpPr txBox="1">
            <a:spLocks noChangeArrowheads="1"/>
          </p:cNvSpPr>
          <p:nvPr/>
        </p:nvSpPr>
        <p:spPr bwMode="auto">
          <a:xfrm>
            <a:off x="1595439" y="2089151"/>
            <a:ext cx="10228261" cy="2985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rtl="1"/>
            <a:r>
              <a:rPr lang="fa-IR" altLang="en-US" sz="3200" dirty="0">
                <a:solidFill>
                  <a:schemeClr val="tx2"/>
                </a:solidFill>
                <a:cs typeface="Yagut" panose="00000400000000000000" pitchFamily="2" charset="-78"/>
              </a:rPr>
              <a:t>تعر</a:t>
            </a:r>
            <a:r>
              <a:rPr lang="ar-SA" altLang="en-US" sz="3200" dirty="0">
                <a:solidFill>
                  <a:schemeClr val="tx2"/>
                </a:solidFill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solidFill>
                  <a:schemeClr val="tx2"/>
                </a:solidFill>
                <a:cs typeface="Yagut" panose="00000400000000000000" pitchFamily="2" charset="-78"/>
              </a:rPr>
              <a:t>ف : توانا</a:t>
            </a:r>
            <a:r>
              <a:rPr lang="ar-SA" altLang="en-US" sz="3200" dirty="0">
                <a:solidFill>
                  <a:schemeClr val="tx2"/>
                </a:solidFill>
                <a:cs typeface="Yagut" panose="00000400000000000000" pitchFamily="2" charset="-78"/>
              </a:rPr>
              <a:t>يي</a:t>
            </a:r>
            <a:r>
              <a:rPr lang="fa-IR" altLang="en-US" sz="3200" dirty="0">
                <a:solidFill>
                  <a:schemeClr val="tx2"/>
                </a:solidFill>
                <a:cs typeface="Yagut" panose="00000400000000000000" pitchFamily="2" charset="-78"/>
              </a:rPr>
              <a:t> </a:t>
            </a:r>
            <a:r>
              <a:rPr lang="fa-IR" altLang="en-US" sz="3200" dirty="0">
                <a:solidFill>
                  <a:schemeClr val="hlink"/>
                </a:solidFill>
                <a:cs typeface="Yagut" panose="00000400000000000000" pitchFamily="2" charset="-78"/>
              </a:rPr>
              <a:t>در</a:t>
            </a:r>
            <a:r>
              <a:rPr lang="ar-SA" altLang="en-US" sz="3200" dirty="0">
                <a:solidFill>
                  <a:schemeClr val="hlink"/>
                </a:solidFill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solidFill>
                  <a:schemeClr val="hlink"/>
                </a:solidFill>
                <a:cs typeface="Yagut" panose="00000400000000000000" pitchFamily="2" charset="-78"/>
              </a:rPr>
              <a:t>افت</a:t>
            </a:r>
            <a:r>
              <a:rPr lang="fa-IR" altLang="en-US" sz="3200" dirty="0">
                <a:solidFill>
                  <a:schemeClr val="tx2"/>
                </a:solidFill>
                <a:cs typeface="Yagut" panose="00000400000000000000" pitchFamily="2" charset="-78"/>
              </a:rPr>
              <a:t> اطلاعات ، فهم و </a:t>
            </a:r>
            <a:r>
              <a:rPr lang="fa-IR" altLang="en-US" sz="3200" dirty="0">
                <a:solidFill>
                  <a:schemeClr val="hlink"/>
                </a:solidFill>
                <a:cs typeface="Yagut" panose="00000400000000000000" pitchFamily="2" charset="-78"/>
              </a:rPr>
              <a:t>پردازش</a:t>
            </a:r>
            <a:r>
              <a:rPr lang="fa-IR" altLang="en-US" sz="3200" dirty="0">
                <a:solidFill>
                  <a:schemeClr val="tx2"/>
                </a:solidFill>
                <a:cs typeface="Yagut" panose="00000400000000000000" pitchFamily="2" charset="-78"/>
              </a:rPr>
              <a:t>  اطلاعات ، </a:t>
            </a:r>
            <a:r>
              <a:rPr lang="fa-IR" altLang="en-US" sz="3200" dirty="0">
                <a:solidFill>
                  <a:schemeClr val="hlink"/>
                </a:solidFill>
                <a:cs typeface="Yagut" panose="00000400000000000000" pitchFamily="2" charset="-78"/>
              </a:rPr>
              <a:t>تامل</a:t>
            </a:r>
            <a:r>
              <a:rPr lang="fa-IR" altLang="en-US" sz="3200" dirty="0">
                <a:solidFill>
                  <a:schemeClr val="tx2"/>
                </a:solidFill>
                <a:cs typeface="Yagut" panose="00000400000000000000" pitchFamily="2" charset="-78"/>
              </a:rPr>
              <a:t> و مشورت کردن و نها</a:t>
            </a:r>
            <a:r>
              <a:rPr lang="ar-SA" altLang="en-US" sz="3200" dirty="0">
                <a:solidFill>
                  <a:schemeClr val="tx2"/>
                </a:solidFill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solidFill>
                  <a:schemeClr val="tx2"/>
                </a:solidFill>
                <a:cs typeface="Yagut" panose="00000400000000000000" pitchFamily="2" charset="-78"/>
              </a:rPr>
              <a:t>تا </a:t>
            </a:r>
            <a:r>
              <a:rPr lang="fa-IR" altLang="en-US" sz="3200" dirty="0">
                <a:solidFill>
                  <a:schemeClr val="hlink"/>
                </a:solidFill>
                <a:cs typeface="Yagut" panose="00000400000000000000" pitchFamily="2" charset="-78"/>
              </a:rPr>
              <a:t>ب</a:t>
            </a:r>
            <a:r>
              <a:rPr lang="ar-SA" altLang="en-US" sz="3200" dirty="0">
                <a:solidFill>
                  <a:schemeClr val="hlink"/>
                </a:solidFill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solidFill>
                  <a:schemeClr val="hlink"/>
                </a:solidFill>
                <a:cs typeface="Yagut" panose="00000400000000000000" pitchFamily="2" charset="-78"/>
              </a:rPr>
              <a:t>ان </a:t>
            </a:r>
            <a:r>
              <a:rPr lang="fa-IR" altLang="en-US" sz="3200" dirty="0" smtClean="0">
                <a:solidFill>
                  <a:schemeClr val="hlink"/>
                </a:solidFill>
                <a:cs typeface="Yagut" panose="00000400000000000000" pitchFamily="2" charset="-78"/>
              </a:rPr>
              <a:t>انتخاب</a:t>
            </a:r>
            <a:r>
              <a:rPr lang="fa-IR" altLang="en-US" sz="3200" dirty="0" smtClean="0">
                <a:solidFill>
                  <a:schemeClr val="tx2"/>
                </a:solidFill>
                <a:cs typeface="Yagut" panose="00000400000000000000" pitchFamily="2" charset="-78"/>
              </a:rPr>
              <a:t>.</a:t>
            </a:r>
            <a:endParaRPr lang="fa-IR" altLang="en-US" sz="3200" dirty="0" smtClean="0">
              <a:solidFill>
                <a:schemeClr val="tx2"/>
              </a:solidFill>
              <a:cs typeface="Yagut" panose="00000400000000000000" pitchFamily="2" charset="-78"/>
            </a:endParaRPr>
          </a:p>
          <a:p>
            <a:pPr algn="just" rtl="1"/>
            <a:endParaRPr lang="fa-IR" altLang="en-US" sz="3200" dirty="0">
              <a:solidFill>
                <a:schemeClr val="tx2"/>
              </a:solidFill>
              <a:cs typeface="Yagut" panose="00000400000000000000" pitchFamily="2" charset="-78"/>
            </a:endParaRPr>
          </a:p>
          <a:p>
            <a:pPr algn="just" rtl="1"/>
            <a:r>
              <a:rPr lang="fa-IR" altLang="en-US" sz="2000" dirty="0" smtClean="0">
                <a:cs typeface="Nasim" panose="00000700000000000000" pitchFamily="2" charset="-78"/>
              </a:rPr>
              <a:t/>
            </a:r>
            <a:br>
              <a:rPr lang="fa-IR" altLang="en-US" sz="2000" dirty="0" smtClean="0">
                <a:cs typeface="Nasim" panose="00000700000000000000" pitchFamily="2" charset="-78"/>
              </a:rPr>
            </a:br>
            <a:r>
              <a:rPr lang="fa-IR" altLang="en-US" sz="2000" dirty="0" smtClean="0">
                <a:cs typeface="Yagut" panose="00000400000000000000" pitchFamily="2" charset="-78"/>
              </a:rPr>
              <a:t>سن قانون</a:t>
            </a:r>
            <a:r>
              <a:rPr lang="ar-SA" altLang="en-US" sz="2000" dirty="0" smtClean="0">
                <a:cs typeface="Yagut" panose="00000400000000000000" pitchFamily="2" charset="-78"/>
              </a:rPr>
              <a:t>ي</a:t>
            </a:r>
            <a:r>
              <a:rPr lang="fa-IR" altLang="en-US" sz="2000" dirty="0" smtClean="0">
                <a:cs typeface="Yagut" panose="00000400000000000000" pitchFamily="2" charset="-78"/>
              </a:rPr>
              <a:t> در کشورها</a:t>
            </a:r>
            <a:r>
              <a:rPr lang="ar-SA" altLang="en-US" sz="2000" dirty="0" smtClean="0">
                <a:cs typeface="Yagut" panose="00000400000000000000" pitchFamily="2" charset="-78"/>
              </a:rPr>
              <a:t>ي</a:t>
            </a:r>
            <a:r>
              <a:rPr lang="fa-IR" altLang="en-US" sz="2000" dirty="0" smtClean="0">
                <a:cs typeface="Yagut" panose="00000400000000000000" pitchFamily="2" charset="-78"/>
              </a:rPr>
              <a:t> مختلف 15،18و</a:t>
            </a:r>
            <a:r>
              <a:rPr lang="ar-SA" altLang="en-US" sz="2000" dirty="0" smtClean="0">
                <a:cs typeface="Yagut" panose="00000400000000000000" pitchFamily="2" charset="-78"/>
              </a:rPr>
              <a:t>ي</a:t>
            </a:r>
            <a:r>
              <a:rPr lang="fa-IR" altLang="en-US" sz="2000" dirty="0" smtClean="0">
                <a:cs typeface="Yagut" panose="00000400000000000000" pitchFamily="2" charset="-78"/>
              </a:rPr>
              <a:t>ا21 م</a:t>
            </a:r>
            <a:r>
              <a:rPr lang="ar-SA" altLang="en-US" sz="2000" dirty="0" smtClean="0">
                <a:cs typeface="Yagut" panose="00000400000000000000" pitchFamily="2" charset="-78"/>
              </a:rPr>
              <a:t>ي</a:t>
            </a:r>
            <a:r>
              <a:rPr lang="fa-IR" altLang="en-US" sz="2000" dirty="0" smtClean="0">
                <a:cs typeface="Yagut" panose="00000400000000000000" pitchFamily="2" charset="-78"/>
              </a:rPr>
              <a:t>باشد. رضا</a:t>
            </a:r>
            <a:r>
              <a:rPr lang="ar-SA" altLang="en-US" sz="2000" dirty="0" smtClean="0">
                <a:cs typeface="Yagut" panose="00000400000000000000" pitchFamily="2" charset="-78"/>
              </a:rPr>
              <a:t>ي</a:t>
            </a:r>
            <a:r>
              <a:rPr lang="fa-IR" altLang="en-US" sz="2000" dirty="0" smtClean="0">
                <a:cs typeface="Yagut" panose="00000400000000000000" pitchFamily="2" charset="-78"/>
              </a:rPr>
              <a:t>ت ول</a:t>
            </a:r>
            <a:r>
              <a:rPr lang="ar-SA" altLang="en-US" sz="2000" dirty="0" smtClean="0">
                <a:cs typeface="Yagut" panose="00000400000000000000" pitchFamily="2" charset="-78"/>
              </a:rPr>
              <a:t>ي</a:t>
            </a:r>
            <a:r>
              <a:rPr lang="fa-IR" altLang="en-US" sz="2000" dirty="0" smtClean="0">
                <a:cs typeface="Yagut" panose="00000400000000000000" pitchFamily="2" charset="-78"/>
              </a:rPr>
              <a:t> جهت معالجه فرد با کمتر از سن قانون</a:t>
            </a:r>
            <a:r>
              <a:rPr lang="ar-SA" altLang="en-US" sz="2000" dirty="0" smtClean="0">
                <a:cs typeface="Yagut" panose="00000400000000000000" pitchFamily="2" charset="-78"/>
              </a:rPr>
              <a:t>ي</a:t>
            </a:r>
            <a:r>
              <a:rPr lang="fa-IR" altLang="en-US" sz="2000" dirty="0" smtClean="0">
                <a:cs typeface="Yagut" panose="00000400000000000000" pitchFamily="2" charset="-78"/>
              </a:rPr>
              <a:t> ضرور</a:t>
            </a:r>
            <a:r>
              <a:rPr lang="ar-SA" altLang="en-US" sz="2000" dirty="0" smtClean="0">
                <a:cs typeface="Yagut" panose="00000400000000000000" pitchFamily="2" charset="-78"/>
              </a:rPr>
              <a:t>ي</a:t>
            </a:r>
            <a:r>
              <a:rPr lang="fa-IR" altLang="en-US" sz="2000" dirty="0" smtClean="0">
                <a:cs typeface="Yagut" panose="00000400000000000000" pitchFamily="2" charset="-78"/>
              </a:rPr>
              <a:t> است .</a:t>
            </a:r>
            <a:endParaRPr lang="fa-IR" altLang="en-US" sz="2000" dirty="0">
              <a:solidFill>
                <a:schemeClr val="tx2"/>
              </a:solidFill>
              <a:cs typeface="Yagut" panose="00000400000000000000" pitchFamily="2" charset="-78"/>
            </a:endParaRPr>
          </a:p>
          <a:p>
            <a:pPr algn="just" rtl="1">
              <a:buFontTx/>
              <a:buChar char="-"/>
            </a:pPr>
            <a:endParaRPr lang="en-US" altLang="en-US" sz="3200" dirty="0">
              <a:solidFill>
                <a:schemeClr val="tx2"/>
              </a:solidFill>
              <a:cs typeface="Yagut" panose="00000400000000000000" pitchFamily="2" charset="-78"/>
            </a:endParaRPr>
          </a:p>
        </p:txBody>
      </p:sp>
      <p:sp>
        <p:nvSpPr>
          <p:cNvPr id="129029" name="Text Box 5"/>
          <p:cNvSpPr txBox="1">
            <a:spLocks noChangeArrowheads="1"/>
          </p:cNvSpPr>
          <p:nvPr/>
        </p:nvSpPr>
        <p:spPr bwMode="auto">
          <a:xfrm>
            <a:off x="1833564" y="6165850"/>
            <a:ext cx="687784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tx2"/>
                </a:solidFill>
              </a:rPr>
              <a:t>Ehtics in primary Care , Jeremy Sugarman , 2000 , Mc Grow-Hill , P : 247</a:t>
            </a:r>
          </a:p>
        </p:txBody>
      </p:sp>
    </p:spTree>
    <p:extLst>
      <p:ext uri="{BB962C8B-B14F-4D97-AF65-F5344CB8AC3E}">
        <p14:creationId xmlns:p14="http://schemas.microsoft.com/office/powerpoint/2010/main" val="2172648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067300" y="620713"/>
            <a:ext cx="8229600" cy="1143000"/>
          </a:xfrm>
        </p:spPr>
        <p:txBody>
          <a:bodyPr/>
          <a:lstStyle/>
          <a:p>
            <a:r>
              <a:rPr lang="fa-IR" altLang="en-US" sz="3600">
                <a:cs typeface="Titr" panose="01000700000000000000" pitchFamily="2" charset="-78"/>
              </a:rPr>
              <a:t>مشارکت</a:t>
            </a:r>
            <a:endParaRPr lang="en-US" altLang="en-US" sz="3600">
              <a:cs typeface="Titr" panose="01000700000000000000" pitchFamily="2" charset="-78"/>
            </a:endParaRPr>
          </a:p>
        </p:txBody>
      </p:sp>
      <p:sp>
        <p:nvSpPr>
          <p:cNvPr id="102403" name="Text Box 3"/>
          <p:cNvSpPr txBox="1">
            <a:spLocks noChangeArrowheads="1"/>
          </p:cNvSpPr>
          <p:nvPr/>
        </p:nvSpPr>
        <p:spPr bwMode="auto">
          <a:xfrm>
            <a:off x="406400" y="1844676"/>
            <a:ext cx="11658599" cy="5755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rtl="1">
              <a:buFontTx/>
              <a:buChar char="-"/>
            </a:pPr>
            <a:r>
              <a:rPr lang="fa-IR" altLang="en-US" sz="3200" dirty="0">
                <a:solidFill>
                  <a:schemeClr val="tx2"/>
                </a:solidFill>
                <a:cs typeface="Yagut" panose="00000400000000000000" pitchFamily="2" charset="-78"/>
              </a:rPr>
              <a:t> هدف اصلي ارائه اطلاعات و تفهيم آ ن به بيمار جلب مشارکت فعال وي مي باشد و انتخاب عبارت </a:t>
            </a:r>
            <a:r>
              <a:rPr lang="en-US" altLang="en-US" sz="3200" dirty="0">
                <a:solidFill>
                  <a:schemeClr val="tx2"/>
                </a:solidFill>
                <a:cs typeface="Yagut" panose="00000400000000000000" pitchFamily="2" charset="-78"/>
              </a:rPr>
              <a:t>Consent </a:t>
            </a:r>
            <a:r>
              <a:rPr lang="fa-IR" altLang="en-US" sz="3200" dirty="0">
                <a:solidFill>
                  <a:schemeClr val="tx2"/>
                </a:solidFill>
                <a:cs typeface="Yagut" panose="00000400000000000000" pitchFamily="2" charset="-78"/>
              </a:rPr>
              <a:t> به مفهوم مشارکت آگاهانه  </a:t>
            </a:r>
            <a:r>
              <a:rPr lang="en-US" altLang="en-US" sz="3200" dirty="0">
                <a:solidFill>
                  <a:schemeClr val="tx2"/>
                </a:solidFill>
                <a:latin typeface="Arial" panose="020B0604020202020204" pitchFamily="34" charset="0"/>
                <a:cs typeface="Yagut" panose="00000400000000000000" pitchFamily="2" charset="-78"/>
              </a:rPr>
              <a:t>“</a:t>
            </a:r>
            <a:r>
              <a:rPr lang="en-US" altLang="en-US" sz="3200" dirty="0">
                <a:solidFill>
                  <a:schemeClr val="tx2"/>
                </a:solidFill>
                <a:cs typeface="Yagut" panose="00000400000000000000" pitchFamily="2" charset="-78"/>
              </a:rPr>
              <a:t>Informed participation</a:t>
            </a:r>
            <a:r>
              <a:rPr lang="en-US" altLang="en-US" sz="3200" dirty="0">
                <a:solidFill>
                  <a:schemeClr val="tx2"/>
                </a:solidFill>
                <a:latin typeface="Arial" panose="020B0604020202020204" pitchFamily="34" charset="0"/>
                <a:cs typeface="Yagut" panose="00000400000000000000" pitchFamily="2" charset="-78"/>
              </a:rPr>
              <a:t>”</a:t>
            </a:r>
            <a:r>
              <a:rPr lang="fa-IR" altLang="en-US" sz="3200" dirty="0">
                <a:solidFill>
                  <a:schemeClr val="tx2"/>
                </a:solidFill>
                <a:cs typeface="Yagut" panose="00000400000000000000" pitchFamily="2" charset="-78"/>
              </a:rPr>
              <a:t> به جاي </a:t>
            </a:r>
            <a:r>
              <a:rPr lang="en-US" altLang="en-US" sz="3200" dirty="0">
                <a:solidFill>
                  <a:schemeClr val="tx2"/>
                </a:solidFill>
                <a:cs typeface="Yagut" panose="00000400000000000000" pitchFamily="2" charset="-78"/>
              </a:rPr>
              <a:t>Assent </a:t>
            </a:r>
            <a:r>
              <a:rPr lang="fa-IR" altLang="en-US" sz="3200" dirty="0">
                <a:solidFill>
                  <a:schemeClr val="tx2"/>
                </a:solidFill>
                <a:cs typeface="Yagut" panose="00000400000000000000" pitchFamily="2" charset="-78"/>
              </a:rPr>
              <a:t>  به معني انتخاب غير فعال </a:t>
            </a:r>
            <a:r>
              <a:rPr lang="en-US" altLang="en-US" sz="3200" dirty="0">
                <a:solidFill>
                  <a:schemeClr val="tx2"/>
                </a:solidFill>
                <a:latin typeface="Arial" panose="020B0604020202020204" pitchFamily="34" charset="0"/>
                <a:cs typeface="Yagut" panose="00000400000000000000" pitchFamily="2" charset="-78"/>
              </a:rPr>
              <a:t>“</a:t>
            </a:r>
            <a:r>
              <a:rPr lang="en-US" altLang="en-US" sz="3200" dirty="0">
                <a:solidFill>
                  <a:schemeClr val="tx2"/>
                </a:solidFill>
                <a:cs typeface="Yagut" panose="00000400000000000000" pitchFamily="2" charset="-78"/>
              </a:rPr>
              <a:t> Passive </a:t>
            </a:r>
            <a:r>
              <a:rPr lang="en-US" altLang="en-US" sz="3200" dirty="0" err="1" smtClean="0">
                <a:solidFill>
                  <a:schemeClr val="tx2"/>
                </a:solidFill>
                <a:cs typeface="Yagut" panose="00000400000000000000" pitchFamily="2" charset="-78"/>
              </a:rPr>
              <a:t>Athorization</a:t>
            </a:r>
            <a:r>
              <a:rPr lang="en-US" altLang="en-US" sz="3200" dirty="0">
                <a:solidFill>
                  <a:schemeClr val="tx2"/>
                </a:solidFill>
                <a:latin typeface="Arial" panose="020B0604020202020204" pitchFamily="34" charset="0"/>
                <a:cs typeface="Yagut" panose="00000400000000000000" pitchFamily="2" charset="-78"/>
              </a:rPr>
              <a:t>”</a:t>
            </a:r>
            <a:r>
              <a:rPr lang="fa-IR" altLang="en-US" sz="3200" dirty="0">
                <a:solidFill>
                  <a:schemeClr val="tx2"/>
                </a:solidFill>
                <a:cs typeface="Yagut" panose="00000400000000000000" pitchFamily="2" charset="-78"/>
              </a:rPr>
              <a:t> حاکي از اين واقعيت است . (</a:t>
            </a:r>
            <a:r>
              <a:rPr lang="en-US" altLang="en-US" sz="3200" dirty="0">
                <a:solidFill>
                  <a:schemeClr val="tx2"/>
                </a:solidFill>
                <a:cs typeface="Yagut" panose="00000400000000000000" pitchFamily="2" charset="-78"/>
              </a:rPr>
              <a:t>Assent </a:t>
            </a:r>
            <a:r>
              <a:rPr lang="fa-IR" altLang="en-US" sz="3200" dirty="0">
                <a:solidFill>
                  <a:schemeClr val="tx2"/>
                </a:solidFill>
                <a:cs typeface="Yagut" panose="00000400000000000000" pitchFamily="2" charset="-78"/>
              </a:rPr>
              <a:t> لازم است ولي کافي نيست ).</a:t>
            </a:r>
          </a:p>
          <a:p>
            <a:pPr algn="just" rtl="1">
              <a:buFontTx/>
              <a:buChar char="-"/>
            </a:pPr>
            <a:endParaRPr lang="fa-IR" altLang="en-US" sz="3200" dirty="0">
              <a:solidFill>
                <a:schemeClr val="tx2"/>
              </a:solidFill>
              <a:cs typeface="Yagut" panose="00000400000000000000" pitchFamily="2" charset="-78"/>
            </a:endParaRPr>
          </a:p>
          <a:p>
            <a:pPr algn="just" rtl="1">
              <a:buFontTx/>
              <a:buChar char="-"/>
            </a:pPr>
            <a:endParaRPr lang="fa-IR" altLang="en-US" sz="3200" dirty="0">
              <a:solidFill>
                <a:schemeClr val="tx2"/>
              </a:solidFill>
              <a:cs typeface="Nasim" panose="00000700000000000000" pitchFamily="2" charset="-78"/>
            </a:endParaRPr>
          </a:p>
          <a:p>
            <a:pPr algn="just" rtl="1">
              <a:buFontTx/>
              <a:buChar char="-"/>
            </a:pPr>
            <a:endParaRPr lang="fa-IR" altLang="en-US" sz="3200" dirty="0">
              <a:solidFill>
                <a:schemeClr val="tx2"/>
              </a:solidFill>
              <a:cs typeface="Nasim" panose="00000700000000000000" pitchFamily="2" charset="-78"/>
            </a:endParaRPr>
          </a:p>
          <a:p>
            <a:pPr algn="r" rtl="1"/>
            <a:r>
              <a:rPr lang="en-US" altLang="en-US" dirty="0" err="1">
                <a:solidFill>
                  <a:schemeClr val="tx2"/>
                </a:solidFill>
              </a:rPr>
              <a:t>Ehtics</a:t>
            </a:r>
            <a:r>
              <a:rPr lang="en-US" altLang="en-US" dirty="0">
                <a:solidFill>
                  <a:schemeClr val="tx2"/>
                </a:solidFill>
              </a:rPr>
              <a:t> in primary Care , Jeremy </a:t>
            </a:r>
            <a:r>
              <a:rPr lang="en-US" altLang="en-US" dirty="0" err="1">
                <a:solidFill>
                  <a:schemeClr val="tx2"/>
                </a:solidFill>
              </a:rPr>
              <a:t>Sugarman</a:t>
            </a:r>
            <a:r>
              <a:rPr lang="en-US" altLang="en-US" dirty="0">
                <a:solidFill>
                  <a:schemeClr val="tx2"/>
                </a:solidFill>
              </a:rPr>
              <a:t> , 2000 , Mc Grow-Hill , P : 241</a:t>
            </a:r>
            <a:r>
              <a:rPr lang="en-US" altLang="en-US" sz="2400" dirty="0">
                <a:solidFill>
                  <a:schemeClr val="tx2"/>
                </a:solidFill>
                <a:cs typeface="Nasim" panose="00000700000000000000" pitchFamily="2" charset="-78"/>
              </a:rPr>
              <a:t>)                    </a:t>
            </a:r>
          </a:p>
          <a:p>
            <a:pPr algn="r" rtl="1"/>
            <a:endParaRPr lang="en-US" altLang="en-US" sz="2400" dirty="0">
              <a:solidFill>
                <a:schemeClr val="tx2"/>
              </a:solidFill>
              <a:cs typeface="Nasim" panose="00000700000000000000" pitchFamily="2" charset="-78"/>
            </a:endParaRPr>
          </a:p>
          <a:p>
            <a:pPr algn="r" rtl="1"/>
            <a:r>
              <a:rPr lang="en-US" altLang="en-US" sz="2400" dirty="0">
                <a:solidFill>
                  <a:schemeClr val="tx2"/>
                </a:solidFill>
                <a:cs typeface="Nasim" panose="00000700000000000000" pitchFamily="2" charset="-78"/>
              </a:rPr>
              <a:t>					</a:t>
            </a:r>
          </a:p>
          <a:p>
            <a:pPr algn="r" rtl="1"/>
            <a:endParaRPr lang="en-US" altLang="en-US" sz="2400" dirty="0">
              <a:solidFill>
                <a:schemeClr val="tx2"/>
              </a:solidFill>
              <a:cs typeface="Nasim" panose="00000700000000000000" pitchFamily="2" charset="-78"/>
            </a:endParaRPr>
          </a:p>
          <a:p>
            <a:pPr algn="r" rtl="1"/>
            <a:endParaRPr lang="fa-IR" altLang="en-US" sz="2400" dirty="0">
              <a:solidFill>
                <a:schemeClr val="tx2"/>
              </a:solidFill>
              <a:cs typeface="Nasim" panose="00000700000000000000" pitchFamily="2" charset="-78"/>
            </a:endParaRPr>
          </a:p>
          <a:p>
            <a:pPr algn="r" rtl="1">
              <a:buFontTx/>
              <a:buChar char="-"/>
            </a:pPr>
            <a:endParaRPr lang="en-US" altLang="en-US" sz="2400" dirty="0">
              <a:solidFill>
                <a:schemeClr val="tx2"/>
              </a:solidFill>
              <a:cs typeface="Nasim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05546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4301"/>
            <a:ext cx="10515600" cy="977899"/>
          </a:xfrm>
        </p:spPr>
        <p:txBody>
          <a:bodyPr>
            <a:normAutofit/>
          </a:bodyPr>
          <a:lstStyle/>
          <a:p>
            <a:pPr algn="ctr" rtl="1"/>
            <a:r>
              <a:rPr lang="fa-IR" sz="3600" dirty="0" smtClean="0">
                <a:solidFill>
                  <a:srgbClr val="FF0000"/>
                </a:solidFill>
              </a:rPr>
              <a:t>رضایت آگاهانه چیست؟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2200"/>
            <a:ext cx="10515600" cy="5084763"/>
          </a:xfrm>
        </p:spPr>
        <p:txBody>
          <a:bodyPr>
            <a:normAutofit/>
          </a:bodyPr>
          <a:lstStyle/>
          <a:p>
            <a:pPr algn="r" rtl="1"/>
            <a:r>
              <a:rPr lang="fa-IR" dirty="0" smtClean="0"/>
              <a:t>رضایت آگاهانه در پژوهش بر روی آزمودنی انسانی تنها امضا کردن یک فرم نیست، بلکه فرآیندی است که در طی آن اطلاعات لازم و مطلوب منتقل می‌شود،</a:t>
            </a:r>
          </a:p>
          <a:p>
            <a:pPr algn="r" rtl="1"/>
            <a:r>
              <a:rPr lang="fa-IR" dirty="0" smtClean="0">
                <a:solidFill>
                  <a:srgbClr val="00B050"/>
                </a:solidFill>
              </a:rPr>
              <a:t> </a:t>
            </a:r>
            <a:r>
              <a:rPr lang="fa-IR" dirty="0" smtClean="0">
                <a:solidFill>
                  <a:srgbClr val="FF0000"/>
                </a:solidFill>
              </a:rPr>
              <a:t>فرد آن‌ها را درک می‌کند </a:t>
            </a:r>
          </a:p>
          <a:p>
            <a:pPr algn="r" rtl="1"/>
            <a:r>
              <a:rPr lang="fa-IR" dirty="0" smtClean="0">
                <a:solidFill>
                  <a:srgbClr val="FF0000"/>
                </a:solidFill>
              </a:rPr>
              <a:t> </a:t>
            </a:r>
            <a:r>
              <a:rPr lang="fa-IR" dirty="0" smtClean="0"/>
              <a:t>بر اساس باورها، ارزش‌ها و اولویت‌های خود - در مورد شرکت یا عدم شرکت در پژوهش به عنوان آزمودنی - به تصمیم‌گیری می‌رسد </a:t>
            </a:r>
          </a:p>
          <a:p>
            <a:pPr algn="r" rtl="1"/>
            <a:r>
              <a:rPr lang="fa-IR" dirty="0" smtClean="0">
                <a:solidFill>
                  <a:srgbClr val="FF0000"/>
                </a:solidFill>
              </a:rPr>
              <a:t>و تصمیم خود را ابراز می‌کند. </a:t>
            </a:r>
          </a:p>
          <a:p>
            <a:pPr algn="r" rtl="1"/>
            <a:r>
              <a:rPr lang="fa-IR" dirty="0" smtClean="0"/>
              <a:t>این فرآیند در تمامی طول رابطه‌ی پژوهشگر-آزمودنی تداوم دارد. به این معنی که هر یافته یا اطلاعات جدیدی که احتمال داشته باشد بر تصمیم و رضایت  بیمار تاثیری </a:t>
            </a:r>
            <a:r>
              <a:rPr lang="fa-IR" dirty="0" smtClean="0"/>
              <a:t>بگذارد </a:t>
            </a:r>
            <a:r>
              <a:rPr lang="fa-IR" dirty="0" smtClean="0"/>
              <a:t>برای او افشا شود و بیمار نیز هر گاه که بخواهد می‌تواند رضایت اولیه‌ی خود را پس بگیرد و آن را باطل کند.</a:t>
            </a:r>
            <a:endParaRPr lang="en-US" dirty="0" smtClean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961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114550" y="977900"/>
            <a:ext cx="8229600" cy="2762251"/>
          </a:xfrm>
        </p:spPr>
        <p:txBody>
          <a:bodyPr>
            <a:normAutofit/>
          </a:bodyPr>
          <a:lstStyle/>
          <a:p>
            <a:pPr algn="just" rtl="1">
              <a:buFontTx/>
              <a:buChar char="-"/>
            </a:pPr>
            <a:r>
              <a:rPr lang="fa-IR" altLang="en-US" sz="3600" dirty="0">
                <a:cs typeface="Nasim" panose="00000700000000000000" pitchFamily="2" charset="-78"/>
              </a:rPr>
              <a:t> </a:t>
            </a:r>
            <a:r>
              <a:rPr lang="fa-IR" altLang="en-US" sz="3200" dirty="0">
                <a:cs typeface="Yagut" panose="00000400000000000000" pitchFamily="2" charset="-78"/>
              </a:rPr>
              <a:t>مشارکت در رضا</a:t>
            </a:r>
            <a:r>
              <a:rPr lang="ar-SA" altLang="en-US" sz="3200" dirty="0"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cs typeface="Yagut" panose="00000400000000000000" pitchFamily="2" charset="-78"/>
              </a:rPr>
              <a:t>ت آگاهانه به صورت </a:t>
            </a:r>
            <a:r>
              <a:rPr lang="ar-SA" altLang="en-US" sz="3200" dirty="0"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cs typeface="Yagut" panose="00000400000000000000" pitchFamily="2" charset="-78"/>
              </a:rPr>
              <a:t>ک </a:t>
            </a:r>
            <a:r>
              <a:rPr lang="fa-IR" altLang="en-US" sz="3200" dirty="0">
                <a:solidFill>
                  <a:schemeClr val="hlink"/>
                </a:solidFill>
                <a:cs typeface="Yagut" panose="00000400000000000000" pitchFamily="2" charset="-78"/>
              </a:rPr>
              <a:t>ارتباط متقابل</a:t>
            </a:r>
            <a:r>
              <a:rPr lang="fa-IR" altLang="en-US" sz="3200" dirty="0">
                <a:cs typeface="Yagut" panose="00000400000000000000" pitchFamily="2" charset="-78"/>
              </a:rPr>
              <a:t> است نه </a:t>
            </a:r>
            <a:r>
              <a:rPr lang="ar-SA" altLang="en-US" sz="3200" dirty="0"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cs typeface="Yagut" panose="00000400000000000000" pitchFamily="2" charset="-78"/>
              </a:rPr>
              <a:t>ک </a:t>
            </a:r>
            <a:r>
              <a:rPr lang="fa-IR" altLang="en-US" sz="3200" dirty="0">
                <a:solidFill>
                  <a:schemeClr val="hlink"/>
                </a:solidFill>
                <a:cs typeface="Yagut" panose="00000400000000000000" pitchFamily="2" charset="-78"/>
              </a:rPr>
              <a:t>تشر</a:t>
            </a:r>
            <a:r>
              <a:rPr lang="ar-SA" altLang="en-US" sz="3200" dirty="0">
                <a:solidFill>
                  <a:schemeClr val="hlink"/>
                </a:solidFill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solidFill>
                  <a:schemeClr val="hlink"/>
                </a:solidFill>
                <a:cs typeface="Yagut" panose="00000400000000000000" pitchFamily="2" charset="-78"/>
              </a:rPr>
              <a:t>فات</a:t>
            </a:r>
            <a:r>
              <a:rPr lang="fa-IR" altLang="en-US" sz="3200" dirty="0">
                <a:cs typeface="Yagut" panose="00000400000000000000" pitchFamily="2" charset="-78"/>
              </a:rPr>
              <a:t> و تبادل اطلاعات و گفتگو ها در آن زائ</a:t>
            </a:r>
            <a:r>
              <a:rPr lang="ar-SA" altLang="en-US" sz="3200" dirty="0"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cs typeface="Yagut" panose="00000400000000000000" pitchFamily="2" charset="-78"/>
              </a:rPr>
              <a:t>ده </a:t>
            </a:r>
            <a:r>
              <a:rPr lang="fa-IR" altLang="en-US" sz="3200" dirty="0">
                <a:solidFill>
                  <a:schemeClr val="hlink"/>
                </a:solidFill>
                <a:cs typeface="Yagut" panose="00000400000000000000" pitchFamily="2" charset="-78"/>
              </a:rPr>
              <a:t>تعهد</a:t>
            </a:r>
            <a:r>
              <a:rPr lang="ar-SA" altLang="en-US" sz="3200" dirty="0"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cs typeface="Yagut" panose="00000400000000000000" pitchFamily="2" charset="-78"/>
              </a:rPr>
              <a:t> است که درمانگر جهت تقو</a:t>
            </a:r>
            <a:r>
              <a:rPr lang="ar-SA" altLang="en-US" sz="3200" dirty="0"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cs typeface="Yagut" panose="00000400000000000000" pitchFamily="2" charset="-78"/>
              </a:rPr>
              <a:t>ت حس مشارکت ب</a:t>
            </a:r>
            <a:r>
              <a:rPr lang="ar-SA" altLang="en-US" sz="3200" dirty="0"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cs typeface="Yagut" panose="00000400000000000000" pitchFamily="2" charset="-78"/>
              </a:rPr>
              <a:t>مار در تصم</a:t>
            </a:r>
            <a:r>
              <a:rPr lang="ar-SA" altLang="en-US" sz="3200" dirty="0"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cs typeface="Yagut" panose="00000400000000000000" pitchFamily="2" charset="-78"/>
              </a:rPr>
              <a:t>م گ</a:t>
            </a:r>
            <a:r>
              <a:rPr lang="ar-SA" altLang="en-US" sz="3200" dirty="0"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cs typeface="Yagut" panose="00000400000000000000" pitchFamily="2" charset="-78"/>
              </a:rPr>
              <a:t>ر</a:t>
            </a:r>
            <a:r>
              <a:rPr lang="ar-SA" altLang="en-US" sz="3200" dirty="0"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cs typeface="Yagut" panose="00000400000000000000" pitchFamily="2" charset="-78"/>
              </a:rPr>
              <a:t> درمان</a:t>
            </a:r>
            <a:r>
              <a:rPr lang="ar-SA" altLang="en-US" sz="3200" dirty="0"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cs typeface="Yagut" panose="00000400000000000000" pitchFamily="2" charset="-78"/>
              </a:rPr>
              <a:t> حس م</a:t>
            </a:r>
            <a:r>
              <a:rPr lang="ar-SA" altLang="en-US" sz="3200" dirty="0"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cs typeface="Yagut" panose="00000400000000000000" pitchFamily="2" charset="-78"/>
              </a:rPr>
              <a:t> کند .</a:t>
            </a:r>
            <a:endParaRPr lang="en-US" altLang="en-US" sz="3200" dirty="0">
              <a:cs typeface="Yagut" panose="00000400000000000000" pitchFamily="2" charset="-78"/>
            </a:endParaRPr>
          </a:p>
        </p:txBody>
      </p:sp>
      <p:sp>
        <p:nvSpPr>
          <p:cNvPr id="103427" name="Text Box 3"/>
          <p:cNvSpPr txBox="1">
            <a:spLocks noChangeArrowheads="1"/>
          </p:cNvSpPr>
          <p:nvPr/>
        </p:nvSpPr>
        <p:spPr bwMode="auto">
          <a:xfrm>
            <a:off x="1876426" y="6230938"/>
            <a:ext cx="677204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tx2"/>
                </a:solidFill>
              </a:rPr>
              <a:t>Ehtics in primary Care , Jeremy Sugarman , 2000 , Mc Grow-Hill , P:242</a:t>
            </a: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703388" y="4214813"/>
            <a:ext cx="8640762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/>
            <a:r>
              <a:rPr lang="fa-IR" altLang="en-US" sz="3200" dirty="0">
                <a:solidFill>
                  <a:schemeClr val="tx2"/>
                </a:solidFill>
                <a:cs typeface="Yagut" panose="00000400000000000000" pitchFamily="2" charset="-78"/>
              </a:rPr>
              <a:t>ا</a:t>
            </a:r>
            <a:r>
              <a:rPr lang="ar-SA" altLang="en-US" sz="3200" dirty="0">
                <a:solidFill>
                  <a:schemeClr val="tx2"/>
                </a:solidFill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solidFill>
                  <a:schemeClr val="tx2"/>
                </a:solidFill>
                <a:cs typeface="Yagut" panose="00000400000000000000" pitchFamily="2" charset="-78"/>
              </a:rPr>
              <a:t>ن تعهد زا</a:t>
            </a:r>
            <a:r>
              <a:rPr lang="ar-SA" altLang="en-US" sz="3200" dirty="0">
                <a:solidFill>
                  <a:schemeClr val="tx2"/>
                </a:solidFill>
                <a:cs typeface="Yagut" panose="00000400000000000000" pitchFamily="2" charset="-78"/>
              </a:rPr>
              <a:t>يي</a:t>
            </a:r>
            <a:r>
              <a:rPr lang="fa-IR" altLang="en-US" sz="3200" dirty="0">
                <a:solidFill>
                  <a:schemeClr val="tx2"/>
                </a:solidFill>
                <a:cs typeface="Yagut" panose="00000400000000000000" pitchFamily="2" charset="-78"/>
              </a:rPr>
              <a:t>ده </a:t>
            </a:r>
            <a:r>
              <a:rPr lang="fa-IR" altLang="en-US" sz="3200" dirty="0">
                <a:solidFill>
                  <a:schemeClr val="hlink"/>
                </a:solidFill>
                <a:cs typeface="Yagut" panose="00000400000000000000" pitchFamily="2" charset="-78"/>
              </a:rPr>
              <a:t>اعتقاد</a:t>
            </a:r>
            <a:r>
              <a:rPr lang="fa-IR" altLang="en-US" sz="3200" dirty="0">
                <a:solidFill>
                  <a:schemeClr val="tx2"/>
                </a:solidFill>
                <a:cs typeface="Yagut" panose="00000400000000000000" pitchFamily="2" charset="-78"/>
              </a:rPr>
              <a:t> درمانگر به ا</a:t>
            </a:r>
            <a:r>
              <a:rPr lang="ar-SA" altLang="en-US" sz="3200" dirty="0">
                <a:solidFill>
                  <a:schemeClr val="tx2"/>
                </a:solidFill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solidFill>
                  <a:schemeClr val="tx2"/>
                </a:solidFill>
                <a:cs typeface="Yagut" panose="00000400000000000000" pitchFamily="2" charset="-78"/>
              </a:rPr>
              <a:t>ن امر است که بد</a:t>
            </a:r>
            <a:r>
              <a:rPr lang="ar-SA" altLang="en-US" sz="3200" dirty="0">
                <a:solidFill>
                  <a:schemeClr val="tx2"/>
                </a:solidFill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solidFill>
                  <a:schemeClr val="tx2"/>
                </a:solidFill>
                <a:cs typeface="Yagut" panose="00000400000000000000" pitchFamily="2" charset="-78"/>
              </a:rPr>
              <a:t>ن طر</a:t>
            </a:r>
            <a:r>
              <a:rPr lang="ar-SA" altLang="en-US" sz="3200" dirty="0">
                <a:solidFill>
                  <a:schemeClr val="tx2"/>
                </a:solidFill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solidFill>
                  <a:schemeClr val="tx2"/>
                </a:solidFill>
                <a:cs typeface="Yagut" panose="00000400000000000000" pitchFamily="2" charset="-78"/>
              </a:rPr>
              <a:t>ق منافع درمان</a:t>
            </a:r>
            <a:r>
              <a:rPr lang="ar-SA" altLang="en-US" sz="3200" dirty="0">
                <a:solidFill>
                  <a:schemeClr val="tx2"/>
                </a:solidFill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solidFill>
                  <a:schemeClr val="tx2"/>
                </a:solidFill>
                <a:cs typeface="Yagut" panose="00000400000000000000" pitchFamily="2" charset="-78"/>
              </a:rPr>
              <a:t> ب</a:t>
            </a:r>
            <a:r>
              <a:rPr lang="ar-SA" altLang="en-US" sz="3200" dirty="0">
                <a:solidFill>
                  <a:schemeClr val="tx2"/>
                </a:solidFill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solidFill>
                  <a:schemeClr val="tx2"/>
                </a:solidFill>
                <a:cs typeface="Yagut" panose="00000400000000000000" pitchFamily="2" charset="-78"/>
              </a:rPr>
              <a:t>مار به بهتر</a:t>
            </a:r>
            <a:r>
              <a:rPr lang="ar-SA" altLang="en-US" sz="3200" dirty="0">
                <a:solidFill>
                  <a:schemeClr val="tx2"/>
                </a:solidFill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solidFill>
                  <a:schemeClr val="tx2"/>
                </a:solidFill>
                <a:cs typeface="Yagut" panose="00000400000000000000" pitchFamily="2" charset="-78"/>
              </a:rPr>
              <a:t>ن نحو تام</a:t>
            </a:r>
            <a:r>
              <a:rPr lang="ar-SA" altLang="en-US" sz="3200" dirty="0">
                <a:solidFill>
                  <a:schemeClr val="tx2"/>
                </a:solidFill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solidFill>
                  <a:schemeClr val="tx2"/>
                </a:solidFill>
                <a:cs typeface="Yagut" panose="00000400000000000000" pitchFamily="2" charset="-78"/>
              </a:rPr>
              <a:t>ن م</a:t>
            </a:r>
            <a:r>
              <a:rPr lang="ar-SA" altLang="en-US" sz="3200" dirty="0">
                <a:solidFill>
                  <a:schemeClr val="tx2"/>
                </a:solidFill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solidFill>
                  <a:schemeClr val="tx2"/>
                </a:solidFill>
                <a:cs typeface="Yagut" panose="00000400000000000000" pitchFamily="2" charset="-78"/>
              </a:rPr>
              <a:t> شود .</a:t>
            </a:r>
            <a:endParaRPr lang="en-US" altLang="en-US" sz="3200" dirty="0">
              <a:solidFill>
                <a:schemeClr val="tx2"/>
              </a:solidFill>
              <a:cs typeface="Yagut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12341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901700" y="1565275"/>
            <a:ext cx="9309100" cy="1143000"/>
          </a:xfrm>
        </p:spPr>
        <p:txBody>
          <a:bodyPr/>
          <a:lstStyle/>
          <a:p>
            <a:pPr algn="r"/>
            <a:r>
              <a:rPr lang="fa-IR" altLang="en-US" sz="3200" dirty="0">
                <a:cs typeface="Yagut" panose="00000400000000000000" pitchFamily="2" charset="-78"/>
              </a:rPr>
              <a:t>در غالب نوشته ها رضا</a:t>
            </a:r>
            <a:r>
              <a:rPr lang="ar-SA" altLang="en-US" sz="3200" dirty="0"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cs typeface="Yagut" panose="00000400000000000000" pitchFamily="2" charset="-78"/>
              </a:rPr>
              <a:t>ت آگاهانه </a:t>
            </a:r>
            <a:r>
              <a:rPr lang="fa-IR" altLang="en-US" sz="3200" dirty="0">
                <a:solidFill>
                  <a:schemeClr val="hlink"/>
                </a:solidFill>
                <a:cs typeface="Yagut" panose="00000400000000000000" pitchFamily="2" charset="-78"/>
              </a:rPr>
              <a:t>معادل</a:t>
            </a:r>
            <a:r>
              <a:rPr lang="fa-IR" altLang="en-US" sz="3200" dirty="0">
                <a:cs typeface="Yagut" panose="00000400000000000000" pitchFamily="2" charset="-78"/>
              </a:rPr>
              <a:t> مشارکت در تصم</a:t>
            </a:r>
            <a:r>
              <a:rPr lang="ar-SA" altLang="en-US" sz="3200" dirty="0"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cs typeface="Yagut" panose="00000400000000000000" pitchFamily="2" charset="-78"/>
              </a:rPr>
              <a:t>م گ</a:t>
            </a:r>
            <a:r>
              <a:rPr lang="ar-SA" altLang="en-US" sz="3200" dirty="0"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cs typeface="Yagut" panose="00000400000000000000" pitchFamily="2" charset="-78"/>
              </a:rPr>
              <a:t>ر</a:t>
            </a:r>
            <a:r>
              <a:rPr lang="ar-SA" altLang="en-US" sz="3200" dirty="0"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cs typeface="Yagut" panose="00000400000000000000" pitchFamily="2" charset="-78"/>
              </a:rPr>
              <a:t> در نظر کرفته م</a:t>
            </a:r>
            <a:r>
              <a:rPr lang="ar-SA" altLang="en-US" sz="3200" dirty="0"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cs typeface="Yagut" panose="00000400000000000000" pitchFamily="2" charset="-78"/>
              </a:rPr>
              <a:t> شود .</a:t>
            </a:r>
            <a:endParaRPr lang="en-US" altLang="en-US" sz="3200" dirty="0">
              <a:cs typeface="Yagut" panose="00000400000000000000" pitchFamily="2" charset="-78"/>
            </a:endParaRPr>
          </a:p>
        </p:txBody>
      </p:sp>
      <p:sp>
        <p:nvSpPr>
          <p:cNvPr id="105475" name="Rectangle 3"/>
          <p:cNvSpPr>
            <a:spLocks noChangeArrowheads="1"/>
          </p:cNvSpPr>
          <p:nvPr/>
        </p:nvSpPr>
        <p:spPr bwMode="auto">
          <a:xfrm>
            <a:off x="901700" y="3429001"/>
            <a:ext cx="931703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 rtl="1"/>
            <a:r>
              <a:rPr lang="fa-IR" altLang="en-US" sz="3200" dirty="0">
                <a:solidFill>
                  <a:schemeClr val="tx2"/>
                </a:solidFill>
                <a:cs typeface="Yagut" panose="00000400000000000000" pitchFamily="2" charset="-78"/>
              </a:rPr>
              <a:t>ا</a:t>
            </a:r>
            <a:r>
              <a:rPr lang="ar-SA" altLang="en-US" sz="3200" dirty="0">
                <a:solidFill>
                  <a:schemeClr val="tx2"/>
                </a:solidFill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solidFill>
                  <a:schemeClr val="tx2"/>
                </a:solidFill>
                <a:cs typeface="Yagut" panose="00000400000000000000" pitchFamily="2" charset="-78"/>
              </a:rPr>
              <a:t>ن مشارکت به ب</a:t>
            </a:r>
            <a:r>
              <a:rPr lang="ar-SA" altLang="en-US" sz="3200" dirty="0">
                <a:solidFill>
                  <a:schemeClr val="tx2"/>
                </a:solidFill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solidFill>
                  <a:schemeClr val="tx2"/>
                </a:solidFill>
                <a:cs typeface="Yagut" panose="00000400000000000000" pitchFamily="2" charset="-78"/>
              </a:rPr>
              <a:t>مار اجازه م</a:t>
            </a:r>
            <a:r>
              <a:rPr lang="ar-SA" altLang="en-US" sz="3200" dirty="0">
                <a:solidFill>
                  <a:schemeClr val="tx2"/>
                </a:solidFill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solidFill>
                  <a:schemeClr val="tx2"/>
                </a:solidFill>
                <a:cs typeface="Yagut" panose="00000400000000000000" pitchFamily="2" charset="-78"/>
              </a:rPr>
              <a:t> دهد که سود و ضرر را از </a:t>
            </a:r>
            <a:r>
              <a:rPr lang="fa-IR" altLang="en-US" sz="3200" dirty="0">
                <a:solidFill>
                  <a:schemeClr val="hlink"/>
                </a:solidFill>
                <a:cs typeface="Yagut" panose="00000400000000000000" pitchFamily="2" charset="-78"/>
              </a:rPr>
              <a:t>د</a:t>
            </a:r>
            <a:r>
              <a:rPr lang="ar-SA" altLang="en-US" sz="3200" dirty="0">
                <a:solidFill>
                  <a:schemeClr val="hlink"/>
                </a:solidFill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solidFill>
                  <a:schemeClr val="hlink"/>
                </a:solidFill>
                <a:cs typeface="Yagut" panose="00000400000000000000" pitchFamily="2" charset="-78"/>
              </a:rPr>
              <a:t>دگاه خود</a:t>
            </a:r>
            <a:r>
              <a:rPr lang="fa-IR" altLang="en-US" sz="3200" dirty="0">
                <a:solidFill>
                  <a:schemeClr val="tx2"/>
                </a:solidFill>
                <a:cs typeface="Yagut" panose="00000400000000000000" pitchFamily="2" charset="-78"/>
              </a:rPr>
              <a:t> ارز</a:t>
            </a:r>
            <a:r>
              <a:rPr lang="ar-SA" altLang="en-US" sz="3200" dirty="0">
                <a:solidFill>
                  <a:schemeClr val="tx2"/>
                </a:solidFill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solidFill>
                  <a:schemeClr val="tx2"/>
                </a:solidFill>
                <a:cs typeface="Yagut" panose="00000400000000000000" pitchFamily="2" charset="-78"/>
              </a:rPr>
              <a:t>اب</a:t>
            </a:r>
            <a:r>
              <a:rPr lang="ar-SA" altLang="en-US" sz="3200" dirty="0">
                <a:solidFill>
                  <a:schemeClr val="tx2"/>
                </a:solidFill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solidFill>
                  <a:schemeClr val="tx2"/>
                </a:solidFill>
                <a:cs typeface="Yagut" panose="00000400000000000000" pitchFamily="2" charset="-78"/>
              </a:rPr>
              <a:t> نما</a:t>
            </a:r>
            <a:r>
              <a:rPr lang="ar-SA" altLang="en-US" sz="3200" dirty="0">
                <a:solidFill>
                  <a:schemeClr val="tx2"/>
                </a:solidFill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solidFill>
                  <a:schemeClr val="tx2"/>
                </a:solidFill>
                <a:cs typeface="Yagut" panose="00000400000000000000" pitchFamily="2" charset="-78"/>
              </a:rPr>
              <a:t>د و در مورد درمان تصم</a:t>
            </a:r>
            <a:r>
              <a:rPr lang="ar-SA" altLang="en-US" sz="3200" dirty="0">
                <a:solidFill>
                  <a:schemeClr val="tx2"/>
                </a:solidFill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solidFill>
                  <a:schemeClr val="tx2"/>
                </a:solidFill>
                <a:cs typeface="Yagut" panose="00000400000000000000" pitchFamily="2" charset="-78"/>
              </a:rPr>
              <a:t>م بگ</a:t>
            </a:r>
            <a:r>
              <a:rPr lang="ar-SA" altLang="en-US" sz="3200" dirty="0">
                <a:solidFill>
                  <a:schemeClr val="tx2"/>
                </a:solidFill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solidFill>
                  <a:schemeClr val="tx2"/>
                </a:solidFill>
                <a:cs typeface="Yagut" panose="00000400000000000000" pitchFamily="2" charset="-78"/>
              </a:rPr>
              <a:t>رد .</a:t>
            </a:r>
            <a:br>
              <a:rPr lang="fa-IR" altLang="en-US" sz="3200" dirty="0">
                <a:solidFill>
                  <a:schemeClr val="tx2"/>
                </a:solidFill>
                <a:cs typeface="Yagut" panose="00000400000000000000" pitchFamily="2" charset="-78"/>
              </a:rPr>
            </a:br>
            <a:endParaRPr lang="en-US" altLang="en-US" sz="3200" dirty="0">
              <a:solidFill>
                <a:schemeClr val="tx2"/>
              </a:solidFill>
              <a:cs typeface="Yagut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24964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79650" y="333375"/>
            <a:ext cx="7696200" cy="1066800"/>
          </a:xfrm>
        </p:spPr>
        <p:txBody>
          <a:bodyPr/>
          <a:lstStyle/>
          <a:p>
            <a:pPr algn="ctr" rtl="1" eaLnBrk="1" hangingPunct="1"/>
            <a:r>
              <a:rPr lang="fa-IR" altLang="en-US" dirty="0" smtClean="0">
                <a:solidFill>
                  <a:srgbClr val="FF0000"/>
                </a:solidFill>
              </a:rPr>
              <a:t>هدف از رضایت آگاهانه</a:t>
            </a:r>
            <a:endParaRPr lang="en-US" altLang="en-US" dirty="0" smtClean="0">
              <a:solidFill>
                <a:srgbClr val="FF0000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79650" y="1773239"/>
            <a:ext cx="7696200" cy="4156075"/>
          </a:xfrm>
        </p:spPr>
        <p:txBody>
          <a:bodyPr/>
          <a:lstStyle/>
          <a:p>
            <a:pPr algn="r" rtl="1" eaLnBrk="1" hangingPunct="1"/>
            <a:r>
              <a:rPr lang="fa-IR" altLang="en-US" dirty="0" smtClean="0"/>
              <a:t>احترام به حق اتونومی</a:t>
            </a:r>
            <a:endParaRPr lang="en-US" altLang="en-US" dirty="0" smtClean="0"/>
          </a:p>
          <a:p>
            <a:pPr algn="r" rtl="1" eaLnBrk="1" hangingPunct="1"/>
            <a:r>
              <a:rPr lang="fa-IR" altLang="en-US" dirty="0" smtClean="0"/>
              <a:t>اطمینان از عدم فریب و استثمار</a:t>
            </a:r>
          </a:p>
          <a:p>
            <a:pPr algn="r" rtl="1" eaLnBrk="1" hangingPunct="1"/>
            <a:r>
              <a:rPr lang="fa-IR" altLang="en-US" dirty="0" smtClean="0"/>
              <a:t>اطمینان از قابل قبول بودن خطر 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80104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 eaLnBrk="1" hangingPunct="1"/>
            <a:r>
              <a:rPr lang="fa-IR" altLang="en-US" sz="3600" dirty="0" smtClean="0">
                <a:solidFill>
                  <a:srgbClr val="FF0000"/>
                </a:solidFill>
              </a:rPr>
              <a:t>تفاوت رضایت درمانی با پژوهشی</a:t>
            </a:r>
            <a:endParaRPr lang="en-US" altLang="en-US" sz="3600" dirty="0" smtClean="0">
              <a:solidFill>
                <a:srgbClr val="FF0000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79650" y="1773238"/>
            <a:ext cx="9404350" cy="4013200"/>
          </a:xfrm>
        </p:spPr>
        <p:txBody>
          <a:bodyPr/>
          <a:lstStyle/>
          <a:p>
            <a:pPr algn="r" rtl="1" eaLnBrk="1" hangingPunct="1"/>
            <a:r>
              <a:rPr lang="fa-IR" altLang="en-US" dirty="0" smtClean="0"/>
              <a:t>بیمار ممکن است بهترین مراقبت را در پژوهش دریافت نکند</a:t>
            </a:r>
            <a:r>
              <a:rPr lang="en-US" altLang="en-US" dirty="0" smtClean="0"/>
              <a:t>.</a:t>
            </a:r>
            <a:endParaRPr lang="fa-IR" altLang="en-US" dirty="0" smtClean="0"/>
          </a:p>
          <a:p>
            <a:pPr algn="r" rtl="1" eaLnBrk="1" hangingPunct="1"/>
            <a:r>
              <a:rPr lang="fa-IR" altLang="en-US" dirty="0" smtClean="0"/>
              <a:t>باید اطمینان از داوطلبانه بودن شرکت در پژوهش حاصل شود.</a:t>
            </a:r>
            <a:endParaRPr lang="en-US" altLang="en-US" dirty="0" smtClean="0"/>
          </a:p>
          <a:p>
            <a:pPr algn="r" rtl="1" eaLnBrk="1" hangingPunct="1"/>
            <a:r>
              <a:rPr lang="fa-IR" altLang="en-US" dirty="0" smtClean="0"/>
              <a:t>اخذ </a:t>
            </a:r>
            <a:r>
              <a:rPr lang="fa-IR" altLang="en-US" dirty="0" smtClean="0"/>
              <a:t>رضایت، </a:t>
            </a:r>
            <a:r>
              <a:rPr lang="fa-IR" altLang="en-US" dirty="0" smtClean="0"/>
              <a:t>پژوهشگر را از مسئولیت جبران عوارض مبرا نمی کند.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539275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 eaLnBrk="1" hangingPunct="1"/>
            <a:r>
              <a:rPr lang="fa-IR" altLang="en-US" sz="3200" dirty="0">
                <a:solidFill>
                  <a:srgbClr val="FF0000"/>
                </a:solidFill>
              </a:rPr>
              <a:t>آگاهی: چه اطلاعاتی باید ارائه شود؟</a:t>
            </a:r>
            <a:endParaRPr lang="en-US" altLang="en-US" sz="3200" dirty="0">
              <a:solidFill>
                <a:srgbClr val="FF0000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/>
            <a:r>
              <a:rPr lang="fa-IR" altLang="en-US" dirty="0" smtClean="0"/>
              <a:t>بداند </a:t>
            </a:r>
            <a:r>
              <a:rPr lang="fa-IR" altLang="en-US" dirty="0" smtClean="0"/>
              <a:t>که از </a:t>
            </a:r>
            <a:r>
              <a:rPr lang="fa-IR" altLang="en-US" dirty="0" smtClean="0"/>
              <a:t>او برای شرکت در پژوهش دعوت شده است. مفهوم پژوهش را درست بفهمد. </a:t>
            </a:r>
          </a:p>
          <a:p>
            <a:pPr algn="r" rtl="1" eaLnBrk="1" hangingPunct="1"/>
            <a:r>
              <a:rPr lang="fa-IR" altLang="en-US" dirty="0" smtClean="0"/>
              <a:t>با مراقبت استاندارد فرق دارد.</a:t>
            </a:r>
          </a:p>
          <a:p>
            <a:pPr algn="r" rtl="1" eaLnBrk="1" hangingPunct="1"/>
            <a:r>
              <a:rPr lang="fa-IR" altLang="en-US" dirty="0" smtClean="0"/>
              <a:t>در یکی از بازوهای پژوهش مورد ارزیابی قرار می گیرد. </a:t>
            </a:r>
          </a:p>
          <a:p>
            <a:pPr algn="r" rtl="1" eaLnBrk="1" hangingPunct="1"/>
            <a:r>
              <a:rPr lang="fa-IR" altLang="en-US" dirty="0" smtClean="0"/>
              <a:t>هدف پژوهش چیست.</a:t>
            </a:r>
          </a:p>
          <a:p>
            <a:pPr algn="r" rtl="1" eaLnBrk="1" hangingPunct="1"/>
            <a:r>
              <a:rPr lang="fa-IR" altLang="en-US" dirty="0" smtClean="0"/>
              <a:t>داوطلبانه و اختیاری بودن شرکت در مطالعه</a:t>
            </a:r>
          </a:p>
          <a:p>
            <a:pPr algn="r" rtl="1" eaLnBrk="1" hangingPunct="1"/>
            <a:r>
              <a:rPr lang="fa-IR" altLang="en-US" dirty="0" smtClean="0"/>
              <a:t>آلترناتیو شرکت در پژوهش چیست.</a:t>
            </a:r>
          </a:p>
          <a:p>
            <a:pPr lvl="1" algn="r" rtl="1" eaLnBrk="1" hangingPunct="1">
              <a:buFont typeface="Wingdings" panose="05000000000000000000" pitchFamily="2" charset="2"/>
              <a:buNone/>
            </a:pPr>
            <a:endParaRPr lang="fa-IR" altLang="en-US" dirty="0" smtClean="0"/>
          </a:p>
          <a:p>
            <a:pPr lvl="1" algn="r" rtl="1"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05881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 eaLnBrk="1" hangingPunct="1"/>
            <a:r>
              <a:rPr lang="fa-IR" altLang="en-US" sz="3200" dirty="0">
                <a:solidFill>
                  <a:srgbClr val="FF0000"/>
                </a:solidFill>
              </a:rPr>
              <a:t>آگاهی: چه اطلاعاتی باید ارائه شود؟</a:t>
            </a:r>
            <a:endParaRPr lang="en-US" altLang="en-US" sz="3200" dirty="0">
              <a:solidFill>
                <a:srgbClr val="FF0000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algn="r" rtl="1" eaLnBrk="1" hangingPunct="1">
              <a:buFont typeface="Wingdings" panose="05000000000000000000" pitchFamily="2" charset="2"/>
              <a:buNone/>
            </a:pPr>
            <a:endParaRPr lang="fa-IR" altLang="en-US" dirty="0" smtClean="0"/>
          </a:p>
          <a:p>
            <a:pPr algn="r" rtl="1" eaLnBrk="1" hangingPunct="1"/>
            <a:r>
              <a:rPr lang="fa-IR" altLang="en-US" dirty="0" smtClean="0"/>
              <a:t>پژوهش شامل چه نوع مداخله یا مداخلاتی است و نحوه همکاری وی به چه صورت خواهد بود.</a:t>
            </a:r>
          </a:p>
          <a:p>
            <a:pPr lvl="1" algn="r" rtl="1" eaLnBrk="1" hangingPunct="1"/>
            <a:r>
              <a:rPr lang="fa-IR" altLang="en-US" dirty="0" smtClean="0"/>
              <a:t>طول دوره</a:t>
            </a:r>
          </a:p>
          <a:p>
            <a:pPr lvl="1" algn="r" rtl="1" eaLnBrk="1" hangingPunct="1"/>
            <a:r>
              <a:rPr lang="fa-IR" altLang="en-US" dirty="0" smtClean="0"/>
              <a:t>مداخلات</a:t>
            </a:r>
          </a:p>
          <a:p>
            <a:pPr lvl="1" algn="r" rtl="1" eaLnBrk="1" hangingPunct="1"/>
            <a:r>
              <a:rPr lang="fa-IR" altLang="en-US" sz="3200" dirty="0"/>
              <a:t>تستها</a:t>
            </a:r>
          </a:p>
          <a:p>
            <a:pPr lvl="1" algn="r" rtl="1" eaLnBrk="1" hangingPunct="1"/>
            <a:r>
              <a:rPr lang="fa-IR" altLang="en-US" sz="3200" dirty="0"/>
              <a:t>میزان وقتی که در هر نوبت باید صرف کنند</a:t>
            </a:r>
          </a:p>
          <a:p>
            <a:pPr lvl="1" algn="r" rtl="1" eaLnBrk="1" hangingPunct="1"/>
            <a:r>
              <a:rPr lang="fa-IR" altLang="en-US" sz="3200" dirty="0"/>
              <a:t>تعداد مراجعات</a:t>
            </a: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125185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 eaLnBrk="1" hangingPunct="1"/>
            <a:r>
              <a:rPr lang="fa-IR" altLang="en-US" sz="3200" dirty="0">
                <a:solidFill>
                  <a:srgbClr val="FF0000"/>
                </a:solidFill>
              </a:rPr>
              <a:t>آگاهی: چه اطلاعاتی باید ارائه شود؟</a:t>
            </a:r>
            <a:endParaRPr lang="en-US" altLang="en-US" sz="3200" dirty="0">
              <a:solidFill>
                <a:srgbClr val="FF0000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/>
            <a:r>
              <a:rPr lang="fa-IR" altLang="en-US" dirty="0" smtClean="0"/>
              <a:t>شرکت در مطالعه چه فایده ای برای او دارد</a:t>
            </a:r>
          </a:p>
          <a:p>
            <a:pPr algn="r" rtl="1" eaLnBrk="1" hangingPunct="1"/>
            <a:r>
              <a:rPr lang="fa-IR" altLang="en-US" dirty="0" smtClean="0"/>
              <a:t>اگر فایده مستقیمی برای او ندارد لازم است تصریح شود.</a:t>
            </a:r>
          </a:p>
          <a:p>
            <a:pPr algn="r" rtl="1" eaLnBrk="1" hangingPunct="1"/>
            <a:r>
              <a:rPr lang="fa-IR" altLang="en-US" dirty="0" smtClean="0"/>
              <a:t>شرکت در مطالعه چه خطری دارد؟</a:t>
            </a:r>
          </a:p>
          <a:p>
            <a:pPr algn="r" rtl="1" eaLnBrk="1" hangingPunct="1"/>
            <a:r>
              <a:rPr lang="fa-IR" altLang="en-US" dirty="0" smtClean="0"/>
              <a:t>عوارض احتمالی چگونه تحت کنترل قرار می گیرد.</a:t>
            </a:r>
          </a:p>
          <a:p>
            <a:pPr algn="r" rtl="1"/>
            <a:r>
              <a:rPr lang="fa-IR" altLang="en-US" dirty="0" smtClean="0"/>
              <a:t>رازداری </a:t>
            </a:r>
          </a:p>
          <a:p>
            <a:pPr algn="r" rtl="1"/>
            <a:r>
              <a:rPr lang="fa-IR" altLang="en-US" dirty="0" smtClean="0"/>
              <a:t>محرمانگی اطلاعات </a:t>
            </a:r>
          </a:p>
          <a:p>
            <a:pPr algn="r" rtl="1"/>
            <a:r>
              <a:rPr lang="fa-IR" altLang="en-US" dirty="0" smtClean="0"/>
              <a:t>چه افرادی دسترسی به اطلاعات دارند</a:t>
            </a:r>
            <a:endParaRPr lang="en-US" altLang="en-US" dirty="0" smtClean="0"/>
          </a:p>
          <a:p>
            <a:pPr algn="r" rtl="1" eaLnBrk="1" hangingPunct="1"/>
            <a:endParaRPr lang="fa-IR" altLang="en-US" dirty="0" smtClean="0"/>
          </a:p>
          <a:p>
            <a:pPr lvl="1" algn="r" rtl="1" eaLnBrk="1" hangingPunct="1">
              <a:buFont typeface="Wingdings" panose="05000000000000000000" pitchFamily="2" charset="2"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232925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 eaLnBrk="1" hangingPunct="1"/>
            <a:r>
              <a:rPr lang="fa-IR" altLang="en-US" sz="3200" dirty="0">
                <a:solidFill>
                  <a:srgbClr val="FF0000"/>
                </a:solidFill>
              </a:rPr>
              <a:t>آگاهی: چه اطلاعاتی باید ارائه شود؟</a:t>
            </a:r>
            <a:endParaRPr lang="en-US" altLang="en-US" sz="3200" dirty="0">
              <a:solidFill>
                <a:srgbClr val="FF0000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/>
            <a:r>
              <a:rPr lang="ar-SA" altLang="en-US" dirty="0" smtClean="0"/>
              <a:t>فرد يا افرادي که براي دانستن حقوق شرکت کنندگان, اطلاعات بيشتر و يا در موقع صدمه از مطالعه ميتواند با وي تماس بگيرد.</a:t>
            </a:r>
            <a:endParaRPr lang="fa-IR" altLang="en-US" dirty="0" smtClean="0"/>
          </a:p>
          <a:p>
            <a:pPr algn="r" rtl="1"/>
            <a:r>
              <a:rPr lang="fa-IR" altLang="en-US" dirty="0" smtClean="0"/>
              <a:t>میتواند</a:t>
            </a:r>
            <a:r>
              <a:rPr lang="ar-SA" altLang="en-US" dirty="0" smtClean="0"/>
              <a:t> هر زمان مايل بود از مطالعه خارج شود بدون آنکه مشمول پرداخت جريمه گردد و يا از خدمات درماني محروم شود</a:t>
            </a:r>
            <a:r>
              <a:rPr lang="ar-SA" altLang="en-US" dirty="0" smtClean="0"/>
              <a:t>.</a:t>
            </a:r>
            <a:endParaRPr lang="fa-I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120847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 eaLnBrk="1" hangingPunct="1"/>
            <a:r>
              <a:rPr lang="fa-IR" altLang="en-US" dirty="0" smtClean="0">
                <a:solidFill>
                  <a:schemeClr val="tx1"/>
                </a:solidFill>
              </a:rPr>
              <a:t>در یک مطالعه بر روی شرکت کنندگان در کارآزماییهای بالینی 34 درصد شرکت کنندگان نمی دانستند که در یک پژوهش شرکت دارند. </a:t>
            </a:r>
            <a:endParaRPr lang="en-US" altLang="en-US" dirty="0" smtClean="0">
              <a:solidFill>
                <a:schemeClr val="tx1"/>
              </a:solidFill>
            </a:endParaRPr>
          </a:p>
          <a:p>
            <a:pPr algn="r" rtl="1" eaLnBrk="1" hangingPunct="1"/>
            <a:r>
              <a:rPr lang="fa-IR" altLang="en-US" dirty="0" smtClean="0"/>
              <a:t> 75 درصد آنها نمی دانستند که آزاد بودند در مطالعه شرکت نکنند و همچنان تحت مراقبت پزشک خود بمانند. </a:t>
            </a:r>
            <a:endParaRPr lang="en-US" altLang="en-US" dirty="0" smtClean="0">
              <a:solidFill>
                <a:schemeClr val="tx1"/>
              </a:solidFill>
            </a:endParaRPr>
          </a:p>
          <a:p>
            <a:pPr algn="r" rtl="1" eaLnBrk="1" hangingPunct="1"/>
            <a:endParaRPr lang="en-US" altLang="en-US" dirty="0" smtClean="0"/>
          </a:p>
        </p:txBody>
      </p:sp>
      <p:sp>
        <p:nvSpPr>
          <p:cNvPr id="25604" name="Rectangle 3"/>
          <p:cNvSpPr>
            <a:spLocks noChangeArrowheads="1"/>
          </p:cNvSpPr>
          <p:nvPr/>
        </p:nvSpPr>
        <p:spPr bwMode="auto">
          <a:xfrm>
            <a:off x="1666875" y="5843588"/>
            <a:ext cx="8643938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3200">
                <a:solidFill>
                  <a:srgbClr val="FFFFFF"/>
                </a:solidFill>
                <a:latin typeface="Tahoma" panose="020B0604030504040204" pitchFamily="34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Blip>
                <a:blip r:embed="rId2"/>
              </a:buBlip>
              <a:defRPr kumimoji="1" sz="2800">
                <a:solidFill>
                  <a:srgbClr val="FFFFFF"/>
                </a:solidFill>
                <a:latin typeface="Tahoma" panose="020B0604030504040204" pitchFamily="34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400">
                <a:solidFill>
                  <a:srgbClr val="FFFFFF"/>
                </a:solidFill>
                <a:latin typeface="Tahoma" panose="020B0604030504040204" pitchFamily="34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rgbClr val="FFFFFF"/>
                </a:solidFill>
                <a:latin typeface="Tahoma" panose="020B0604030504040204" pitchFamily="34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rgbClr val="FFFFFF"/>
                </a:solidFill>
                <a:latin typeface="Tahoma" panose="020B0604030504040204" pitchFamily="34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rgbClr val="FFFFFF"/>
                </a:solidFill>
                <a:latin typeface="Tahoma" panose="020B0604030504040204" pitchFamily="34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rgbClr val="FFFFFF"/>
                </a:solidFill>
                <a:latin typeface="Tahoma" panose="020B0604030504040204" pitchFamily="34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rgbClr val="FFFFFF"/>
                </a:solidFill>
                <a:latin typeface="Tahoma" panose="020B0604030504040204" pitchFamily="34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rgbClr val="FFFFFF"/>
                </a:solidFill>
                <a:latin typeface="Tahoma" panose="020B0604030504040204" pitchFamily="34" charset="0"/>
                <a:cs typeface="B Nazanin" panose="00000400000000000000" pitchFamily="2" charset="-78"/>
              </a:defRPr>
            </a:lvl9pPr>
          </a:lstStyle>
          <a:p>
            <a:pPr algn="l" rtl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Asghari F, Ghalandarpoorattar SM. </a:t>
            </a:r>
            <a:r>
              <a:rPr kumimoji="0" lang="en-US" altLang="en-US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Continuing review of ethics in clinical trials: a surveillance study in Iran.</a:t>
            </a:r>
            <a:r>
              <a:rPr kumimoji="0" lang="en-US" altLang="en-US"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 Med Ethics Hist Med. 2013 Sep 8;6:8.</a:t>
            </a:r>
          </a:p>
          <a:p>
            <a:pPr algn="l" rtl="0"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18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898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/>
            <a:r>
              <a:rPr lang="fa-IR" altLang="en-US" dirty="0" smtClean="0">
                <a:solidFill>
                  <a:srgbClr val="FF0000"/>
                </a:solidFill>
              </a:rPr>
              <a:t>فهم اطلاعات</a:t>
            </a:r>
            <a:endParaRPr lang="en-US" altLang="en-US" dirty="0" smtClean="0">
              <a:solidFill>
                <a:srgbClr val="FF0000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/>
            <a:r>
              <a:rPr lang="fa-IR" altLang="en-US" dirty="0" smtClean="0"/>
              <a:t>با زبان </a:t>
            </a:r>
            <a:r>
              <a:rPr lang="fa-IR" altLang="en-US" dirty="0" smtClean="0"/>
              <a:t>ساده و قابل فهم</a:t>
            </a:r>
          </a:p>
          <a:p>
            <a:pPr algn="r" rtl="1" eaLnBrk="1" hangingPunct="1"/>
            <a:r>
              <a:rPr lang="fa-IR" altLang="en-US" dirty="0" smtClean="0"/>
              <a:t>بدون استفاده از اصطلاحات تخصصی </a:t>
            </a:r>
          </a:p>
          <a:p>
            <a:pPr algn="r" rtl="1" eaLnBrk="1" hangingPunct="1"/>
            <a:r>
              <a:rPr lang="fa-IR" altLang="en-US" dirty="0" smtClean="0"/>
              <a:t>توضیح شفاهی اطلاعات</a:t>
            </a:r>
          </a:p>
          <a:p>
            <a:pPr algn="r" rtl="1" eaLnBrk="1" hangingPunct="1"/>
            <a:r>
              <a:rPr lang="fa-IR" altLang="en-US" dirty="0" smtClean="0"/>
              <a:t>دادن یک نسخه از اطلاعات مکتوب</a:t>
            </a:r>
          </a:p>
          <a:p>
            <a:pPr algn="r" rtl="1" eaLnBrk="1" hangingPunct="1"/>
            <a:r>
              <a:rPr lang="fa-IR" altLang="en-US" dirty="0" smtClean="0"/>
              <a:t>دادن امکان و فرصت سوال پرسیدن</a:t>
            </a:r>
            <a:endParaRPr lang="en-US" altLang="en-US" dirty="0" smtClean="0"/>
          </a:p>
        </p:txBody>
      </p:sp>
      <p:pic>
        <p:nvPicPr>
          <p:cNvPr id="26628" name="Picture 5" descr="clipboa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8288" y="1574801"/>
            <a:ext cx="2628900" cy="319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7066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266700" y="1968500"/>
            <a:ext cx="11049000" cy="4195764"/>
          </a:xfrm>
        </p:spPr>
        <p:txBody>
          <a:bodyPr/>
          <a:lstStyle/>
          <a:p>
            <a:pPr algn="just" rtl="1">
              <a:lnSpc>
                <a:spcPct val="150000"/>
              </a:lnSpc>
            </a:pPr>
            <a:r>
              <a:rPr lang="fa-IR" altLang="en-US" sz="3600" dirty="0" smtClean="0">
                <a:latin typeface="Yaqouti" pitchFamily="2" charset="2"/>
                <a:cs typeface="Yagut" panose="00000400000000000000" pitchFamily="2" charset="-78"/>
              </a:rPr>
              <a:t>عبارتست </a:t>
            </a:r>
            <a:r>
              <a:rPr lang="fa-IR" altLang="en-US" sz="3600" dirty="0">
                <a:latin typeface="Yaqouti" pitchFamily="2" charset="2"/>
                <a:cs typeface="Yagut" panose="00000400000000000000" pitchFamily="2" charset="-78"/>
              </a:rPr>
              <a:t>از توافق </a:t>
            </a:r>
            <a:r>
              <a:rPr lang="fa-IR" altLang="en-US" sz="3600" dirty="0">
                <a:solidFill>
                  <a:schemeClr val="hlink"/>
                </a:solidFill>
                <a:latin typeface="Yaqouti" pitchFamily="2" charset="2"/>
                <a:cs typeface="Yagut" panose="00000400000000000000" pitchFamily="2" charset="-78"/>
              </a:rPr>
              <a:t>آزادانه</a:t>
            </a:r>
            <a:r>
              <a:rPr lang="fa-IR" altLang="en-US" sz="3600" dirty="0">
                <a:latin typeface="Yaqouti" pitchFamily="2" charset="2"/>
                <a:cs typeface="Yagut" panose="00000400000000000000" pitchFamily="2" charset="-78"/>
              </a:rPr>
              <a:t> (و ابطال پذ</a:t>
            </a:r>
            <a:r>
              <a:rPr lang="ar-SA" altLang="en-US" sz="36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600" dirty="0">
                <a:latin typeface="Yaqouti" pitchFamily="2" charset="2"/>
                <a:cs typeface="Yagut" panose="00000400000000000000" pitchFamily="2" charset="-78"/>
              </a:rPr>
              <a:t>ر ) فرد واجد </a:t>
            </a:r>
            <a:r>
              <a:rPr lang="fa-IR" altLang="en-US" sz="3600" dirty="0">
                <a:solidFill>
                  <a:schemeClr val="hlink"/>
                </a:solidFill>
                <a:latin typeface="Yaqouti" pitchFamily="2" charset="2"/>
                <a:cs typeface="Yagut" panose="00000400000000000000" pitchFamily="2" charset="-78"/>
              </a:rPr>
              <a:t>صلاح</a:t>
            </a:r>
            <a:r>
              <a:rPr lang="ar-SA" altLang="en-US" sz="3600" dirty="0">
                <a:solidFill>
                  <a:schemeClr val="hlink"/>
                </a:solidFill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600" dirty="0">
                <a:solidFill>
                  <a:schemeClr val="hlink"/>
                </a:solidFill>
                <a:latin typeface="Yaqouti" pitchFamily="2" charset="2"/>
                <a:cs typeface="Yagut" panose="00000400000000000000" pitchFamily="2" charset="-78"/>
              </a:rPr>
              <a:t>ت</a:t>
            </a:r>
            <a:r>
              <a:rPr lang="fa-IR" altLang="en-US" sz="3600" dirty="0">
                <a:latin typeface="Yaqouti" pitchFamily="2" charset="2"/>
                <a:cs typeface="Yagut" panose="00000400000000000000" pitchFamily="2" charset="-78"/>
              </a:rPr>
              <a:t>  (ب</a:t>
            </a:r>
            <a:r>
              <a:rPr lang="ar-SA" altLang="en-US" sz="36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600" dirty="0">
                <a:latin typeface="Yaqouti" pitchFamily="2" charset="2"/>
                <a:cs typeface="Yagut" panose="00000400000000000000" pitchFamily="2" charset="-78"/>
              </a:rPr>
              <a:t>مار) مبن</a:t>
            </a:r>
            <a:r>
              <a:rPr lang="ar-SA" altLang="en-US" sz="36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600" dirty="0">
                <a:latin typeface="Yaqouti" pitchFamily="2" charset="2"/>
                <a:cs typeface="Yagut" panose="00000400000000000000" pitchFamily="2" charset="-78"/>
              </a:rPr>
              <a:t> بر </a:t>
            </a:r>
            <a:r>
              <a:rPr lang="fa-IR" altLang="en-US" sz="3600" dirty="0">
                <a:solidFill>
                  <a:schemeClr val="hlink"/>
                </a:solidFill>
                <a:latin typeface="Yaqouti" pitchFamily="2" charset="2"/>
                <a:cs typeface="Yagut" panose="00000400000000000000" pitchFamily="2" charset="-78"/>
              </a:rPr>
              <a:t>مشارکت</a:t>
            </a:r>
            <a:r>
              <a:rPr lang="fa-IR" altLang="en-US" sz="3600" dirty="0">
                <a:latin typeface="Yaqouti" pitchFamily="2" charset="2"/>
                <a:cs typeface="Yagut" panose="00000400000000000000" pitchFamily="2" charset="-78"/>
              </a:rPr>
              <a:t> در تصم</a:t>
            </a:r>
            <a:r>
              <a:rPr lang="ar-SA" altLang="en-US" sz="36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600" dirty="0">
                <a:latin typeface="Yaqouti" pitchFamily="2" charset="2"/>
                <a:cs typeface="Yagut" panose="00000400000000000000" pitchFamily="2" charset="-78"/>
              </a:rPr>
              <a:t>م گ</a:t>
            </a:r>
            <a:r>
              <a:rPr lang="ar-SA" altLang="en-US" sz="36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600" dirty="0">
                <a:latin typeface="Yaqouti" pitchFamily="2" charset="2"/>
                <a:cs typeface="Yagut" panose="00000400000000000000" pitchFamily="2" charset="-78"/>
              </a:rPr>
              <a:t>ر</a:t>
            </a:r>
            <a:r>
              <a:rPr lang="ar-SA" altLang="en-US" sz="36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600" dirty="0">
                <a:latin typeface="Yaqouti" pitchFamily="2" charset="2"/>
                <a:cs typeface="Yagut" panose="00000400000000000000" pitchFamily="2" charset="-78"/>
              </a:rPr>
              <a:t> درمان</a:t>
            </a:r>
            <a:r>
              <a:rPr lang="ar-SA" altLang="en-US" sz="36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600" dirty="0">
                <a:latin typeface="Yaqouti" pitchFamily="2" charset="2"/>
                <a:cs typeface="Yagut" panose="00000400000000000000" pitchFamily="2" charset="-78"/>
              </a:rPr>
              <a:t> ( </a:t>
            </a:r>
            <a:r>
              <a:rPr lang="ar-SA" altLang="en-US" sz="36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600" dirty="0">
                <a:latin typeface="Yaqouti" pitchFamily="2" charset="2"/>
                <a:cs typeface="Yagut" panose="00000400000000000000" pitchFamily="2" charset="-78"/>
              </a:rPr>
              <a:t>ا تحق</a:t>
            </a:r>
            <a:r>
              <a:rPr lang="ar-SA" altLang="en-US" sz="36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600" dirty="0">
                <a:latin typeface="Yaqouti" pitchFamily="2" charset="2"/>
                <a:cs typeface="Yagut" panose="00000400000000000000" pitchFamily="2" charset="-78"/>
              </a:rPr>
              <a:t>قات</a:t>
            </a:r>
            <a:r>
              <a:rPr lang="ar-SA" altLang="en-US" sz="36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600" dirty="0">
                <a:latin typeface="Yaqouti" pitchFamily="2" charset="2"/>
                <a:cs typeface="Yagut" panose="00000400000000000000" pitchFamily="2" charset="-78"/>
              </a:rPr>
              <a:t>) بدنبال </a:t>
            </a:r>
            <a:r>
              <a:rPr lang="fa-IR" altLang="en-US" sz="3600" dirty="0">
                <a:solidFill>
                  <a:schemeClr val="hlink"/>
                </a:solidFill>
                <a:latin typeface="Yaqouti" pitchFamily="2" charset="2"/>
                <a:cs typeface="Yagut" panose="00000400000000000000" pitchFamily="2" charset="-78"/>
              </a:rPr>
              <a:t>آگاه</a:t>
            </a:r>
            <a:r>
              <a:rPr lang="ar-SA" altLang="en-US" sz="3600" dirty="0">
                <a:solidFill>
                  <a:schemeClr val="hlink"/>
                </a:solidFill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600" dirty="0">
                <a:latin typeface="Yaqouti" pitchFamily="2" charset="2"/>
                <a:cs typeface="Yagut" panose="00000400000000000000" pitchFamily="2" charset="-78"/>
              </a:rPr>
              <a:t> از ماه</a:t>
            </a:r>
            <a:r>
              <a:rPr lang="ar-SA" altLang="en-US" sz="36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600" dirty="0">
                <a:latin typeface="Yaqouti" pitchFamily="2" charset="2"/>
                <a:cs typeface="Yagut" panose="00000400000000000000" pitchFamily="2" charset="-78"/>
              </a:rPr>
              <a:t>ت ، هدف و الزامات آن با اعتقاد به تاث</a:t>
            </a:r>
            <a:r>
              <a:rPr lang="ar-SA" altLang="en-US" sz="36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600" dirty="0">
                <a:latin typeface="Yaqouti" pitchFamily="2" charset="2"/>
                <a:cs typeface="Yagut" panose="00000400000000000000" pitchFamily="2" charset="-78"/>
              </a:rPr>
              <a:t>ر ا</a:t>
            </a:r>
            <a:r>
              <a:rPr lang="ar-SA" altLang="en-US" sz="36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600" dirty="0">
                <a:latin typeface="Yaqouti" pitchFamily="2" charset="2"/>
                <a:cs typeface="Yagut" panose="00000400000000000000" pitchFamily="2" charset="-78"/>
              </a:rPr>
              <a:t>ن مشارکت در انتخاب موثرتر</a:t>
            </a:r>
            <a:r>
              <a:rPr lang="ar-SA" altLang="en-US" sz="36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600" dirty="0">
                <a:latin typeface="Yaqouti" pitchFamily="2" charset="2"/>
                <a:cs typeface="Yagut" panose="00000400000000000000" pitchFamily="2" charset="-78"/>
              </a:rPr>
              <a:t>ن و مف</a:t>
            </a:r>
            <a:r>
              <a:rPr lang="ar-SA" altLang="en-US" sz="36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600" dirty="0">
                <a:latin typeface="Yaqouti" pitchFamily="2" charset="2"/>
                <a:cs typeface="Yagut" panose="00000400000000000000" pitchFamily="2" charset="-78"/>
              </a:rPr>
              <a:t>دتر</a:t>
            </a:r>
            <a:r>
              <a:rPr lang="ar-SA" altLang="en-US" sz="36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600" dirty="0">
                <a:latin typeface="Yaqouti" pitchFamily="2" charset="2"/>
                <a:cs typeface="Yagut" panose="00000400000000000000" pitchFamily="2" charset="-78"/>
              </a:rPr>
              <a:t>ن روش درمان</a:t>
            </a:r>
            <a:r>
              <a:rPr lang="ar-SA" altLang="en-US" sz="36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600" dirty="0">
                <a:latin typeface="Yaqouti" pitchFamily="2" charset="2"/>
                <a:cs typeface="Yagut" panose="00000400000000000000" pitchFamily="2" charset="-78"/>
              </a:rPr>
              <a:t> .</a:t>
            </a:r>
            <a:endParaRPr lang="en-US" altLang="en-US" sz="3600" dirty="0">
              <a:latin typeface="Yaqouti" pitchFamily="2" charset="2"/>
              <a:cs typeface="Yagut" panose="00000400000000000000" pitchFamily="2" charset="-78"/>
            </a:endParaRP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1774826" y="642938"/>
            <a:ext cx="806608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fa-IR" altLang="en-US" sz="4400" dirty="0">
                <a:solidFill>
                  <a:srgbClr val="FF0000"/>
                </a:solidFill>
              </a:rPr>
              <a:t>تعر</a:t>
            </a:r>
            <a:r>
              <a:rPr lang="ar-SA" altLang="en-US" sz="4400" dirty="0">
                <a:solidFill>
                  <a:srgbClr val="FF0000"/>
                </a:solidFill>
              </a:rPr>
              <a:t>ي</a:t>
            </a:r>
            <a:r>
              <a:rPr lang="fa-IR" altLang="en-US" sz="4400" dirty="0">
                <a:solidFill>
                  <a:srgbClr val="FF0000"/>
                </a:solidFill>
              </a:rPr>
              <a:t>ف </a:t>
            </a:r>
            <a:r>
              <a:rPr lang="fa-IR" altLang="en-US" sz="4400" dirty="0" smtClean="0">
                <a:solidFill>
                  <a:srgbClr val="FF0000"/>
                </a:solidFill>
                <a:latin typeface="Yaqouti" pitchFamily="2" charset="2"/>
              </a:rPr>
              <a:t>رضا</a:t>
            </a:r>
            <a:r>
              <a:rPr lang="ar-SA" altLang="en-US" sz="4400" dirty="0" smtClean="0">
                <a:solidFill>
                  <a:srgbClr val="FF0000"/>
                </a:solidFill>
                <a:latin typeface="Yaqouti" pitchFamily="2" charset="2"/>
              </a:rPr>
              <a:t>ي</a:t>
            </a:r>
            <a:r>
              <a:rPr lang="fa-IR" altLang="en-US" sz="4400" dirty="0" smtClean="0">
                <a:solidFill>
                  <a:srgbClr val="FF0000"/>
                </a:solidFill>
                <a:latin typeface="Yaqouti" pitchFamily="2" charset="2"/>
              </a:rPr>
              <a:t>ت آگاهانه </a:t>
            </a:r>
            <a:r>
              <a:rPr lang="fa-IR" altLang="en-US" sz="4400" dirty="0" smtClean="0">
                <a:solidFill>
                  <a:srgbClr val="FF0000"/>
                </a:solidFill>
              </a:rPr>
              <a:t>:</a:t>
            </a:r>
            <a:endParaRPr lang="en-US" altLang="en-US" sz="4400" dirty="0">
              <a:solidFill>
                <a:srgbClr val="FF0000"/>
              </a:solidFill>
            </a:endParaRP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4079876" y="6308726"/>
            <a:ext cx="2087563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solidFill>
                  <a:schemeClr val="tx2"/>
                </a:solidFill>
              </a:rPr>
              <a:t>Ehtics in primary Care , Jeremy Sugarman , 2000 , Mc Grow-Hill , P : 247</a:t>
            </a:r>
          </a:p>
        </p:txBody>
      </p:sp>
    </p:spTree>
    <p:extLst>
      <p:ext uri="{BB962C8B-B14F-4D97-AF65-F5344CB8AC3E}">
        <p14:creationId xmlns:p14="http://schemas.microsoft.com/office/powerpoint/2010/main" val="1089593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rtl="1" eaLnBrk="1" hangingPunct="1"/>
            <a:r>
              <a:rPr lang="fa-IR" altLang="en-US" dirty="0" smtClean="0">
                <a:solidFill>
                  <a:srgbClr val="FF0000"/>
                </a:solidFill>
              </a:rPr>
              <a:t>آزادی</a:t>
            </a:r>
            <a:endParaRPr lang="en-US" altLang="en-US" dirty="0" smtClean="0">
              <a:solidFill>
                <a:srgbClr val="FF0000"/>
              </a:solidFill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79650" y="1700214"/>
            <a:ext cx="7696200" cy="4751387"/>
          </a:xfrm>
        </p:spPr>
        <p:txBody>
          <a:bodyPr/>
          <a:lstStyle/>
          <a:p>
            <a:pPr marL="0" indent="0" algn="r" rtl="1" eaLnBrk="1" hangingPunct="1">
              <a:buNone/>
            </a:pPr>
            <a:r>
              <a:rPr lang="fa-IR" altLang="en-US" dirty="0" smtClean="0"/>
              <a:t>اجتناب از </a:t>
            </a:r>
          </a:p>
          <a:p>
            <a:pPr lvl="1" algn="r" rtl="1" eaLnBrk="1" hangingPunct="1"/>
            <a:r>
              <a:rPr lang="fa-IR" altLang="en-US" dirty="0" smtClean="0"/>
              <a:t>فریب</a:t>
            </a:r>
          </a:p>
          <a:p>
            <a:pPr lvl="1" algn="r" rtl="1" eaLnBrk="1" hangingPunct="1"/>
            <a:r>
              <a:rPr lang="fa-IR" altLang="en-US" dirty="0" smtClean="0"/>
              <a:t>بیان وادار کننده</a:t>
            </a:r>
          </a:p>
          <a:p>
            <a:pPr lvl="1" algn="r" rtl="1" eaLnBrk="1" hangingPunct="1"/>
            <a:r>
              <a:rPr lang="fa-IR" altLang="en-US" dirty="0" smtClean="0"/>
              <a:t>ترساندن بیمار</a:t>
            </a:r>
          </a:p>
          <a:p>
            <a:pPr lvl="1" algn="r" rtl="1" eaLnBrk="1" hangingPunct="1"/>
            <a:r>
              <a:rPr lang="fa-IR" altLang="en-US" dirty="0" smtClean="0"/>
              <a:t>امیدهای غیر واقع گرایانه</a:t>
            </a:r>
          </a:p>
          <a:p>
            <a:pPr lvl="1" algn="r" rtl="1" eaLnBrk="1" hangingPunct="1"/>
            <a:r>
              <a:rPr lang="fa-IR" altLang="en-US" dirty="0" smtClean="0"/>
              <a:t>انگیزه های مالی اغوا کننده</a:t>
            </a:r>
          </a:p>
          <a:p>
            <a:pPr lvl="1" algn="r" rtl="1" eaLnBrk="1" hangingPunct="1"/>
            <a:endParaRPr lang="en-US" altLang="en-US" dirty="0" smtClean="0"/>
          </a:p>
        </p:txBody>
      </p:sp>
      <p:sp>
        <p:nvSpPr>
          <p:cNvPr id="27652" name="AutoShape 5" descr="The-Bribery-Act-Receives-Royal-Assent"/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3200">
                <a:solidFill>
                  <a:srgbClr val="FFFFFF"/>
                </a:solidFill>
                <a:latin typeface="Tahoma" panose="020B0604030504040204" pitchFamily="34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Blip>
                <a:blip r:embed="rId2"/>
              </a:buBlip>
              <a:defRPr kumimoji="1" sz="2800">
                <a:solidFill>
                  <a:srgbClr val="FFFFFF"/>
                </a:solidFill>
                <a:latin typeface="Tahoma" panose="020B0604030504040204" pitchFamily="34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400">
                <a:solidFill>
                  <a:srgbClr val="FFFFFF"/>
                </a:solidFill>
                <a:latin typeface="Tahoma" panose="020B0604030504040204" pitchFamily="34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rgbClr val="FFFFFF"/>
                </a:solidFill>
                <a:latin typeface="Tahoma" panose="020B0604030504040204" pitchFamily="34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rgbClr val="FFFFFF"/>
                </a:solidFill>
                <a:latin typeface="Tahoma" panose="020B0604030504040204" pitchFamily="34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rgbClr val="FFFFFF"/>
                </a:solidFill>
                <a:latin typeface="Tahoma" panose="020B0604030504040204" pitchFamily="34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rgbClr val="FFFFFF"/>
                </a:solidFill>
                <a:latin typeface="Tahoma" panose="020B0604030504040204" pitchFamily="34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rgbClr val="FFFFFF"/>
                </a:solidFill>
                <a:latin typeface="Tahoma" panose="020B0604030504040204" pitchFamily="34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rgbClr val="FFFFFF"/>
                </a:solidFill>
                <a:latin typeface="Tahoma" panose="020B0604030504040204" pitchFamily="34" charset="0"/>
                <a:cs typeface="B Nazanin" panose="00000400000000000000" pitchFamily="2" charset="-78"/>
              </a:defRPr>
            </a:lvl9pPr>
          </a:lstStyle>
          <a:p>
            <a:pPr algn="l" rtl="0"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18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653" name="AutoShape 7" descr="The-Bribery-Act-Receives-Royal-Assent"/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3200">
                <a:solidFill>
                  <a:srgbClr val="FFFFFF"/>
                </a:solidFill>
                <a:latin typeface="Tahoma" panose="020B0604030504040204" pitchFamily="34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Blip>
                <a:blip r:embed="rId2"/>
              </a:buBlip>
              <a:defRPr kumimoji="1" sz="2800">
                <a:solidFill>
                  <a:srgbClr val="FFFFFF"/>
                </a:solidFill>
                <a:latin typeface="Tahoma" panose="020B0604030504040204" pitchFamily="34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400">
                <a:solidFill>
                  <a:srgbClr val="FFFFFF"/>
                </a:solidFill>
                <a:latin typeface="Tahoma" panose="020B0604030504040204" pitchFamily="34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rgbClr val="FFFFFF"/>
                </a:solidFill>
                <a:latin typeface="Tahoma" panose="020B0604030504040204" pitchFamily="34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rgbClr val="FFFFFF"/>
                </a:solidFill>
                <a:latin typeface="Tahoma" panose="020B0604030504040204" pitchFamily="34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rgbClr val="FFFFFF"/>
                </a:solidFill>
                <a:latin typeface="Tahoma" panose="020B0604030504040204" pitchFamily="34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rgbClr val="FFFFFF"/>
                </a:solidFill>
                <a:latin typeface="Tahoma" panose="020B0604030504040204" pitchFamily="34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rgbClr val="FFFFFF"/>
                </a:solidFill>
                <a:latin typeface="Tahoma" panose="020B0604030504040204" pitchFamily="34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rgbClr val="FFFFFF"/>
                </a:solidFill>
                <a:latin typeface="Tahoma" panose="020B0604030504040204" pitchFamily="34" charset="0"/>
                <a:cs typeface="B Nazanin" panose="00000400000000000000" pitchFamily="2" charset="-78"/>
              </a:defRPr>
            </a:lvl9pPr>
          </a:lstStyle>
          <a:p>
            <a:pPr algn="l" rtl="0"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18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654" name="AutoShape 9" descr="The-Bribery-Act-Receives-Royal-Assent"/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3200">
                <a:solidFill>
                  <a:srgbClr val="FFFFFF"/>
                </a:solidFill>
                <a:latin typeface="Tahoma" panose="020B0604030504040204" pitchFamily="34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Blip>
                <a:blip r:embed="rId2"/>
              </a:buBlip>
              <a:defRPr kumimoji="1" sz="2800">
                <a:solidFill>
                  <a:srgbClr val="FFFFFF"/>
                </a:solidFill>
                <a:latin typeface="Tahoma" panose="020B0604030504040204" pitchFamily="34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400">
                <a:solidFill>
                  <a:srgbClr val="FFFFFF"/>
                </a:solidFill>
                <a:latin typeface="Tahoma" panose="020B0604030504040204" pitchFamily="34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rgbClr val="FFFFFF"/>
                </a:solidFill>
                <a:latin typeface="Tahoma" panose="020B0604030504040204" pitchFamily="34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rgbClr val="FFFFFF"/>
                </a:solidFill>
                <a:latin typeface="Tahoma" panose="020B0604030504040204" pitchFamily="34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rgbClr val="FFFFFF"/>
                </a:solidFill>
                <a:latin typeface="Tahoma" panose="020B0604030504040204" pitchFamily="34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rgbClr val="FFFFFF"/>
                </a:solidFill>
                <a:latin typeface="Tahoma" panose="020B0604030504040204" pitchFamily="34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rgbClr val="FFFFFF"/>
                </a:solidFill>
                <a:latin typeface="Tahoma" panose="020B0604030504040204" pitchFamily="34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rgbClr val="FFFFFF"/>
                </a:solidFill>
                <a:latin typeface="Tahoma" panose="020B0604030504040204" pitchFamily="34" charset="0"/>
                <a:cs typeface="B Nazanin" panose="00000400000000000000" pitchFamily="2" charset="-78"/>
              </a:defRPr>
            </a:lvl9pPr>
          </a:lstStyle>
          <a:p>
            <a:pPr algn="l" rtl="0"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18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655" name="AutoShape 11" descr="The-Bribery-Act-Receives-Royal-Assent"/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3200">
                <a:solidFill>
                  <a:srgbClr val="FFFFFF"/>
                </a:solidFill>
                <a:latin typeface="Tahoma" panose="020B0604030504040204" pitchFamily="34" charset="0"/>
                <a:cs typeface="B Nazanin" panose="00000400000000000000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Blip>
                <a:blip r:embed="rId2"/>
              </a:buBlip>
              <a:defRPr kumimoji="1" sz="2800">
                <a:solidFill>
                  <a:srgbClr val="FFFFFF"/>
                </a:solidFill>
                <a:latin typeface="Tahoma" panose="020B0604030504040204" pitchFamily="34" charset="0"/>
                <a:cs typeface="B Nazanin" panose="00000400000000000000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400">
                <a:solidFill>
                  <a:srgbClr val="FFFFFF"/>
                </a:solidFill>
                <a:latin typeface="Tahoma" panose="020B0604030504040204" pitchFamily="34" charset="0"/>
                <a:cs typeface="B Nazanin" panose="00000400000000000000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rgbClr val="FFFFFF"/>
                </a:solidFill>
                <a:latin typeface="Tahoma" panose="020B0604030504040204" pitchFamily="34" charset="0"/>
                <a:cs typeface="B Nazanin" panose="00000400000000000000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rgbClr val="FFFFFF"/>
                </a:solidFill>
                <a:latin typeface="Tahoma" panose="020B0604030504040204" pitchFamily="34" charset="0"/>
                <a:cs typeface="B Nazanin" panose="00000400000000000000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rgbClr val="FFFFFF"/>
                </a:solidFill>
                <a:latin typeface="Tahoma" panose="020B0604030504040204" pitchFamily="34" charset="0"/>
                <a:cs typeface="B Nazanin" panose="00000400000000000000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rgbClr val="FFFFFF"/>
                </a:solidFill>
                <a:latin typeface="Tahoma" panose="020B0604030504040204" pitchFamily="34" charset="0"/>
                <a:cs typeface="B Nazanin" panose="00000400000000000000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rgbClr val="FFFFFF"/>
                </a:solidFill>
                <a:latin typeface="Tahoma" panose="020B0604030504040204" pitchFamily="34" charset="0"/>
                <a:cs typeface="B Nazanin" panose="00000400000000000000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rgbClr val="FFFFFF"/>
                </a:solidFill>
                <a:latin typeface="Tahoma" panose="020B0604030504040204" pitchFamily="34" charset="0"/>
                <a:cs typeface="B Nazanin" panose="00000400000000000000" pitchFamily="2" charset="-78"/>
              </a:defRPr>
            </a:lvl9pPr>
          </a:lstStyle>
          <a:p>
            <a:pPr algn="l" rtl="0"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18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956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 eaLnBrk="1" hangingPunct="1"/>
            <a:r>
              <a:rPr lang="fa-IR" altLang="en-US" sz="3600" dirty="0" smtClean="0">
                <a:solidFill>
                  <a:srgbClr val="FF0000"/>
                </a:solidFill>
              </a:rPr>
              <a:t>ظرفیت تصمیم گیری</a:t>
            </a:r>
            <a:endParaRPr lang="en-US" altLang="en-US" sz="3600" dirty="0" smtClean="0">
              <a:solidFill>
                <a:srgbClr val="FF0000"/>
              </a:solidFill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r" rtl="1" eaLnBrk="1" hangingPunct="1">
              <a:buNone/>
            </a:pPr>
            <a:r>
              <a:rPr lang="fa-IR" altLang="en-US" dirty="0" smtClean="0"/>
              <a:t>گروههای فاقد ظرفیت تصمیم گیری</a:t>
            </a:r>
          </a:p>
          <a:p>
            <a:pPr lvl="1" algn="r" rtl="1" eaLnBrk="1" hangingPunct="1"/>
            <a:r>
              <a:rPr lang="fa-IR" altLang="en-US" dirty="0" smtClean="0"/>
              <a:t>کودکان</a:t>
            </a:r>
          </a:p>
          <a:p>
            <a:pPr lvl="1" algn="r" rtl="1" eaLnBrk="1" hangingPunct="1"/>
            <a:r>
              <a:rPr lang="fa-IR" altLang="en-US" dirty="0" smtClean="0"/>
              <a:t>زوال عقل</a:t>
            </a:r>
          </a:p>
          <a:p>
            <a:pPr lvl="1" algn="r" rtl="1" eaLnBrk="1" hangingPunct="1"/>
            <a:r>
              <a:rPr lang="fa-IR" altLang="en-US" dirty="0" smtClean="0"/>
              <a:t>اختلالات يادگيري</a:t>
            </a:r>
          </a:p>
          <a:p>
            <a:pPr lvl="1" algn="r" rtl="1" eaLnBrk="1" hangingPunct="1"/>
            <a:r>
              <a:rPr lang="fa-IR" altLang="en-US" dirty="0" smtClean="0"/>
              <a:t>مشكلات جدي رواني</a:t>
            </a:r>
          </a:p>
          <a:p>
            <a:pPr algn="r" rtl="1" eaLnBrk="1" hangingPunct="1">
              <a:buFont typeface="Wingdings" panose="05000000000000000000" pitchFamily="2" charset="2"/>
              <a:buNone/>
            </a:pPr>
            <a:r>
              <a:rPr lang="fa-IR" altLang="en-US" dirty="0" smtClean="0"/>
              <a:t>		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468027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fa-IR" altLang="en-US" sz="4000" dirty="0" smtClean="0">
                <a:solidFill>
                  <a:srgbClr val="FF0000"/>
                </a:solidFill>
              </a:rPr>
              <a:t>رضایت از افراد فاقد ظرفیت</a:t>
            </a:r>
            <a:endParaRPr lang="en-US" altLang="en-US" sz="4000" dirty="0" smtClean="0">
              <a:solidFill>
                <a:srgbClr val="FF0000"/>
              </a:solidFill>
            </a:endParaRP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749300" y="1701800"/>
            <a:ext cx="11137900" cy="4751388"/>
          </a:xfrm>
        </p:spPr>
        <p:txBody>
          <a:bodyPr/>
          <a:lstStyle/>
          <a:p>
            <a:pPr algn="r" rtl="1" eaLnBrk="1" hangingPunct="1"/>
            <a:r>
              <a:rPr lang="fa-IR" altLang="en-US" dirty="0" smtClean="0"/>
              <a:t>ظرفیت تصمیم گیری وابسته به تصمیم است. </a:t>
            </a:r>
          </a:p>
          <a:p>
            <a:pPr algn="r" rtl="1" eaLnBrk="1" hangingPunct="1"/>
            <a:endParaRPr lang="fa-IR" altLang="en-US" sz="2000" dirty="0"/>
          </a:p>
          <a:p>
            <a:pPr algn="r" rtl="1" eaLnBrk="1" hangingPunct="1"/>
            <a:r>
              <a:rPr lang="fa-IR" altLang="en-US" dirty="0" smtClean="0"/>
              <a:t>ارزیابی ظرفیت تصمیم گیری باید توسط فردی مستقل از پژوهش انجام شود.</a:t>
            </a:r>
          </a:p>
          <a:p>
            <a:pPr algn="r" rtl="1" eaLnBrk="1" hangingPunct="1"/>
            <a:endParaRPr lang="fa-IR" altLang="en-US" sz="2000" dirty="0"/>
          </a:p>
          <a:p>
            <a:pPr algn="r" rtl="1" eaLnBrk="1" hangingPunct="1"/>
            <a:r>
              <a:rPr lang="fa-IR" altLang="en-US" dirty="0" smtClean="0"/>
              <a:t>رضایت از قیم فرد فاقد ظرفیت و موافقت ضمنی خود فرد </a:t>
            </a:r>
            <a:r>
              <a:rPr lang="en-US" altLang="en-US" dirty="0" smtClean="0"/>
              <a:t>Consent</a:t>
            </a:r>
            <a:r>
              <a:rPr lang="en-US" altLang="en-US" dirty="0" smtClean="0">
                <a:solidFill>
                  <a:srgbClr val="ED4213"/>
                </a:solidFill>
              </a:rPr>
              <a:t> + </a:t>
            </a:r>
            <a:r>
              <a:rPr lang="en-US" altLang="en-US" dirty="0" smtClean="0"/>
              <a:t>Assent</a:t>
            </a:r>
            <a:endParaRPr lang="fa-IR" altLang="en-US" dirty="0" smtClean="0"/>
          </a:p>
          <a:p>
            <a:pPr algn="r" rtl="1" eaLnBrk="1" hangingPunct="1"/>
            <a:endParaRPr lang="fa-IR" altLang="en-US" sz="2000" dirty="0"/>
          </a:p>
          <a:p>
            <a:pPr algn="r" rtl="1" eaLnBrk="1" hangingPunct="1"/>
            <a:r>
              <a:rPr lang="fa-IR" altLang="en-US" dirty="0" smtClean="0"/>
              <a:t>هر زمان در طول پژوهش فرد ظرفیت تصمیم گیری پیدا کرد باید از خود فرد رضایت گرفته شود.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413361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fa-IR" altLang="en-US" sz="3600" dirty="0">
                <a:solidFill>
                  <a:srgbClr val="FF0000"/>
                </a:solidFill>
              </a:rPr>
              <a:t>فرایند رضایت آگاهانه</a:t>
            </a:r>
            <a:endParaRPr lang="en-US" altLang="en-US" sz="3600" dirty="0">
              <a:solidFill>
                <a:srgbClr val="FF0000"/>
              </a:solidFill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700214"/>
            <a:ext cx="9194800" cy="4586287"/>
          </a:xfrm>
        </p:spPr>
        <p:txBody>
          <a:bodyPr/>
          <a:lstStyle/>
          <a:p>
            <a:pPr algn="r" rtl="1" eaLnBrk="1" hangingPunct="1"/>
            <a:r>
              <a:rPr lang="fa-IR" altLang="en-US" dirty="0" smtClean="0"/>
              <a:t>دادن اطلاعات </a:t>
            </a:r>
            <a:r>
              <a:rPr lang="fa-IR" altLang="en-US" u="sng" dirty="0" smtClean="0"/>
              <a:t>مکتوب</a:t>
            </a:r>
            <a:r>
              <a:rPr lang="fa-IR" altLang="en-US" dirty="0" smtClean="0"/>
              <a:t> و توضیح </a:t>
            </a:r>
            <a:r>
              <a:rPr lang="fa-IR" altLang="en-US" u="sng" dirty="0" smtClean="0"/>
              <a:t>شفاهی</a:t>
            </a:r>
            <a:r>
              <a:rPr lang="fa-IR" altLang="en-US" dirty="0" smtClean="0"/>
              <a:t> اطلاعات</a:t>
            </a:r>
          </a:p>
          <a:p>
            <a:pPr algn="r" rtl="1" eaLnBrk="1" hangingPunct="1"/>
            <a:r>
              <a:rPr lang="fa-IR" altLang="en-US" dirty="0" smtClean="0"/>
              <a:t>دادن فرصت کافی برای </a:t>
            </a:r>
            <a:r>
              <a:rPr lang="fa-IR" altLang="en-US" u="sng" dirty="0" smtClean="0"/>
              <a:t>پرسش</a:t>
            </a:r>
          </a:p>
          <a:p>
            <a:pPr algn="r" rtl="1" eaLnBrk="1" hangingPunct="1"/>
            <a:r>
              <a:rPr lang="fa-IR" altLang="en-US" u="sng" dirty="0" smtClean="0"/>
              <a:t>فرصت</a:t>
            </a:r>
            <a:r>
              <a:rPr lang="fa-IR" altLang="en-US" dirty="0" smtClean="0"/>
              <a:t> تصمیم گیری</a:t>
            </a:r>
          </a:p>
          <a:p>
            <a:pPr algn="r" rtl="1" eaLnBrk="1" hangingPunct="1"/>
            <a:r>
              <a:rPr lang="fa-IR" altLang="en-US" u="sng" dirty="0" smtClean="0"/>
              <a:t>حق امتناع </a:t>
            </a:r>
            <a:r>
              <a:rPr lang="fa-IR" altLang="en-US" dirty="0" smtClean="0"/>
              <a:t>بدون محرومیت از مراقبت</a:t>
            </a:r>
          </a:p>
          <a:p>
            <a:pPr algn="r" rtl="1" eaLnBrk="1" hangingPunct="1"/>
            <a:r>
              <a:rPr lang="fa-IR" altLang="en-US" dirty="0" smtClean="0"/>
              <a:t>امضاء فرم</a:t>
            </a:r>
          </a:p>
          <a:p>
            <a:pPr algn="r" rtl="1" eaLnBrk="1" hangingPunct="1"/>
            <a:r>
              <a:rPr lang="fa-IR" altLang="en-US" dirty="0" smtClean="0"/>
              <a:t>ارائه اطلاعات جدید مرتبط با پژوهش در هر نوبت ملاقات</a:t>
            </a:r>
          </a:p>
        </p:txBody>
      </p:sp>
    </p:spTree>
    <p:extLst>
      <p:ext uri="{BB962C8B-B14F-4D97-AF65-F5344CB8AC3E}">
        <p14:creationId xmlns:p14="http://schemas.microsoft.com/office/powerpoint/2010/main" val="4207217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C:\Users\Public\Pictures\ensan-mahkum-be-azadist-Sartre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3158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>
              <a:defRPr/>
            </a:pPr>
            <a:r>
              <a:rPr lang="fa-IR" sz="3600" b="1" dirty="0" smtClean="0">
                <a:solidFill>
                  <a:srgbClr val="FF0000"/>
                </a:solidFill>
              </a:rPr>
              <a:t>اجزاء تشکیل دهنده رضایت </a:t>
            </a:r>
            <a:endParaRPr lang="en-US" sz="3600" b="1" dirty="0" smtClean="0">
              <a:solidFill>
                <a:srgbClr val="FF0000"/>
              </a:solidFill>
            </a:endParaRP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838200" y="1828800"/>
            <a:ext cx="10604500" cy="4051300"/>
          </a:xfrm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0" indent="0" algn="r" rtl="1">
              <a:buNone/>
              <a:defRPr/>
            </a:pPr>
            <a:r>
              <a:rPr lang="en-US" b="1" dirty="0" smtClean="0">
                <a:solidFill>
                  <a:srgbClr val="FF0000"/>
                </a:solidFill>
              </a:rPr>
              <a:t>Disclosure</a:t>
            </a:r>
            <a:r>
              <a:rPr lang="fa-IR" b="1" dirty="0" smtClean="0">
                <a:solidFill>
                  <a:srgbClr val="FF0000"/>
                </a:solidFill>
              </a:rPr>
              <a:t>: </a:t>
            </a:r>
            <a:r>
              <a:rPr lang="fa-IR" dirty="0" smtClean="0"/>
              <a:t>اطلاعات کافی در اختیار بیمار گذاشته شود</a:t>
            </a:r>
          </a:p>
          <a:p>
            <a:pPr marL="0" indent="0" algn="r" rtl="1">
              <a:buNone/>
              <a:defRPr/>
            </a:pPr>
            <a:endParaRPr lang="fa-IR" dirty="0" smtClean="0"/>
          </a:p>
          <a:p>
            <a:pPr marL="0" indent="0" algn="r" rtl="1">
              <a:buNone/>
              <a:defRPr/>
            </a:pPr>
            <a:r>
              <a:rPr lang="en-US" b="1" dirty="0">
                <a:solidFill>
                  <a:srgbClr val="FF0000"/>
                </a:solidFill>
              </a:rPr>
              <a:t>Capacitance</a:t>
            </a:r>
            <a:r>
              <a:rPr lang="fa-IR" b="1" dirty="0">
                <a:solidFill>
                  <a:srgbClr val="FF0000"/>
                </a:solidFill>
              </a:rPr>
              <a:t>: </a:t>
            </a:r>
            <a:r>
              <a:rPr lang="fa-IR" dirty="0" smtClean="0"/>
              <a:t>بیمار باید ظرفیت لازم برای دادن رضایت را داشته باشد. یعنی توانمندی کافی برای </a:t>
            </a:r>
            <a:r>
              <a:rPr lang="fa-IR" dirty="0" smtClean="0">
                <a:solidFill>
                  <a:srgbClr val="FF0000"/>
                </a:solidFill>
              </a:rPr>
              <a:t>درک اطلاعات </a:t>
            </a:r>
            <a:r>
              <a:rPr lang="fa-IR" dirty="0" smtClean="0"/>
              <a:t>داده شده و </a:t>
            </a:r>
            <a:r>
              <a:rPr lang="fa-IR" dirty="0" smtClean="0">
                <a:solidFill>
                  <a:srgbClr val="FF0000"/>
                </a:solidFill>
              </a:rPr>
              <a:t>تصمیم گیری </a:t>
            </a:r>
            <a:r>
              <a:rPr lang="fa-IR" dirty="0" smtClean="0"/>
              <a:t>در رابطه با اقدام تشخیصی یا درمانی پیشنهادی را داشته  باشد.</a:t>
            </a:r>
          </a:p>
          <a:p>
            <a:pPr marL="0" indent="0" algn="r" rtl="1">
              <a:buNone/>
              <a:defRPr/>
            </a:pPr>
            <a:endParaRPr lang="fa-IR" dirty="0" smtClean="0"/>
          </a:p>
          <a:p>
            <a:pPr marL="0" indent="0" algn="r" rtl="1">
              <a:buNone/>
              <a:defRPr/>
            </a:pPr>
            <a:r>
              <a:rPr lang="en-US" b="1" dirty="0">
                <a:solidFill>
                  <a:srgbClr val="FF0000"/>
                </a:solidFill>
              </a:rPr>
              <a:t>Voluntarism</a:t>
            </a:r>
            <a:r>
              <a:rPr lang="fa-IR" b="1" dirty="0">
                <a:solidFill>
                  <a:srgbClr val="FF0000"/>
                </a:solidFill>
              </a:rPr>
              <a:t>:</a:t>
            </a:r>
            <a:r>
              <a:rPr lang="fa-IR" dirty="0" smtClean="0"/>
              <a:t> تصمیم گیری باید آزادانه و داوطلبانه باشد.</a:t>
            </a:r>
            <a:endParaRPr lang="en-US" dirty="0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1"/>
          </p:nvPr>
        </p:nvSpPr>
        <p:spPr bwMode="auto">
          <a:xfrm>
            <a:off x="8077200" y="6278563"/>
            <a:ext cx="21336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 algn="l" rtl="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 algn="l" rtl="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 algn="l" rtl="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 algn="l" rtl="0"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ctr"/>
            <a:fld id="{49CF4A46-5FAD-48A7-A07A-F57961F7ABD4}" type="slidenum">
              <a:rPr lang="ar-SA" altLang="en-US">
                <a:solidFill>
                  <a:srgbClr val="FFFFFF"/>
                </a:solidFill>
              </a:rPr>
              <a:pPr algn="ctr"/>
              <a:t>4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61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600" dirty="0" smtClean="0">
                <a:solidFill>
                  <a:srgbClr val="FF0000"/>
                </a:solidFill>
              </a:rPr>
              <a:t>رضایت آگاهانه چیست؟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0800" y="1968500"/>
            <a:ext cx="3810000" cy="4157664"/>
          </a:xfrm>
        </p:spPr>
        <p:txBody>
          <a:bodyPr/>
          <a:lstStyle/>
          <a:p>
            <a:pPr algn="r" rtl="1"/>
            <a:r>
              <a:rPr lang="fa-IR" dirty="0" smtClean="0"/>
              <a:t>رضایت تنها هنگامی معتبر است که دربردارنده‌ی دو شرط </a:t>
            </a:r>
            <a:r>
              <a:rPr lang="fa-IR" b="1" dirty="0" smtClean="0">
                <a:solidFill>
                  <a:srgbClr val="FF0000"/>
                </a:solidFill>
              </a:rPr>
              <a:t>"آزادی" </a:t>
            </a:r>
            <a:r>
              <a:rPr lang="fa-IR" dirty="0" smtClean="0"/>
              <a:t>و </a:t>
            </a:r>
            <a:r>
              <a:rPr lang="fa-IR" b="1" dirty="0" smtClean="0">
                <a:solidFill>
                  <a:srgbClr val="FF0000"/>
                </a:solidFill>
              </a:rPr>
              <a:t>"آگاهی" </a:t>
            </a:r>
            <a:r>
              <a:rPr lang="fa-IR" dirty="0" smtClean="0"/>
              <a:t>باشد. </a:t>
            </a:r>
            <a:endParaRPr lang="en-US" dirty="0"/>
          </a:p>
        </p:txBody>
      </p:sp>
      <p:pic>
        <p:nvPicPr>
          <p:cNvPr id="1027" name="Picture 3" descr="C:\Users\12345\Desktop\Research Ethics\درسنامه\رضایت آگاهانه\LabRat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752600"/>
            <a:ext cx="5181600" cy="5308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49429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5975"/>
          </a:xfrm>
        </p:spPr>
        <p:txBody>
          <a:bodyPr/>
          <a:lstStyle/>
          <a:p>
            <a:pPr algn="ctr"/>
            <a:r>
              <a:rPr lang="fa-IR" dirty="0" smtClean="0">
                <a:solidFill>
                  <a:srgbClr val="FF0000"/>
                </a:solidFill>
              </a:rPr>
              <a:t>محتوای رضایت آگاهانه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35100"/>
            <a:ext cx="11671300" cy="5422900"/>
          </a:xfrm>
        </p:spPr>
        <p:txBody>
          <a:bodyPr>
            <a:normAutofit fontScale="32500" lnSpcReduction="20000"/>
          </a:bodyPr>
          <a:lstStyle/>
          <a:p>
            <a:pPr algn="r" rtl="1"/>
            <a:r>
              <a:rPr lang="fa-IR" sz="7200" dirty="0"/>
              <a:t>معرفی پژوهش‌گر اصلی و سایر اعضای تیم مرتبط با آزمودنی</a:t>
            </a:r>
          </a:p>
          <a:p>
            <a:pPr algn="r" rtl="1"/>
            <a:r>
              <a:rPr lang="fa-IR" sz="7200" dirty="0"/>
              <a:t>عنوان پژوهش</a:t>
            </a:r>
          </a:p>
          <a:p>
            <a:pPr algn="r" rtl="1"/>
            <a:r>
              <a:rPr lang="fa-IR" sz="7200" dirty="0"/>
              <a:t>هدف با اهداف پژوهش به زبان قابل فهم برای آزمودنی عامی</a:t>
            </a:r>
          </a:p>
          <a:p>
            <a:pPr algn="r" rtl="1"/>
            <a:r>
              <a:rPr lang="fa-IR" sz="7200" dirty="0" smtClean="0"/>
              <a:t> </a:t>
            </a:r>
            <a:r>
              <a:rPr lang="fa-IR" sz="7200" dirty="0"/>
              <a:t>فرد در انتخاب شرکت در پژوهش کاملا آزاد است و در صورت نپذیرفتن از درمان‌های عادی محروم نخواهد شد.</a:t>
            </a:r>
          </a:p>
          <a:p>
            <a:pPr algn="r" rtl="1"/>
            <a:r>
              <a:rPr lang="fa-IR" sz="7200" dirty="0" smtClean="0"/>
              <a:t>هر </a:t>
            </a:r>
            <a:r>
              <a:rPr lang="fa-IR" sz="7200" dirty="0"/>
              <a:t>وقت که </a:t>
            </a:r>
            <a:r>
              <a:rPr lang="fa-IR" sz="7200" dirty="0" smtClean="0"/>
              <a:t>آزمودنی </a:t>
            </a:r>
            <a:r>
              <a:rPr lang="fa-IR" sz="7200" dirty="0" smtClean="0"/>
              <a:t>مایل </a:t>
            </a:r>
            <a:r>
              <a:rPr lang="fa-IR" sz="7200" dirty="0"/>
              <a:t>باشد می‌تواند از مطالعه خارج شود </a:t>
            </a:r>
            <a:r>
              <a:rPr lang="fa-IR" sz="7200" dirty="0" smtClean="0"/>
              <a:t>بدون </a:t>
            </a:r>
            <a:r>
              <a:rPr lang="fa-IR" sz="7200" dirty="0"/>
              <a:t>بازخواست یا پرداخت غرامت</a:t>
            </a:r>
          </a:p>
          <a:p>
            <a:pPr algn="r" rtl="1"/>
            <a:r>
              <a:rPr lang="fa-IR" sz="7200" dirty="0"/>
              <a:t>شرح دقیق مداخلاتی که قرار است انجام گیرند و توقعی که از آزمودنی وجود خواهد داشت</a:t>
            </a:r>
          </a:p>
          <a:p>
            <a:pPr algn="r" rtl="1"/>
            <a:r>
              <a:rPr lang="fa-IR" sz="7200" dirty="0"/>
              <a:t>شرح احتمال تخصیص به شاخه‌های کارآزمایی از جمله دارونما</a:t>
            </a:r>
          </a:p>
          <a:p>
            <a:pPr algn="r" rtl="1"/>
            <a:r>
              <a:rPr lang="fa-IR" sz="7200" dirty="0"/>
              <a:t>شرح فوائد و زیان‌ها و خطرهای محتمل برای آزمودنی </a:t>
            </a:r>
            <a:r>
              <a:rPr lang="fa-IR" sz="7200" dirty="0" smtClean="0"/>
              <a:t>( </a:t>
            </a:r>
            <a:r>
              <a:rPr lang="fa-IR" sz="7200" dirty="0"/>
              <a:t>پاسخ به تمامی نگرانی‌ها و سوال‌های آزمودنی)</a:t>
            </a:r>
          </a:p>
          <a:p>
            <a:pPr algn="r" rtl="1"/>
            <a:r>
              <a:rPr lang="fa-IR" sz="7200" dirty="0"/>
              <a:t>شرح روش‌های جایگزین (که در صورت عدم پذیرش شرکت در کارآزمایی همچنان در دسترس آزمودنی خواهد بود) با فوائد و زیان‌ها و خطرهای محتمل </a:t>
            </a:r>
          </a:p>
          <a:p>
            <a:pPr algn="r" rtl="1"/>
            <a:r>
              <a:rPr lang="fa-IR" sz="7200" dirty="0"/>
              <a:t>تصریح به رایگان بودن مداخله‌ی پژوهشی و نحوه‌ی جبران هزینه‌هایی که آزمودنی متحمل خواهد شد</a:t>
            </a:r>
          </a:p>
          <a:p>
            <a:pPr algn="r" rtl="1"/>
            <a:r>
              <a:rPr lang="fa-IR" sz="7200" dirty="0"/>
              <a:t>تضمین جبران تمامی خسارات احتمالی وارده</a:t>
            </a:r>
          </a:p>
          <a:p>
            <a:pPr algn="r" rtl="1"/>
            <a:r>
              <a:rPr lang="fa-IR" sz="7200" dirty="0"/>
              <a:t>معرفی فردی که در صورت پیش آمدن پرسش یا </a:t>
            </a:r>
            <a:r>
              <a:rPr lang="fa-IR" sz="7200" dirty="0" smtClean="0"/>
              <a:t>مشکل، </a:t>
            </a:r>
            <a:r>
              <a:rPr lang="fa-IR" sz="7200" dirty="0"/>
              <a:t>آزمودنی به او مراجعه کند با شماره‌ی تماسی که در شبانه روز قابل دسترسی باشد</a:t>
            </a:r>
          </a:p>
          <a:p>
            <a:pPr algn="r" rtl="1"/>
            <a:r>
              <a:rPr lang="fa-IR" sz="7200" dirty="0"/>
              <a:t>محلی برای گواهی آزمودنی مبنی بر درک کامل محتوای رضایت‌نامه و امضای آزمودنی، شاهد و پژوهش‌گر ارشد</a:t>
            </a:r>
          </a:p>
          <a:p>
            <a:pPr algn="r" rtl="1"/>
            <a:endParaRPr lang="fa-IR" dirty="0" smtClean="0"/>
          </a:p>
        </p:txBody>
      </p:sp>
    </p:spTree>
    <p:extLst>
      <p:ext uri="{BB962C8B-B14F-4D97-AF65-F5344CB8AC3E}">
        <p14:creationId xmlns:p14="http://schemas.microsoft.com/office/powerpoint/2010/main" val="1989524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457200"/>
            <a:ext cx="8382000" cy="1143000"/>
          </a:xfrm>
        </p:spPr>
        <p:txBody>
          <a:bodyPr>
            <a:normAutofit/>
          </a:bodyPr>
          <a:lstStyle/>
          <a:p>
            <a:pPr algn="r" rtl="1"/>
            <a:r>
              <a:rPr lang="ar-SA" sz="2400" b="1" dirty="0">
                <a:solidFill>
                  <a:srgbClr val="FF0000"/>
                </a:solidFill>
              </a:rPr>
              <a:t>مواردي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ar-SA" sz="2400" b="1" dirty="0">
                <a:solidFill>
                  <a:srgbClr val="FF0000"/>
                </a:solidFill>
              </a:rPr>
              <a:t>كه مي توان از اخذ رضايت آگاهانه چشم پوشي كرد</a:t>
            </a:r>
            <a:r>
              <a:rPr lang="fa-IR" sz="2400" b="1" dirty="0">
                <a:solidFill>
                  <a:srgbClr val="FF0000"/>
                </a:solidFill>
              </a:rPr>
              <a:t/>
            </a:r>
            <a:br>
              <a:rPr lang="fa-IR" sz="2400" b="1" dirty="0">
                <a:solidFill>
                  <a:srgbClr val="FF0000"/>
                </a:solidFill>
              </a:rPr>
            </a:b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" y="1600201"/>
            <a:ext cx="9944100" cy="4525963"/>
          </a:xfrm>
        </p:spPr>
        <p:txBody>
          <a:bodyPr/>
          <a:lstStyle/>
          <a:p>
            <a:pPr algn="r" rtl="1"/>
            <a:r>
              <a:rPr lang="fa-IR" dirty="0"/>
              <a:t>زمانی که اخذ رضایت از بیمارغیر ممکن است.</a:t>
            </a:r>
          </a:p>
          <a:p>
            <a:pPr algn="r" rtl="1"/>
            <a:r>
              <a:rPr lang="fa-IR" dirty="0"/>
              <a:t>مطالعاتی که تحت تاثیر شخص بیمار قرار ندارند.</a:t>
            </a:r>
          </a:p>
          <a:p>
            <a:pPr algn="r" rtl="1"/>
            <a:r>
              <a:rPr lang="fa-IR" dirty="0" smtClean="0"/>
              <a:t>مواردی </a:t>
            </a:r>
            <a:r>
              <a:rPr lang="fa-IR" dirty="0"/>
              <a:t>که نیاز به تصمیم گیری از سوی فرد جایگزین وجود دارد.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501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martArt Placeholder 18439"/>
          <p:cNvGrpSpPr>
            <a:grpSpLocks noChangeAspect="1"/>
          </p:cNvGrpSpPr>
          <p:nvPr/>
        </p:nvGrpSpPr>
        <p:grpSpPr bwMode="auto">
          <a:xfrm>
            <a:off x="1847851" y="1484314"/>
            <a:ext cx="1800225" cy="954087"/>
            <a:chOff x="272" y="999"/>
            <a:chExt cx="864" cy="288"/>
          </a:xfrm>
        </p:grpSpPr>
      </p:grpSp>
      <p:sp>
        <p:nvSpPr>
          <p:cNvPr id="18456" name="_s1028"/>
          <p:cNvSpPr>
            <a:spLocks noChangeArrowheads="1"/>
          </p:cNvSpPr>
          <p:nvPr/>
        </p:nvSpPr>
        <p:spPr bwMode="auto">
          <a:xfrm>
            <a:off x="6600826" y="908050"/>
            <a:ext cx="1800225" cy="95408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rtl="0"/>
            <a:r>
              <a:rPr lang="fa-IR" altLang="en-US" sz="3200" b="1" dirty="0">
                <a:solidFill>
                  <a:schemeClr val="bg1"/>
                </a:solidFill>
                <a:latin typeface="Yaqouti" pitchFamily="2" charset="2"/>
                <a:cs typeface="Yagut" panose="00000400000000000000" pitchFamily="2" charset="-78"/>
              </a:rPr>
              <a:t>آزاد</a:t>
            </a:r>
            <a:r>
              <a:rPr lang="ar-SA" altLang="en-US" sz="3200" b="1" dirty="0">
                <a:solidFill>
                  <a:schemeClr val="bg1"/>
                </a:solidFill>
                <a:latin typeface="Yaqouti" pitchFamily="2" charset="2"/>
                <a:cs typeface="Yagut" panose="00000400000000000000" pitchFamily="2" charset="-78"/>
              </a:rPr>
              <a:t>ي</a:t>
            </a:r>
            <a:endParaRPr lang="en-US" altLang="en-US" sz="3200" b="1" dirty="0">
              <a:solidFill>
                <a:schemeClr val="bg1"/>
              </a:solidFill>
              <a:latin typeface="Yaqouti" pitchFamily="2" charset="2"/>
              <a:cs typeface="Yagut" panose="00000400000000000000" pitchFamily="2" charset="-78"/>
            </a:endParaRPr>
          </a:p>
        </p:txBody>
      </p:sp>
      <p:sp>
        <p:nvSpPr>
          <p:cNvPr id="18458" name="Line 26"/>
          <p:cNvSpPr>
            <a:spLocks noChangeShapeType="1"/>
          </p:cNvSpPr>
          <p:nvPr/>
        </p:nvSpPr>
        <p:spPr bwMode="auto">
          <a:xfrm>
            <a:off x="2782888" y="1862139"/>
            <a:ext cx="0" cy="720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9" name="Line 27"/>
          <p:cNvSpPr>
            <a:spLocks noChangeShapeType="1"/>
          </p:cNvSpPr>
          <p:nvPr/>
        </p:nvSpPr>
        <p:spPr bwMode="auto">
          <a:xfrm>
            <a:off x="4583113" y="1862139"/>
            <a:ext cx="0" cy="720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0" name="Line 28"/>
          <p:cNvSpPr>
            <a:spLocks noChangeShapeType="1"/>
          </p:cNvSpPr>
          <p:nvPr/>
        </p:nvSpPr>
        <p:spPr bwMode="auto">
          <a:xfrm>
            <a:off x="2782889" y="2582863"/>
            <a:ext cx="18002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1" name="_s1028"/>
          <p:cNvSpPr>
            <a:spLocks noChangeArrowheads="1"/>
          </p:cNvSpPr>
          <p:nvPr/>
        </p:nvSpPr>
        <p:spPr bwMode="auto">
          <a:xfrm>
            <a:off x="2782889" y="3014664"/>
            <a:ext cx="1800225" cy="954087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rtl="0"/>
            <a:r>
              <a:rPr lang="fa-IR" altLang="en-US" sz="3200" b="1" dirty="0">
                <a:solidFill>
                  <a:schemeClr val="bg1"/>
                </a:solidFill>
                <a:latin typeface="Yaqouti" pitchFamily="2" charset="2"/>
                <a:cs typeface="Yagut" panose="00000400000000000000" pitchFamily="2" charset="-78"/>
              </a:rPr>
              <a:t>آگاه</a:t>
            </a:r>
            <a:r>
              <a:rPr lang="ar-SA" altLang="en-US" sz="3200" b="1" dirty="0">
                <a:solidFill>
                  <a:schemeClr val="bg1"/>
                </a:solidFill>
                <a:latin typeface="Yaqouti" pitchFamily="2" charset="2"/>
                <a:cs typeface="Yagut" panose="00000400000000000000" pitchFamily="2" charset="-78"/>
              </a:rPr>
              <a:t>ي</a:t>
            </a:r>
            <a:endParaRPr lang="en-US" altLang="en-US" sz="3200" b="1" dirty="0">
              <a:solidFill>
                <a:schemeClr val="bg1"/>
              </a:solidFill>
              <a:latin typeface="Yaqouti" pitchFamily="2" charset="2"/>
              <a:cs typeface="Yagut" panose="00000400000000000000" pitchFamily="2" charset="-78"/>
            </a:endParaRPr>
          </a:p>
        </p:txBody>
      </p:sp>
      <p:sp>
        <p:nvSpPr>
          <p:cNvPr id="18462" name="Line 30"/>
          <p:cNvSpPr>
            <a:spLocks noChangeShapeType="1"/>
          </p:cNvSpPr>
          <p:nvPr/>
        </p:nvSpPr>
        <p:spPr bwMode="auto">
          <a:xfrm>
            <a:off x="3648075" y="2582863"/>
            <a:ext cx="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3" name="Line 31"/>
          <p:cNvSpPr>
            <a:spLocks noChangeShapeType="1"/>
          </p:cNvSpPr>
          <p:nvPr/>
        </p:nvSpPr>
        <p:spPr bwMode="auto">
          <a:xfrm>
            <a:off x="7535863" y="1843089"/>
            <a:ext cx="0" cy="720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4" name="Line 32"/>
          <p:cNvSpPr>
            <a:spLocks noChangeShapeType="1"/>
          </p:cNvSpPr>
          <p:nvPr/>
        </p:nvSpPr>
        <p:spPr bwMode="auto">
          <a:xfrm>
            <a:off x="9336088" y="1843089"/>
            <a:ext cx="0" cy="720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5" name="Line 33"/>
          <p:cNvSpPr>
            <a:spLocks noChangeShapeType="1"/>
          </p:cNvSpPr>
          <p:nvPr/>
        </p:nvSpPr>
        <p:spPr bwMode="auto">
          <a:xfrm>
            <a:off x="7535864" y="2563813"/>
            <a:ext cx="18002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6" name="_s1028"/>
          <p:cNvSpPr>
            <a:spLocks noChangeArrowheads="1"/>
          </p:cNvSpPr>
          <p:nvPr/>
        </p:nvSpPr>
        <p:spPr bwMode="auto">
          <a:xfrm>
            <a:off x="7535864" y="2995614"/>
            <a:ext cx="1800225" cy="95408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rtl="0"/>
            <a:r>
              <a:rPr lang="fa-IR" altLang="en-US" sz="3200" b="1" dirty="0">
                <a:solidFill>
                  <a:schemeClr val="bg1"/>
                </a:solidFill>
                <a:latin typeface="Yaqouti" pitchFamily="2" charset="2"/>
                <a:cs typeface="Yagut" panose="00000400000000000000" pitchFamily="2" charset="-78"/>
              </a:rPr>
              <a:t>رضا</a:t>
            </a:r>
            <a:r>
              <a:rPr lang="ar-SA" altLang="en-US" sz="3200" b="1" dirty="0">
                <a:solidFill>
                  <a:schemeClr val="bg1"/>
                </a:solidFill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b="1" dirty="0">
                <a:solidFill>
                  <a:schemeClr val="bg1"/>
                </a:solidFill>
                <a:latin typeface="Yaqouti" pitchFamily="2" charset="2"/>
                <a:cs typeface="Yagut" panose="00000400000000000000" pitchFamily="2" charset="-78"/>
              </a:rPr>
              <a:t>ت</a:t>
            </a:r>
            <a:endParaRPr lang="en-US" altLang="en-US" sz="3200" b="1" dirty="0">
              <a:solidFill>
                <a:schemeClr val="bg1"/>
              </a:solidFill>
              <a:latin typeface="Yaqouti" pitchFamily="2" charset="2"/>
              <a:cs typeface="Yagut" panose="00000400000000000000" pitchFamily="2" charset="-78"/>
            </a:endParaRPr>
          </a:p>
        </p:txBody>
      </p:sp>
      <p:sp>
        <p:nvSpPr>
          <p:cNvPr id="18467" name="Line 35"/>
          <p:cNvSpPr>
            <a:spLocks noChangeShapeType="1"/>
          </p:cNvSpPr>
          <p:nvPr/>
        </p:nvSpPr>
        <p:spPr bwMode="auto">
          <a:xfrm>
            <a:off x="8401050" y="2563813"/>
            <a:ext cx="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8" name="_s1028"/>
          <p:cNvSpPr>
            <a:spLocks noChangeArrowheads="1"/>
          </p:cNvSpPr>
          <p:nvPr/>
        </p:nvSpPr>
        <p:spPr bwMode="auto">
          <a:xfrm>
            <a:off x="3719514" y="925514"/>
            <a:ext cx="1800225" cy="95408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rtl="0"/>
            <a:r>
              <a:rPr lang="fa-IR" altLang="en-US" sz="3200" b="1" dirty="0">
                <a:solidFill>
                  <a:schemeClr val="bg1"/>
                </a:solidFill>
                <a:latin typeface="Yaqouti" pitchFamily="2" charset="2"/>
                <a:cs typeface="Yagut" panose="00000400000000000000" pitchFamily="2" charset="-78"/>
              </a:rPr>
              <a:t>انتقال</a:t>
            </a:r>
            <a:endParaRPr lang="en-US" altLang="en-US" sz="3200" b="1" dirty="0">
              <a:solidFill>
                <a:schemeClr val="bg1"/>
              </a:solidFill>
              <a:latin typeface="Yaqouti" pitchFamily="2" charset="2"/>
              <a:cs typeface="Yagut" panose="00000400000000000000" pitchFamily="2" charset="-78"/>
            </a:endParaRPr>
          </a:p>
        </p:txBody>
      </p:sp>
      <p:sp>
        <p:nvSpPr>
          <p:cNvPr id="18469" name="_s1028"/>
          <p:cNvSpPr>
            <a:spLocks noChangeArrowheads="1"/>
          </p:cNvSpPr>
          <p:nvPr/>
        </p:nvSpPr>
        <p:spPr bwMode="auto">
          <a:xfrm>
            <a:off x="8472489" y="908050"/>
            <a:ext cx="1800225" cy="95408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rtl="0"/>
            <a:r>
              <a:rPr lang="fa-IR" altLang="en-US" sz="3200" b="1" dirty="0">
                <a:solidFill>
                  <a:schemeClr val="bg1"/>
                </a:solidFill>
                <a:latin typeface="Yaqouti" pitchFamily="2" charset="2"/>
                <a:cs typeface="Yagut" panose="00000400000000000000" pitchFamily="2" charset="-78"/>
              </a:rPr>
              <a:t>صلاح</a:t>
            </a:r>
            <a:r>
              <a:rPr lang="ar-SA" altLang="en-US" sz="3200" b="1" dirty="0">
                <a:solidFill>
                  <a:schemeClr val="bg1"/>
                </a:solidFill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b="1" dirty="0">
                <a:solidFill>
                  <a:schemeClr val="bg1"/>
                </a:solidFill>
                <a:latin typeface="Yaqouti" pitchFamily="2" charset="2"/>
                <a:cs typeface="Yagut" panose="00000400000000000000" pitchFamily="2" charset="-78"/>
              </a:rPr>
              <a:t>ت</a:t>
            </a:r>
            <a:endParaRPr lang="en-US" altLang="en-US" sz="3200" b="1" dirty="0">
              <a:solidFill>
                <a:schemeClr val="bg1"/>
              </a:solidFill>
              <a:latin typeface="Yaqouti" pitchFamily="2" charset="2"/>
              <a:cs typeface="Yagut" panose="00000400000000000000" pitchFamily="2" charset="-78"/>
            </a:endParaRPr>
          </a:p>
        </p:txBody>
      </p:sp>
      <p:sp>
        <p:nvSpPr>
          <p:cNvPr id="18470" name="Line 38"/>
          <p:cNvSpPr>
            <a:spLocks noChangeShapeType="1"/>
          </p:cNvSpPr>
          <p:nvPr/>
        </p:nvSpPr>
        <p:spPr bwMode="auto">
          <a:xfrm>
            <a:off x="3648075" y="3949701"/>
            <a:ext cx="0" cy="576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1" name="Line 39"/>
          <p:cNvSpPr>
            <a:spLocks noChangeShapeType="1"/>
          </p:cNvSpPr>
          <p:nvPr/>
        </p:nvSpPr>
        <p:spPr bwMode="auto">
          <a:xfrm>
            <a:off x="8401050" y="3949701"/>
            <a:ext cx="0" cy="576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2" name="Line 40"/>
          <p:cNvSpPr>
            <a:spLocks noChangeShapeType="1"/>
          </p:cNvSpPr>
          <p:nvPr/>
        </p:nvSpPr>
        <p:spPr bwMode="auto">
          <a:xfrm>
            <a:off x="3648076" y="4525963"/>
            <a:ext cx="47529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3" name="Line 41"/>
          <p:cNvSpPr>
            <a:spLocks noChangeShapeType="1"/>
          </p:cNvSpPr>
          <p:nvPr/>
        </p:nvSpPr>
        <p:spPr bwMode="auto">
          <a:xfrm>
            <a:off x="5951538" y="4525964"/>
            <a:ext cx="0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4" name="_s1028"/>
          <p:cNvSpPr>
            <a:spLocks noChangeArrowheads="1"/>
          </p:cNvSpPr>
          <p:nvPr/>
        </p:nvSpPr>
        <p:spPr bwMode="auto">
          <a:xfrm>
            <a:off x="5087939" y="5030789"/>
            <a:ext cx="1800225" cy="95408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rtl="0"/>
            <a:r>
              <a:rPr lang="fa-IR" altLang="en-US" sz="3200" b="1" dirty="0">
                <a:solidFill>
                  <a:schemeClr val="bg1"/>
                </a:solidFill>
                <a:latin typeface="Yaqouti" pitchFamily="2" charset="2"/>
                <a:cs typeface="Yagut" panose="00000400000000000000" pitchFamily="2" charset="-78"/>
              </a:rPr>
              <a:t>مشارکت</a:t>
            </a:r>
            <a:endParaRPr lang="en-US" altLang="en-US" sz="3200" b="1" dirty="0">
              <a:solidFill>
                <a:schemeClr val="bg1"/>
              </a:solidFill>
              <a:latin typeface="Yaqouti" pitchFamily="2" charset="2"/>
              <a:cs typeface="Yagut" panose="00000400000000000000" pitchFamily="2" charset="-78"/>
            </a:endParaRPr>
          </a:p>
        </p:txBody>
      </p:sp>
      <p:sp>
        <p:nvSpPr>
          <p:cNvPr id="18475" name="_s1028"/>
          <p:cNvSpPr>
            <a:spLocks noChangeArrowheads="1"/>
          </p:cNvSpPr>
          <p:nvPr/>
        </p:nvSpPr>
        <p:spPr bwMode="auto">
          <a:xfrm>
            <a:off x="1847851" y="908050"/>
            <a:ext cx="1800225" cy="95408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rtl="0"/>
            <a:r>
              <a:rPr lang="fa-IR" altLang="en-US" sz="3200" b="1" dirty="0">
                <a:solidFill>
                  <a:schemeClr val="bg1"/>
                </a:solidFill>
                <a:latin typeface="Yaqouti" pitchFamily="2" charset="2"/>
                <a:cs typeface="Yagut" panose="00000400000000000000" pitchFamily="2" charset="-78"/>
              </a:rPr>
              <a:t>اطلاعات</a:t>
            </a:r>
            <a:endParaRPr lang="en-US" altLang="en-US" sz="3200" b="1" dirty="0">
              <a:solidFill>
                <a:schemeClr val="bg1"/>
              </a:solidFill>
              <a:latin typeface="Yaqouti" pitchFamily="2" charset="2"/>
              <a:cs typeface="Yagut" panose="00000400000000000000" pitchFamily="2" charset="-78"/>
            </a:endParaRPr>
          </a:p>
        </p:txBody>
      </p:sp>
      <p:sp>
        <p:nvSpPr>
          <p:cNvPr id="18478" name="Rectangle 46"/>
          <p:cNvSpPr>
            <a:spLocks noChangeArrowheads="1"/>
          </p:cNvSpPr>
          <p:nvPr/>
        </p:nvSpPr>
        <p:spPr bwMode="auto">
          <a:xfrm>
            <a:off x="4079876" y="6308726"/>
            <a:ext cx="2087563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solidFill>
                  <a:schemeClr val="tx2"/>
                </a:solidFill>
              </a:rPr>
              <a:t>Ehtics in primary Care , Jeremy Sugarman , 2000 , Mc Grow-Hill , P : 247</a:t>
            </a:r>
          </a:p>
        </p:txBody>
      </p:sp>
    </p:spTree>
    <p:extLst>
      <p:ext uri="{BB962C8B-B14F-4D97-AF65-F5344CB8AC3E}">
        <p14:creationId xmlns:p14="http://schemas.microsoft.com/office/powerpoint/2010/main" val="6466921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1992313" y="2205038"/>
            <a:ext cx="8229600" cy="3384550"/>
          </a:xfrm>
        </p:spPr>
        <p:txBody>
          <a:bodyPr>
            <a:normAutofit fontScale="90000"/>
          </a:bodyPr>
          <a:lstStyle/>
          <a:p>
            <a:pPr algn="r"/>
            <a:r>
              <a:rPr lang="fa-IR" altLang="en-US" sz="2800" dirty="0">
                <a:solidFill>
                  <a:schemeClr val="hlink"/>
                </a:solidFill>
                <a:latin typeface="Yaqouti" pitchFamily="2" charset="2"/>
                <a:cs typeface="Yagut" panose="00000400000000000000" pitchFamily="2" charset="-78"/>
              </a:rPr>
              <a:t>الف ) تبب</a:t>
            </a:r>
            <a:r>
              <a:rPr lang="ar-SA" altLang="en-US" sz="2800" dirty="0">
                <a:solidFill>
                  <a:schemeClr val="hlink"/>
                </a:solidFill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2800" dirty="0">
                <a:solidFill>
                  <a:schemeClr val="hlink"/>
                </a:solidFill>
                <a:latin typeface="Yaqouti" pitchFamily="2" charset="2"/>
                <a:cs typeface="Yagut" panose="00000400000000000000" pitchFamily="2" charset="-78"/>
              </a:rPr>
              <a:t>ن نقش و اهم</a:t>
            </a:r>
            <a:r>
              <a:rPr lang="ar-SA" altLang="en-US" sz="2800" dirty="0">
                <a:solidFill>
                  <a:schemeClr val="hlink"/>
                </a:solidFill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2800" dirty="0">
                <a:solidFill>
                  <a:schemeClr val="hlink"/>
                </a:solidFill>
                <a:latin typeface="Yaqouti" pitchFamily="2" charset="2"/>
                <a:cs typeface="Yagut" panose="00000400000000000000" pitchFamily="2" charset="-78"/>
              </a:rPr>
              <a:t>ت خواست ب</a:t>
            </a:r>
            <a:r>
              <a:rPr lang="ar-SA" altLang="en-US" sz="2800" dirty="0">
                <a:solidFill>
                  <a:schemeClr val="hlink"/>
                </a:solidFill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2800" dirty="0">
                <a:solidFill>
                  <a:schemeClr val="hlink"/>
                </a:solidFill>
                <a:latin typeface="Yaqouti" pitchFamily="2" charset="2"/>
                <a:cs typeface="Yagut" panose="00000400000000000000" pitchFamily="2" charset="-78"/>
              </a:rPr>
              <a:t>مار در تصم</a:t>
            </a:r>
            <a:r>
              <a:rPr lang="ar-SA" altLang="en-US" sz="2800" dirty="0">
                <a:solidFill>
                  <a:schemeClr val="hlink"/>
                </a:solidFill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2800" dirty="0">
                <a:solidFill>
                  <a:schemeClr val="hlink"/>
                </a:solidFill>
                <a:latin typeface="Yaqouti" pitchFamily="2" charset="2"/>
                <a:cs typeface="Yagut" panose="00000400000000000000" pitchFamily="2" charset="-78"/>
              </a:rPr>
              <a:t>م گ</a:t>
            </a:r>
            <a:r>
              <a:rPr lang="ar-SA" altLang="en-US" sz="2800" dirty="0">
                <a:solidFill>
                  <a:schemeClr val="hlink"/>
                </a:solidFill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2800" dirty="0">
                <a:solidFill>
                  <a:schemeClr val="hlink"/>
                </a:solidFill>
                <a:latin typeface="Yaqouti" pitchFamily="2" charset="2"/>
                <a:cs typeface="Yagut" panose="00000400000000000000" pitchFamily="2" charset="-78"/>
              </a:rPr>
              <a:t>ر</a:t>
            </a:r>
            <a:r>
              <a:rPr lang="ar-SA" altLang="en-US" sz="2800" dirty="0">
                <a:solidFill>
                  <a:schemeClr val="hlink"/>
                </a:solidFill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2800" dirty="0">
                <a:solidFill>
                  <a:schemeClr val="hlink"/>
                </a:solidFill>
                <a:latin typeface="Yaqouti" pitchFamily="2" charset="2"/>
                <a:cs typeface="Yagut" panose="00000400000000000000" pitchFamily="2" charset="-78"/>
              </a:rPr>
              <a:t> :</a:t>
            </a:r>
            <a:r>
              <a:rPr lang="fa-IR" altLang="en-US" sz="2400" dirty="0">
                <a:latin typeface="Yaqouti" pitchFamily="2" charset="2"/>
                <a:cs typeface="Yagut" panose="00000400000000000000" pitchFamily="2" charset="-78"/>
              </a:rPr>
              <a:t/>
            </a:r>
            <a:br>
              <a:rPr lang="fa-IR" altLang="en-US" sz="2400" dirty="0">
                <a:latin typeface="Yaqouti" pitchFamily="2" charset="2"/>
                <a:cs typeface="Yagut" panose="00000400000000000000" pitchFamily="2" charset="-78"/>
              </a:rPr>
            </a:b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 </a:t>
            </a:r>
            <a:b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</a:b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استدلال : بس</a:t>
            </a:r>
            <a:r>
              <a:rPr lang="ar-SA" altLang="en-US" sz="32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ار</a:t>
            </a:r>
            <a:r>
              <a:rPr lang="ar-SA" altLang="en-US" sz="32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 از ب</a:t>
            </a:r>
            <a:r>
              <a:rPr lang="ar-SA" altLang="en-US" sz="32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ماران نسبت به ا</a:t>
            </a:r>
            <a:r>
              <a:rPr lang="ar-SA" altLang="en-US" sz="32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ن حق خو</a:t>
            </a:r>
            <a:r>
              <a:rPr lang="ar-SA" altLang="en-US" sz="32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ش آگاه</a:t>
            </a:r>
            <a:r>
              <a:rPr lang="ar-SA" altLang="en-US" sz="32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 ندارند.</a:t>
            </a:r>
            <a:b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</a:b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/>
            </a:r>
            <a:b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</a:b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عبارت پ</a:t>
            </a:r>
            <a:r>
              <a:rPr lang="ar-SA" altLang="en-US" sz="32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شنهاد</a:t>
            </a:r>
            <a:r>
              <a:rPr lang="ar-SA" altLang="en-US" sz="32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 : </a:t>
            </a:r>
            <a:b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</a:b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	ما</a:t>
            </a:r>
            <a:r>
              <a:rPr lang="ar-SA" altLang="en-US" sz="32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لم با هم در مورد درمان تصم</a:t>
            </a:r>
            <a:r>
              <a:rPr lang="ar-SA" altLang="en-US" sz="32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م گ</a:t>
            </a:r>
            <a:r>
              <a:rPr lang="ar-SA" altLang="en-US" sz="32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ر</a:t>
            </a:r>
            <a:r>
              <a:rPr lang="ar-SA" altLang="en-US" sz="32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 کن</a:t>
            </a:r>
            <a:r>
              <a:rPr lang="ar-SA" altLang="en-US" sz="32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م .</a:t>
            </a:r>
            <a:b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</a:b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	خواست و تما</a:t>
            </a:r>
            <a:r>
              <a:rPr lang="ar-SA" altLang="en-US" sz="32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ل شما در تصم</a:t>
            </a:r>
            <a:r>
              <a:rPr lang="ar-SA" altLang="en-US" sz="32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م گ</a:t>
            </a:r>
            <a:r>
              <a:rPr lang="ar-SA" altLang="en-US" sz="32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ر</a:t>
            </a:r>
            <a:r>
              <a:rPr lang="ar-SA" altLang="en-US" sz="3200" dirty="0">
                <a:latin typeface="Yaqouti" pitchFamily="2" charset="2"/>
                <a:cs typeface="Yagut" panose="00000400000000000000" pitchFamily="2" charset="-78"/>
              </a:rPr>
              <a:t>ي</a:t>
            </a:r>
            <a:r>
              <a:rPr lang="fa-IR" altLang="en-US" sz="3200" dirty="0">
                <a:latin typeface="Yaqouti" pitchFamily="2" charset="2"/>
                <a:cs typeface="Yagut" panose="00000400000000000000" pitchFamily="2" charset="-78"/>
              </a:rPr>
              <a:t> من مهم است .</a:t>
            </a:r>
            <a:endParaRPr lang="en-US" altLang="en-US" sz="3200" dirty="0">
              <a:latin typeface="Yaqouti" pitchFamily="2" charset="2"/>
              <a:cs typeface="Yagut" panose="00000400000000000000" pitchFamily="2" charset="-78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10221912" y="4760120"/>
            <a:ext cx="217488" cy="215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2927351" y="765176"/>
            <a:ext cx="6913563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a-IR" altLang="en-US" sz="3600">
                <a:solidFill>
                  <a:schemeClr val="tx2"/>
                </a:solidFill>
                <a:cs typeface="B Jadid" panose="00000700000000000000" pitchFamily="2" charset="-78"/>
              </a:rPr>
              <a:t>عناصر</a:t>
            </a:r>
            <a:r>
              <a:rPr lang="fa-IR" altLang="en-US" sz="3600">
                <a:solidFill>
                  <a:schemeClr val="tx2"/>
                </a:solidFill>
                <a:cs typeface="Traffic Bold" panose="00000700000000000000" pitchFamily="2" charset="-78"/>
              </a:rPr>
              <a:t> </a:t>
            </a:r>
            <a:r>
              <a:rPr lang="fa-IR" altLang="en-US" sz="3600">
                <a:solidFill>
                  <a:schemeClr val="tx2"/>
                </a:solidFill>
                <a:cs typeface="B Jadid" panose="00000700000000000000" pitchFamily="2" charset="-78"/>
              </a:rPr>
              <a:t>آگاه</a:t>
            </a:r>
            <a:r>
              <a:rPr lang="ar-SA" altLang="en-US" sz="3600">
                <a:solidFill>
                  <a:schemeClr val="tx2"/>
                </a:solidFill>
                <a:cs typeface="B Jadid" panose="00000700000000000000" pitchFamily="2" charset="-78"/>
              </a:rPr>
              <a:t>ي</a:t>
            </a:r>
            <a:r>
              <a:rPr lang="fa-IR" altLang="en-US" sz="3600">
                <a:solidFill>
                  <a:schemeClr val="tx2"/>
                </a:solidFill>
                <a:cs typeface="Traffic Bold" panose="00000700000000000000" pitchFamily="2" charset="-78"/>
              </a:rPr>
              <a:t> </a:t>
            </a:r>
            <a:r>
              <a:rPr lang="fa-IR" altLang="en-US" sz="3600">
                <a:solidFill>
                  <a:schemeClr val="tx2"/>
                </a:solidFill>
                <a:cs typeface="B Jadid" panose="00000700000000000000" pitchFamily="2" charset="-78"/>
              </a:rPr>
              <a:t>در</a:t>
            </a:r>
            <a:r>
              <a:rPr lang="fa-IR" altLang="en-US" sz="3600">
                <a:solidFill>
                  <a:schemeClr val="tx2"/>
                </a:solidFill>
                <a:cs typeface="Traffic Bold" panose="00000700000000000000" pitchFamily="2" charset="-78"/>
              </a:rPr>
              <a:t> </a:t>
            </a:r>
            <a:r>
              <a:rPr lang="fa-IR" altLang="en-US" sz="3600">
                <a:solidFill>
                  <a:schemeClr val="tx2"/>
                </a:solidFill>
                <a:cs typeface="B Jadid" panose="00000700000000000000" pitchFamily="2" charset="-78"/>
              </a:rPr>
              <a:t>رضا</a:t>
            </a:r>
            <a:r>
              <a:rPr lang="ar-SA" altLang="en-US" sz="3600">
                <a:solidFill>
                  <a:schemeClr val="tx2"/>
                </a:solidFill>
                <a:cs typeface="B Jadid" panose="00000700000000000000" pitchFamily="2" charset="-78"/>
              </a:rPr>
              <a:t>ي</a:t>
            </a:r>
            <a:r>
              <a:rPr lang="fa-IR" altLang="en-US" sz="3600">
                <a:solidFill>
                  <a:schemeClr val="tx2"/>
                </a:solidFill>
                <a:cs typeface="B Jadid" panose="00000700000000000000" pitchFamily="2" charset="-78"/>
              </a:rPr>
              <a:t>ت</a:t>
            </a:r>
            <a:r>
              <a:rPr lang="fa-IR" altLang="en-US" sz="3600">
                <a:solidFill>
                  <a:schemeClr val="tx2"/>
                </a:solidFill>
                <a:cs typeface="Traffic Bold" panose="00000700000000000000" pitchFamily="2" charset="-78"/>
              </a:rPr>
              <a:t> </a:t>
            </a:r>
            <a:r>
              <a:rPr lang="fa-IR" altLang="en-US" sz="3600">
                <a:solidFill>
                  <a:schemeClr val="tx2"/>
                </a:solidFill>
                <a:cs typeface="B Jadid" panose="00000700000000000000" pitchFamily="2" charset="-78"/>
              </a:rPr>
              <a:t>آگاهانه</a:t>
            </a:r>
            <a:r>
              <a:rPr lang="fa-IR" altLang="en-US" sz="3600">
                <a:solidFill>
                  <a:schemeClr val="tx2"/>
                </a:solidFill>
                <a:cs typeface="Traffic Bold" panose="00000700000000000000" pitchFamily="2" charset="-78"/>
              </a:rPr>
              <a:t> :</a:t>
            </a:r>
            <a:br>
              <a:rPr lang="fa-IR" altLang="en-US" sz="3600">
                <a:solidFill>
                  <a:schemeClr val="tx2"/>
                </a:solidFill>
                <a:cs typeface="Traffic Bold" panose="00000700000000000000" pitchFamily="2" charset="-78"/>
              </a:rPr>
            </a:br>
            <a:endParaRPr lang="en-US" altLang="en-US" sz="3600">
              <a:solidFill>
                <a:schemeClr val="tx2"/>
              </a:solidFill>
              <a:cs typeface="Traffic Bold" panose="00000700000000000000" pitchFamily="2" charset="-78"/>
            </a:endParaRP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10221913" y="5208588"/>
            <a:ext cx="217487" cy="215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671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1636</Words>
  <Application>Microsoft Office PowerPoint</Application>
  <PresentationFormat>Widescreen</PresentationFormat>
  <Paragraphs>166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9" baseType="lpstr">
      <vt:lpstr>Arial</vt:lpstr>
      <vt:lpstr>B Jadid</vt:lpstr>
      <vt:lpstr>B Zar</vt:lpstr>
      <vt:lpstr>Calibri</vt:lpstr>
      <vt:lpstr>Calibri Light</vt:lpstr>
      <vt:lpstr>Century Schoolbook</vt:lpstr>
      <vt:lpstr>Garamond</vt:lpstr>
      <vt:lpstr>Nasim</vt:lpstr>
      <vt:lpstr>Times New Roman</vt:lpstr>
      <vt:lpstr>Titr</vt:lpstr>
      <vt:lpstr>Traffic Bold</vt:lpstr>
      <vt:lpstr>Wingdings</vt:lpstr>
      <vt:lpstr>Yagut</vt:lpstr>
      <vt:lpstr>Yaqouti</vt:lpstr>
      <vt:lpstr>Office Theme</vt:lpstr>
      <vt:lpstr>رضایتمندی آگاهانه Informed Consent </vt:lpstr>
      <vt:lpstr>رضایت آگاهانه چیست؟</vt:lpstr>
      <vt:lpstr>عبارتست از توافق آزادانه (و ابطال پذير ) فرد واجد صلاحيت  (بيمار) مبني بر مشارکت در تصميم گيري درماني ( يا تحقيقاتي) بدنبال آگاهي از ماهيت ، هدف و الزامات آن با اعتقاد به تاثير اين مشارکت در انتخاب موثرترين و مفيدترين روش درماني .</vt:lpstr>
      <vt:lpstr>اجزاء تشکیل دهنده رضایت </vt:lpstr>
      <vt:lpstr>رضایت آگاهانه چیست؟</vt:lpstr>
      <vt:lpstr>محتوای رضایت آگاهانه</vt:lpstr>
      <vt:lpstr>مواردي كه مي توان از اخذ رضايت آگاهانه چشم پوشي كرد </vt:lpstr>
      <vt:lpstr>PowerPoint Presentation</vt:lpstr>
      <vt:lpstr>الف ) تببين نقش و اهميت خواست بيمار در تصميم گيري :   استدلال : بسياري از بيماران نسبت به اين حق خويش آگاهي ندارند.  عبارت پيشنهادي :   مايلم با هم در مورد درمان تصميم گيري کنيم .  خواست و تمايل شما در تصميم گيري من مهم است .</vt:lpstr>
      <vt:lpstr> ب ) تشريح وضعيت موجود و ماهيت تصميمي که بايد گرفته شود .  استدلال : روشن کردن وضعيت به پزشک کمک مي کند با بيمار در مورد تصميمات درماني همفکري کند .  عبارت پيشنهادي :   اين وضعيتي است که بايد در آن مورد تصميم گيري کنيم .  مشکل فعلي اينست که بايد در آن مورد تصميم گيري کنيم .</vt:lpstr>
      <vt:lpstr>ج ) گفتگو در خصوص درمان هاي ممکن:  استدلال : معمولا تصميم گيري از ميان چند گزينه مطرح بوده و معمولا بيمار آگاهي نسبت به اين گزينه ها ندارد.  عبارت پيشنهادي :   ما مي توانيد درمان جديد را شروع کنيد يا  درمان فعلي را ادامه دهيد . </vt:lpstr>
      <vt:lpstr> د ) تشريح منافع و مضار بالقوه هر کدام از درمان هاي مطرح با توجه به باورهاي بيمار :  استدلال : معمولا پزشک در بيان خود نقاط قوت يکي از روشها و نقاط ضعف ساير روشها را بيان مي کند بدون اينکه ديد جامعي از نقاط ضعف روش مد نظر خود و نقاط قوت ساير روشها را ارائه دهد .  عبارت پيشنهادي :     گرچه درمان جديد گران تر است اما در عوض شما روزي يکبار از آن استفاده مي کنيد .     گرچه اسکرين کانسر کولون با  آزمايش مدفوع راحت تر و ارزان تر است ولي سيگموئيدوسکوپي مطمئن تر مي باشد .</vt:lpstr>
      <vt:lpstr>PowerPoint Presentation</vt:lpstr>
      <vt:lpstr>و ) ارزيابي و درک و انتقال مفاهيم :  استدلال : مسير اصلي در جهت تصميم گيري درک اطلاعات ارائه شده به بيمار است و بدون آن بيمار از اين اطلاعات طرح شده سودي نمي برد .   عبارت پيشنهادي :        فهميديد مطلب چيست .          متوجه عرايض من شده ايد .</vt:lpstr>
      <vt:lpstr>PowerPoint Presentation</vt:lpstr>
      <vt:lpstr>الف ) آزادي : عوامل مخدوش کننده شامل :   1- عوامل داخلي : درد ، اضطراب ، تمايل به مورد تقدير واقع شدن ، حس احترام  و قدر شناسي به پزشک ، ذهنيت نادرست نسبت به امکان مداخله در تصميم گيري ، ...             (تعويق تصميم گيري اصلي به پس از کنترل درد )</vt:lpstr>
      <vt:lpstr>PowerPoint Presentation</vt:lpstr>
      <vt:lpstr>ب) ظرفيت (صلاحيت) : Capacity</vt:lpstr>
      <vt:lpstr>مشارکت</vt:lpstr>
      <vt:lpstr> مشارکت در رضايت آگاهانه به صورت يک ارتباط متقابل است نه يک تشريفات و تبادل اطلاعات و گفتگو ها در آن زائيده تعهدي است که درمانگر جهت تقويت حس مشارکت بيمار در تصميم گيري درماني حس مي کند .</vt:lpstr>
      <vt:lpstr>در غالب نوشته ها رضايت آگاهانه معادل مشارکت در تصميم گيري در نظر کرفته مي شود .</vt:lpstr>
      <vt:lpstr>هدف از رضایت آگاهانه</vt:lpstr>
      <vt:lpstr>تفاوت رضایت درمانی با پژوهشی</vt:lpstr>
      <vt:lpstr>آگاهی: چه اطلاعاتی باید ارائه شود؟</vt:lpstr>
      <vt:lpstr>آگاهی: چه اطلاعاتی باید ارائه شود؟</vt:lpstr>
      <vt:lpstr>آگاهی: چه اطلاعاتی باید ارائه شود؟</vt:lpstr>
      <vt:lpstr>آگاهی: چه اطلاعاتی باید ارائه شود؟</vt:lpstr>
      <vt:lpstr>PowerPoint Presentation</vt:lpstr>
      <vt:lpstr>فهم اطلاعات</vt:lpstr>
      <vt:lpstr>آزادی</vt:lpstr>
      <vt:lpstr>ظرفیت تصمیم گیری</vt:lpstr>
      <vt:lpstr>رضایت از افراد فاقد ظرفیت</vt:lpstr>
      <vt:lpstr>فرایند رضایت آگاهانه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رضایتمندی آگاهانه Informed Consent</dc:title>
  <dc:creator>seven</dc:creator>
  <cp:lastModifiedBy>seven</cp:lastModifiedBy>
  <cp:revision>17</cp:revision>
  <dcterms:created xsi:type="dcterms:W3CDTF">2016-08-25T18:32:28Z</dcterms:created>
  <dcterms:modified xsi:type="dcterms:W3CDTF">2016-08-26T07:05:41Z</dcterms:modified>
</cp:coreProperties>
</file>