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0" autoAdjust="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2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0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41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3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1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6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8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03F2D-2EAE-49C5-BCEF-747120F0F574}" type="datetimeFigureOut">
              <a:rPr lang="en-US" smtClean="0"/>
              <a:t>9/11/2016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4EB4B-E332-4069-97BC-A10123F60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7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5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fa-IR" b="1" dirty="0" smtClean="0"/>
              <a:t>7- استناد به مقالات منتشر شده در سال 2015 </a:t>
            </a:r>
          </a:p>
          <a:p>
            <a:pPr algn="r" rtl="1"/>
            <a:r>
              <a:rPr lang="fa-IR" dirty="0" smtClean="0"/>
              <a:t>تعداد استنادات در سال 2015 مقالات منتشر شده در همان سال در پایگاه استنادی </a:t>
            </a:r>
            <a:r>
              <a:rPr lang="en-US" dirty="0" smtClean="0"/>
              <a:t>Scopus</a:t>
            </a:r>
            <a:endParaRPr lang="fa-IR" dirty="0" smtClean="0"/>
          </a:p>
          <a:p>
            <a:pPr algn="r" rtl="1"/>
            <a:r>
              <a:rPr lang="fa-IR" dirty="0" smtClean="0"/>
              <a:t>وزن شاخص 2</a:t>
            </a:r>
          </a:p>
          <a:p>
            <a:pPr algn="r" rtl="1"/>
            <a:r>
              <a:rPr lang="fa-IR" dirty="0" smtClean="0"/>
              <a:t>8</a:t>
            </a:r>
            <a:r>
              <a:rPr lang="fa-IR" b="1" dirty="0" smtClean="0"/>
              <a:t>- شاخص </a:t>
            </a:r>
            <a:r>
              <a:rPr lang="en-US" b="1" dirty="0" smtClean="0"/>
              <a:t>H</a:t>
            </a:r>
            <a:r>
              <a:rPr lang="fa-IR" b="1" dirty="0" smtClean="0"/>
              <a:t> (</a:t>
            </a:r>
            <a:r>
              <a:rPr lang="en-US" b="1" dirty="0" smtClean="0"/>
              <a:t>h-index</a:t>
            </a:r>
            <a:r>
              <a:rPr lang="fa-IR" dirty="0" smtClean="0"/>
              <a:t>) </a:t>
            </a:r>
          </a:p>
          <a:p>
            <a:pPr algn="r" rtl="1"/>
            <a:r>
              <a:rPr lang="fa-IR" dirty="0" smtClean="0"/>
              <a:t>شاخص </a:t>
            </a:r>
            <a:r>
              <a:rPr lang="en-US" dirty="0" smtClean="0"/>
              <a:t>H</a:t>
            </a:r>
            <a:r>
              <a:rPr lang="fa-IR" dirty="0" smtClean="0"/>
              <a:t> دانشگاه برای کل مقالات منتشر شده تا سال 2015</a:t>
            </a:r>
          </a:p>
          <a:p>
            <a:pPr algn="r" rtl="1"/>
            <a:r>
              <a:rPr lang="fa-IR" dirty="0" smtClean="0"/>
              <a:t>این شاخص بر اساس پایگاه استنادی </a:t>
            </a:r>
            <a:r>
              <a:rPr lang="en-US" dirty="0" smtClean="0"/>
              <a:t>Scopus</a:t>
            </a:r>
            <a:r>
              <a:rPr lang="fa-IR" dirty="0" smtClean="0"/>
              <a:t> محاسبه می شود</a:t>
            </a:r>
          </a:p>
          <a:p>
            <a:pPr algn="r" rtl="1"/>
            <a:r>
              <a:rPr lang="fa-IR" dirty="0" smtClean="0"/>
              <a:t>وزن شاخص 1 می باشد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7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ب) محور ساختار</a:t>
            </a:r>
          </a:p>
          <a:p>
            <a:pPr algn="r" rtl="1"/>
            <a:r>
              <a:rPr lang="fa-IR" sz="3600" dirty="0" smtClean="0"/>
              <a:t>این محور شامل شاخص های بودجه، زیر ساخت، و تربیت نیروی انسانی می باشد. دو شاخص تحقیقات دانشجوئی  و اخلاق در پژوهش نیز به جهت اهمیت در ذیل این محور امده است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14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1- بودجه </a:t>
            </a:r>
          </a:p>
          <a:p>
            <a:pPr algn="r" rtl="1"/>
            <a:r>
              <a:rPr lang="fa-IR" dirty="0" smtClean="0"/>
              <a:t>نسبت بودجه غیر مصوب اختصاص داده شده به پژوهش بر اساس مصوبه هیات امنای دانشگاه در سال 1394</a:t>
            </a:r>
          </a:p>
          <a:p>
            <a:pPr algn="r" rtl="1"/>
            <a:r>
              <a:rPr lang="fa-IR" b="1" dirty="0" smtClean="0"/>
              <a:t>2- زیر ساخت پژوهش </a:t>
            </a:r>
          </a:p>
          <a:p>
            <a:pPr algn="r" rtl="1"/>
            <a:r>
              <a:rPr lang="fa-IR" dirty="0" smtClean="0"/>
              <a:t>این شاخص شامل طرحهای کوهورت، راه اندازی سیستم های </a:t>
            </a:r>
            <a:r>
              <a:rPr lang="en-US" dirty="0" smtClean="0"/>
              <a:t>registry</a:t>
            </a:r>
            <a:r>
              <a:rPr lang="fa-IR" dirty="0" smtClean="0"/>
              <a:t>، ازمایشگا های جامع تحقیقاتی و بیو بانک و... می باشد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3- توسعه ظرفیت نیروی انسانی </a:t>
            </a:r>
          </a:p>
          <a:p>
            <a:pPr algn="r" rtl="1"/>
            <a:r>
              <a:rPr lang="fa-IR" dirty="0" smtClean="0"/>
              <a:t>دوره های </a:t>
            </a:r>
            <a:r>
              <a:rPr lang="en-US" dirty="0" smtClean="0"/>
              <a:t>PhD by research, clinical scientist</a:t>
            </a:r>
            <a:r>
              <a:rPr lang="fa-IR" dirty="0" smtClean="0"/>
              <a:t> ، تعداد فرصت های مطالعاتی </a:t>
            </a:r>
          </a:p>
          <a:p>
            <a:pPr algn="r" rtl="1"/>
            <a:r>
              <a:rPr lang="fa-IR" b="1" dirty="0" smtClean="0"/>
              <a:t>4- توسعه تحقیقات دانشجوئی </a:t>
            </a:r>
          </a:p>
          <a:p>
            <a:pPr algn="r" rtl="1"/>
            <a:r>
              <a:rPr lang="fa-IR" b="1" dirty="0" smtClean="0"/>
              <a:t>5- اخلاق در پژوهش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4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6000" dirty="0" smtClean="0">
                <a:solidFill>
                  <a:srgbClr val="FF0000"/>
                </a:solidFill>
              </a:rPr>
              <a:t>روش ارزشیابی پژوهشی </a:t>
            </a:r>
            <a:endParaRPr lang="fa-IR" sz="6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solidFill>
                  <a:srgbClr val="0070C0"/>
                </a:solidFill>
              </a:rPr>
              <a:t>محور های ارزشیابی پژوهش </a:t>
            </a:r>
          </a:p>
          <a:p>
            <a:pPr lvl="1" algn="r" rtl="1"/>
            <a:r>
              <a:rPr lang="fa-IR" sz="4000" smtClean="0"/>
              <a:t> </a:t>
            </a:r>
            <a:r>
              <a:rPr lang="fa-IR" sz="4000" dirty="0" smtClean="0"/>
              <a:t>محور حاکمیت و رهبری</a:t>
            </a:r>
          </a:p>
          <a:p>
            <a:pPr lvl="1" algn="r" rtl="1"/>
            <a:r>
              <a:rPr lang="fa-IR" sz="4000" dirty="0" smtClean="0"/>
              <a:t>تولید دانش</a:t>
            </a:r>
          </a:p>
          <a:p>
            <a:pPr lvl="1" algn="r" rtl="1"/>
            <a:r>
              <a:rPr lang="fa-IR" sz="4000" dirty="0" smtClean="0"/>
              <a:t>توانمند سازی</a:t>
            </a:r>
          </a:p>
          <a:p>
            <a:pPr lvl="1" algn="r" rtl="1"/>
            <a:r>
              <a:rPr lang="fa-IR" sz="4000" dirty="0" smtClean="0"/>
              <a:t>تحقیقات دانشی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160404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3600" dirty="0" smtClean="0"/>
              <a:t>ارزشیابی با توجه به شاخصهای ذیل و توسط وزارت بهداشت  بر اساس نتایج به دست امده از استخراج اطلاعات در پایگاه های </a:t>
            </a:r>
            <a:r>
              <a:rPr lang="en-US" sz="3600" dirty="0" smtClean="0"/>
              <a:t>Scopus</a:t>
            </a:r>
            <a:r>
              <a:rPr lang="fa-IR" sz="3600" dirty="0" smtClean="0"/>
              <a:t> (عمدتا)، </a:t>
            </a:r>
            <a:r>
              <a:rPr lang="en-US" sz="3600" dirty="0" smtClean="0"/>
              <a:t>ISI, </a:t>
            </a:r>
            <a:r>
              <a:rPr lang="en-US" sz="3600" dirty="0" err="1" smtClean="0"/>
              <a:t>Pubmed</a:t>
            </a:r>
            <a:r>
              <a:rPr lang="fa-IR" sz="3600" dirty="0" smtClean="0"/>
              <a:t>  انجام می شود (با افیلیشن استاندار)</a:t>
            </a:r>
          </a:p>
          <a:p>
            <a:pPr marL="0" indent="0" algn="r" rtl="1">
              <a:buNone/>
            </a:pPr>
            <a:r>
              <a:rPr lang="fa-IR" sz="3600" dirty="0" smtClean="0"/>
              <a:t>الف)</a:t>
            </a:r>
            <a:r>
              <a:rPr lang="fa-IR" sz="3600" u="sng" dirty="0" smtClean="0">
                <a:solidFill>
                  <a:srgbClr val="FF0000"/>
                </a:solidFill>
              </a:rPr>
              <a:t>محور تولید علم 80 درصد وزن </a:t>
            </a:r>
            <a:r>
              <a:rPr lang="fa-IR" sz="3600" dirty="0" smtClean="0"/>
              <a:t>امتیازات ارزشیابی را در 8 شاخص ارزشیابی می کند</a:t>
            </a:r>
          </a:p>
          <a:p>
            <a:pPr marL="0" indent="0" algn="r" rtl="1">
              <a:buNone/>
            </a:pPr>
            <a:r>
              <a:rPr lang="fa-IR" sz="3600" dirty="0" smtClean="0"/>
              <a:t>ب) محور ساختار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3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1</a:t>
            </a:r>
            <a:r>
              <a:rPr lang="fa-IR" b="1" dirty="0" smtClean="0"/>
              <a:t>- برونداد پژوهشی(</a:t>
            </a:r>
            <a:r>
              <a:rPr lang="en-US" b="1" dirty="0" smtClean="0"/>
              <a:t>output</a:t>
            </a:r>
            <a:r>
              <a:rPr lang="fa-IR" b="1" dirty="0" smtClean="0"/>
              <a:t>)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تعداد مقالات منتشر شده در پایگاه های </a:t>
            </a:r>
            <a:r>
              <a:rPr lang="en-US" dirty="0" smtClean="0"/>
              <a:t>ISI, </a:t>
            </a:r>
            <a:r>
              <a:rPr lang="en-US" dirty="0" err="1" smtClean="0"/>
              <a:t>Pubmed</a:t>
            </a:r>
            <a:r>
              <a:rPr lang="en-US" dirty="0" smtClean="0"/>
              <a:t>, Scopus</a:t>
            </a:r>
            <a:r>
              <a:rPr lang="fa-IR" dirty="0" smtClean="0"/>
              <a:t> در سال 2015 </a:t>
            </a:r>
          </a:p>
          <a:p>
            <a:pPr marL="0" indent="0" algn="r" rtl="1">
              <a:buNone/>
            </a:pPr>
            <a:r>
              <a:rPr lang="en-US" dirty="0" smtClean="0"/>
              <a:t>Scopus</a:t>
            </a:r>
            <a:r>
              <a:rPr lang="fa-IR" dirty="0" smtClean="0"/>
              <a:t> ضریب 1</a:t>
            </a:r>
            <a:endParaRPr lang="en-US" dirty="0" smtClean="0"/>
          </a:p>
          <a:p>
            <a:pPr marL="0" indent="0" algn="r" rtl="1">
              <a:buNone/>
            </a:pPr>
            <a:r>
              <a:rPr lang="en-US" dirty="0" err="1" smtClean="0"/>
              <a:t>Pubmed</a:t>
            </a:r>
            <a:r>
              <a:rPr lang="fa-IR" dirty="0" smtClean="0"/>
              <a:t> ضریب 1.5</a:t>
            </a:r>
          </a:p>
          <a:p>
            <a:pPr marL="0" indent="0" algn="r" rtl="1">
              <a:buNone/>
            </a:pPr>
            <a:r>
              <a:rPr lang="en-US" dirty="0" smtClean="0"/>
              <a:t>ISI</a:t>
            </a:r>
            <a:r>
              <a:rPr lang="fa-IR" dirty="0" smtClean="0"/>
              <a:t> ضریب 2</a:t>
            </a:r>
          </a:p>
          <a:p>
            <a:pPr marL="0" indent="0" algn="r" rtl="1">
              <a:buNone/>
            </a:pPr>
            <a:r>
              <a:rPr lang="fa-IR" dirty="0" smtClean="0"/>
              <a:t>وزن شاخص برونداد 2.5 می باشد</a:t>
            </a:r>
          </a:p>
          <a:p>
            <a:pPr marL="0" indent="0" algn="r" rtl="1">
              <a:buNone/>
            </a:pPr>
            <a:r>
              <a:rPr lang="fa-IR" dirty="0" smtClean="0"/>
              <a:t>موارد همپوشانی بنفع نمایه بالاتر امتیاز داده می شود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1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2</a:t>
            </a:r>
            <a:r>
              <a:rPr lang="fa-IR" b="1" dirty="0" smtClean="0"/>
              <a:t>- مقالات کیف</a:t>
            </a:r>
            <a:r>
              <a:rPr lang="fa-IR" b="1" dirty="0"/>
              <a:t>ی</a:t>
            </a:r>
            <a:r>
              <a:rPr lang="fa-IR" b="1" dirty="0" smtClean="0"/>
              <a:t> منتشر شده </a:t>
            </a:r>
            <a:r>
              <a:rPr lang="fa-IR" sz="2800" dirty="0" smtClean="0"/>
              <a:t>(</a:t>
            </a:r>
            <a:r>
              <a:rPr lang="en-US" sz="2800" dirty="0" smtClean="0"/>
              <a:t>High quality publication</a:t>
            </a:r>
            <a:r>
              <a:rPr lang="fa-IR" sz="2800" dirty="0" smtClean="0"/>
              <a:t>)</a:t>
            </a:r>
            <a:r>
              <a:rPr lang="en-US" sz="2800" dirty="0" smtClean="0"/>
              <a:t> </a:t>
            </a:r>
            <a:endParaRPr lang="fa-IR" sz="2800" dirty="0" smtClean="0"/>
          </a:p>
          <a:p>
            <a:pPr marL="0" indent="0" algn="r" rtl="1">
              <a:buNone/>
            </a:pPr>
            <a:r>
              <a:rPr lang="fa-IR" sz="2800" dirty="0" smtClean="0"/>
              <a:t>    </a:t>
            </a:r>
          </a:p>
          <a:p>
            <a:pPr marL="0" indent="0" algn="r" rtl="1">
              <a:buNone/>
            </a:pPr>
            <a:r>
              <a:rPr lang="fa-IR" dirty="0" smtClean="0"/>
              <a:t>تعداد مقالات منتشر شده دانشگاه در سال 2015 در پایگاه استنادی </a:t>
            </a:r>
            <a:r>
              <a:rPr lang="en-US" dirty="0" smtClean="0"/>
              <a:t>Scopus </a:t>
            </a:r>
            <a:r>
              <a:rPr lang="fa-IR" dirty="0" smtClean="0"/>
              <a:t>  که در 25 % مجلات برتر هر رشته بر اساس شاخص  (</a:t>
            </a:r>
            <a:r>
              <a:rPr lang="en-US" dirty="0" smtClean="0"/>
              <a:t>Scimago Journal Rank</a:t>
            </a:r>
            <a:r>
              <a:rPr lang="fa-IR" dirty="0" smtClean="0"/>
              <a:t>)</a:t>
            </a:r>
            <a:r>
              <a:rPr lang="en-US" dirty="0" smtClean="0"/>
              <a:t>SJR</a:t>
            </a:r>
            <a:r>
              <a:rPr lang="fa-IR" dirty="0" smtClean="0"/>
              <a:t> یافت می شوند</a:t>
            </a:r>
          </a:p>
          <a:p>
            <a:pPr marL="0" indent="0" algn="r" rtl="1">
              <a:buNone/>
            </a:pPr>
            <a:r>
              <a:rPr lang="fa-IR" dirty="0" smtClean="0"/>
              <a:t>فقط مجلات نمایه شده در </a:t>
            </a:r>
            <a:r>
              <a:rPr lang="en-US" dirty="0" smtClean="0"/>
              <a:t>Scopus</a:t>
            </a:r>
            <a:r>
              <a:rPr lang="fa-IR" dirty="0" smtClean="0"/>
              <a:t> در</a:t>
            </a:r>
            <a:r>
              <a:rPr lang="en-US" dirty="0" smtClean="0"/>
              <a:t>Q1</a:t>
            </a:r>
            <a:r>
              <a:rPr lang="fa-IR" dirty="0" smtClean="0"/>
              <a:t> مورد محاسبه قرار گرفتند </a:t>
            </a:r>
            <a:r>
              <a:rPr lang="en-US" dirty="0" smtClean="0"/>
              <a:t> </a:t>
            </a:r>
          </a:p>
          <a:p>
            <a:pPr marL="0" indent="0" algn="r" rtl="1">
              <a:buNone/>
            </a:pPr>
            <a:r>
              <a:rPr lang="fa-IR" dirty="0" smtClean="0"/>
              <a:t>- وزن شاخص مقالات کیفی منتشر شده 2.5 می باشد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5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/>
              <a:t>3- رهبری در انتشار </a:t>
            </a:r>
            <a:r>
              <a:rPr lang="fa-IR" dirty="0" smtClean="0"/>
              <a:t>(</a:t>
            </a:r>
            <a:r>
              <a:rPr lang="en-US" dirty="0" smtClean="0"/>
              <a:t>Leadership</a:t>
            </a:r>
            <a:r>
              <a:rPr lang="fa-IR" dirty="0" smtClean="0"/>
              <a:t>) 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sz="3600" dirty="0" smtClean="0"/>
              <a:t>-تعداد مقالات منتشر شده دانشگاه در پایگاه</a:t>
            </a:r>
            <a:r>
              <a:rPr lang="en-US" sz="3600" dirty="0" smtClean="0"/>
              <a:t>Scopus </a:t>
            </a:r>
            <a:r>
              <a:rPr lang="fa-IR" sz="3600" dirty="0" smtClean="0"/>
              <a:t> سال 2015 که در انها نویسنده مسئول متعلق به ان دانشگاه می باشد</a:t>
            </a:r>
          </a:p>
          <a:p>
            <a:pPr marL="0" indent="0" algn="r" rtl="1">
              <a:buNone/>
            </a:pPr>
            <a:r>
              <a:rPr lang="fa-IR" sz="3600" dirty="0" smtClean="0"/>
              <a:t>-وزن شاخص رهبری در انتشار 1.5 می باشد</a:t>
            </a:r>
          </a:p>
          <a:p>
            <a:pPr marL="0" indent="0" algn="r" rtl="1">
              <a:buNone/>
            </a:pPr>
            <a:r>
              <a:rPr lang="fa-IR" sz="3600" dirty="0" smtClean="0"/>
              <a:t>-در مواردی که نویسنده اول و مسئول هر دو متعلق به دانشگاه باشد تنها یک مورد ان امتیاز دهی می شود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014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dirty="0" smtClean="0"/>
              <a:t>4</a:t>
            </a:r>
            <a:r>
              <a:rPr lang="fa-IR" b="1" dirty="0" smtClean="0"/>
              <a:t>- همکاریهای بین المللی</a:t>
            </a:r>
            <a:r>
              <a:rPr lang="en-US" b="1" dirty="0" smtClean="0"/>
              <a:t> </a:t>
            </a:r>
            <a:r>
              <a:rPr lang="fa-IR" sz="2800" dirty="0" smtClean="0"/>
              <a:t>(</a:t>
            </a:r>
            <a:r>
              <a:rPr lang="en-US" sz="2800" dirty="0" smtClean="0"/>
              <a:t>International Collaboration</a:t>
            </a:r>
            <a:r>
              <a:rPr lang="fa-IR" sz="2800" dirty="0" smtClean="0"/>
              <a:t>) </a:t>
            </a:r>
            <a:endParaRPr lang="en-US" sz="2800" dirty="0" smtClean="0"/>
          </a:p>
          <a:p>
            <a:pPr algn="r" rtl="1">
              <a:buFontTx/>
              <a:buChar char="-"/>
            </a:pPr>
            <a:r>
              <a:rPr lang="fa-IR" sz="2800" dirty="0" smtClean="0"/>
              <a:t>نسبت مقالات دانشگاه منتشر شده در پایگاه</a:t>
            </a:r>
            <a:r>
              <a:rPr lang="en-US" sz="2800" dirty="0" smtClean="0"/>
              <a:t>Scopus </a:t>
            </a:r>
            <a:r>
              <a:rPr lang="fa-IR" sz="2800" dirty="0" smtClean="0"/>
              <a:t> که طی همکاری های بین المللی در سال 2015 منتشر شده است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همکاریهای بین المللی در مقالات با وجود نام کشوری غیر از ایران در آدرس دهی مشخص می شود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بیش از یک افیلیشن غیر از ایرانی  تنها به یک مورد امتیاز داده می شود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نسبت تعداد مقالات دارای همکاری بین المللی به کل مقالات محاسبه می گردد</a:t>
            </a:r>
          </a:p>
          <a:p>
            <a:pPr algn="r" rtl="1">
              <a:buFontTx/>
              <a:buChar char="-"/>
            </a:pPr>
            <a:r>
              <a:rPr lang="fa-IR" sz="2800" dirty="0" smtClean="0"/>
              <a:t>وزن شاخص 1.5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875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/>
          <a:lstStyle/>
          <a:p>
            <a:pPr rtl="1"/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algn="r" rtl="1"/>
            <a:r>
              <a:rPr lang="fa-IR" dirty="0" smtClean="0"/>
              <a:t>5</a:t>
            </a:r>
            <a:r>
              <a:rPr lang="fa-IR" sz="3600" b="1" dirty="0" smtClean="0"/>
              <a:t>-مقاله به ازای عضو هیات علمی </a:t>
            </a:r>
            <a:r>
              <a:rPr lang="fa-IR" sz="2400" dirty="0" smtClean="0"/>
              <a:t>(</a:t>
            </a:r>
            <a:r>
              <a:rPr lang="en-US" sz="2400" dirty="0" smtClean="0"/>
              <a:t>paper per faculty members</a:t>
            </a:r>
            <a:r>
              <a:rPr lang="fa-IR" sz="2400" dirty="0" smtClean="0"/>
              <a:t>)</a:t>
            </a:r>
          </a:p>
          <a:p>
            <a:pPr algn="r" rtl="1"/>
            <a:r>
              <a:rPr lang="fa-IR" sz="2800" dirty="0" smtClean="0"/>
              <a:t>- تعداد مقالات چاپ شده در سال 2015 به ازای عضو هیات علمی هر دانشگاه</a:t>
            </a:r>
          </a:p>
          <a:p>
            <a:pPr algn="r" rtl="1"/>
            <a:r>
              <a:rPr lang="fa-IR" sz="2800" dirty="0" smtClean="0"/>
              <a:t>وزن این شاخص 2 می باشد</a:t>
            </a:r>
          </a:p>
          <a:p>
            <a:pPr algn="r" rt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19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>
                <a:solidFill>
                  <a:srgbClr val="FF0000"/>
                </a:solidFill>
              </a:rPr>
              <a:t>نحوه ارزشیابی پژوهشی دانشگاهها 1394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2987"/>
            <a:ext cx="8229600" cy="4525963"/>
          </a:xfrm>
        </p:spPr>
        <p:txBody>
          <a:bodyPr/>
          <a:lstStyle/>
          <a:p>
            <a:pPr lvl="0" algn="r" rtl="1"/>
            <a:r>
              <a:rPr lang="en-US" sz="2800" b="1" dirty="0" smtClean="0">
                <a:solidFill>
                  <a:prstClr val="black"/>
                </a:solidFill>
              </a:rPr>
              <a:t>6</a:t>
            </a:r>
            <a:r>
              <a:rPr lang="fa-IR" sz="2800" b="1" dirty="0" smtClean="0">
                <a:solidFill>
                  <a:prstClr val="black"/>
                </a:solidFill>
              </a:rPr>
              <a:t>- </a:t>
            </a:r>
            <a:r>
              <a:rPr lang="fa-IR" sz="2800" b="1" dirty="0">
                <a:solidFill>
                  <a:prstClr val="black"/>
                </a:solidFill>
              </a:rPr>
              <a:t>تعداد کل استنادات (</a:t>
            </a:r>
            <a:r>
              <a:rPr lang="en-US" sz="2800" b="1" dirty="0">
                <a:solidFill>
                  <a:prstClr val="black"/>
                </a:solidFill>
              </a:rPr>
              <a:t>Total Citations</a:t>
            </a:r>
            <a:r>
              <a:rPr lang="fa-IR" sz="2800" b="1" dirty="0">
                <a:solidFill>
                  <a:prstClr val="black"/>
                </a:solidFill>
              </a:rPr>
              <a:t>)</a:t>
            </a:r>
          </a:p>
          <a:p>
            <a:pPr lvl="0" algn="r" rtl="1"/>
            <a:r>
              <a:rPr lang="fa-IR" sz="2800" dirty="0">
                <a:solidFill>
                  <a:prstClr val="black"/>
                </a:solidFill>
              </a:rPr>
              <a:t>تعداد کل استنادات سال 2015 مقالات پنج سال گذشته دانشگاه (2011-2015) در پایگاه استنادی </a:t>
            </a:r>
            <a:r>
              <a:rPr lang="en-US" sz="2800" dirty="0">
                <a:solidFill>
                  <a:prstClr val="black"/>
                </a:solidFill>
              </a:rPr>
              <a:t>Scopus</a:t>
            </a:r>
            <a:endParaRPr lang="fa-IR" sz="2800" dirty="0">
              <a:solidFill>
                <a:prstClr val="black"/>
              </a:solidFill>
            </a:endParaRPr>
          </a:p>
          <a:p>
            <a:pPr lvl="0" algn="r" rtl="1"/>
            <a:r>
              <a:rPr lang="fa-IR" sz="2800" dirty="0">
                <a:solidFill>
                  <a:prstClr val="black"/>
                </a:solidFill>
              </a:rPr>
              <a:t>وزن شاخص 4 می باشد و بر اساس تعداد استناد محاسبه می </a:t>
            </a:r>
            <a:r>
              <a:rPr lang="fa-IR" sz="2800" dirty="0" smtClean="0">
                <a:solidFill>
                  <a:prstClr val="black"/>
                </a:solidFill>
              </a:rPr>
              <a:t>شود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 algn="r" rtl="1"/>
            <a:r>
              <a:rPr lang="fa-IR" sz="2800" dirty="0" smtClean="0">
                <a:solidFill>
                  <a:prstClr val="black"/>
                </a:solidFill>
              </a:rPr>
              <a:t>برحسب تعداد استناد محاسبه شدند</a:t>
            </a:r>
            <a:endParaRPr lang="en-US" sz="4000" dirty="0">
              <a:solidFill>
                <a:prstClr val="black"/>
              </a:solidFill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643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B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630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نحوه ارزشیابی پژوهشی دانشگاهها 1394</vt:lpstr>
      <vt:lpstr>روش ارزشیابی پژوهشی 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  <vt:lpstr>نحوه ارزشیابی پژوهشی دانشگاهها 1394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نحوه ار</dc:title>
  <dc:creator>akbartabar</dc:creator>
  <cp:lastModifiedBy>serenjil</cp:lastModifiedBy>
  <cp:revision>24</cp:revision>
  <dcterms:created xsi:type="dcterms:W3CDTF">2016-04-12T06:04:25Z</dcterms:created>
  <dcterms:modified xsi:type="dcterms:W3CDTF">2016-09-11T03:44:44Z</dcterms:modified>
</cp:coreProperties>
</file>