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65" r:id="rId8"/>
    <p:sldId id="261" r:id="rId9"/>
    <p:sldId id="262" r:id="rId10"/>
    <p:sldId id="263" r:id="rId11"/>
    <p:sldId id="264"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5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E78E2-348A-4E27-996C-04C52F4D067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32CE7673-B712-48CB-82A9-2A15124A19B9}">
      <dgm:prSet phldrT="[Text]" custT="1"/>
      <dgm:spPr/>
      <dgm:t>
        <a:bodyPr/>
        <a:lstStyle/>
        <a:p>
          <a:r>
            <a:rPr lang="fa-IR" sz="3200" b="1" dirty="0" smtClean="0">
              <a:solidFill>
                <a:srgbClr val="FF0000"/>
              </a:solidFill>
            </a:rPr>
            <a:t>گروههای آسیب پذیر</a:t>
          </a:r>
          <a:endParaRPr lang="en-US" sz="3200" b="1" dirty="0">
            <a:solidFill>
              <a:srgbClr val="FF0000"/>
            </a:solidFill>
          </a:endParaRPr>
        </a:p>
      </dgm:t>
    </dgm:pt>
    <dgm:pt modelId="{3367C3C0-9B67-49C0-8B9E-61F58CF09B6E}" type="parTrans" cxnId="{E5B43D93-C29E-4F02-8E5A-6DFD9B7C3CAC}">
      <dgm:prSet/>
      <dgm:spPr/>
      <dgm:t>
        <a:bodyPr/>
        <a:lstStyle/>
        <a:p>
          <a:endParaRPr lang="en-US"/>
        </a:p>
      </dgm:t>
    </dgm:pt>
    <dgm:pt modelId="{2BE4DF4C-3FF0-4ED4-85EC-C512E56948F1}" type="sibTrans" cxnId="{E5B43D93-C29E-4F02-8E5A-6DFD9B7C3CAC}">
      <dgm:prSet/>
      <dgm:spPr/>
      <dgm:t>
        <a:bodyPr/>
        <a:lstStyle/>
        <a:p>
          <a:endParaRPr lang="en-US"/>
        </a:p>
      </dgm:t>
    </dgm:pt>
    <dgm:pt modelId="{62A52F02-ABFD-4EE6-A63F-A01C5DE43E2F}">
      <dgm:prSet phldrT="[Text]"/>
      <dgm:spPr>
        <a:solidFill>
          <a:schemeClr val="accent2">
            <a:lumMod val="40000"/>
            <a:lumOff val="60000"/>
          </a:schemeClr>
        </a:solidFill>
      </dgm:spPr>
      <dgm:t>
        <a:bodyPr/>
        <a:lstStyle/>
        <a:p>
          <a:pPr rtl="1"/>
          <a:r>
            <a:rPr lang="ar-SA" b="1" dirty="0" smtClean="0">
              <a:solidFill>
                <a:srgbClr val="FF0000"/>
              </a:solidFill>
            </a:rPr>
            <a:t>نوزادان و کودکان</a:t>
          </a:r>
          <a:endParaRPr lang="en-US" dirty="0"/>
        </a:p>
      </dgm:t>
    </dgm:pt>
    <dgm:pt modelId="{A94730C6-54E3-4B2C-86A8-8CD7AEA35F46}" type="parTrans" cxnId="{CD11CE49-8668-4EAF-8568-B2E24F039004}">
      <dgm:prSet/>
      <dgm:spPr/>
      <dgm:t>
        <a:bodyPr/>
        <a:lstStyle/>
        <a:p>
          <a:endParaRPr lang="en-US"/>
        </a:p>
      </dgm:t>
    </dgm:pt>
    <dgm:pt modelId="{3B75DF19-0397-4DC7-BBFF-7247DE93854C}" type="sibTrans" cxnId="{CD11CE49-8668-4EAF-8568-B2E24F039004}">
      <dgm:prSet/>
      <dgm:spPr/>
      <dgm:t>
        <a:bodyPr/>
        <a:lstStyle/>
        <a:p>
          <a:endParaRPr lang="en-US"/>
        </a:p>
      </dgm:t>
    </dgm:pt>
    <dgm:pt modelId="{D1B8E74E-03F8-493E-954E-1E40D51F5A4D}">
      <dgm:prSet phldrT="[Text]"/>
      <dgm:spPr>
        <a:solidFill>
          <a:schemeClr val="accent2">
            <a:lumMod val="60000"/>
            <a:lumOff val="40000"/>
          </a:schemeClr>
        </a:solidFill>
      </dgm:spPr>
      <dgm:t>
        <a:bodyPr/>
        <a:lstStyle/>
        <a:p>
          <a:pPr rtl="1"/>
          <a:r>
            <a:rPr lang="ar-SA" b="1" dirty="0" smtClean="0">
              <a:solidFill>
                <a:srgbClr val="FF0000"/>
              </a:solidFill>
            </a:rPr>
            <a:t>زنان باردار و جنين</a:t>
          </a:r>
          <a:endParaRPr lang="en-US" dirty="0"/>
        </a:p>
      </dgm:t>
    </dgm:pt>
    <dgm:pt modelId="{2AB70AF9-CF9F-4037-B4C1-00FDF249D2BF}" type="parTrans" cxnId="{337392C2-A502-45AB-8A7F-66C94306DC75}">
      <dgm:prSet/>
      <dgm:spPr/>
      <dgm:t>
        <a:bodyPr/>
        <a:lstStyle/>
        <a:p>
          <a:endParaRPr lang="en-US"/>
        </a:p>
      </dgm:t>
    </dgm:pt>
    <dgm:pt modelId="{4377ED84-6E3C-46FF-BA98-99695A581456}" type="sibTrans" cxnId="{337392C2-A502-45AB-8A7F-66C94306DC75}">
      <dgm:prSet/>
      <dgm:spPr/>
      <dgm:t>
        <a:bodyPr/>
        <a:lstStyle/>
        <a:p>
          <a:endParaRPr lang="en-US"/>
        </a:p>
      </dgm:t>
    </dgm:pt>
    <dgm:pt modelId="{D03F8B00-DEC7-4A0C-AA17-B40BAA4B003F}">
      <dgm:prSet phldrT="[Text]"/>
      <dgm:spPr>
        <a:solidFill>
          <a:schemeClr val="bg2"/>
        </a:solidFill>
      </dgm:spPr>
      <dgm:t>
        <a:bodyPr/>
        <a:lstStyle/>
        <a:p>
          <a:pPr rtl="1"/>
          <a:r>
            <a:rPr lang="ar-SA" b="1" dirty="0" smtClean="0">
              <a:solidFill>
                <a:srgbClr val="FF0000"/>
              </a:solidFill>
            </a:rPr>
            <a:t>ناتوانان ذهني</a:t>
          </a:r>
          <a:endParaRPr lang="en-US" dirty="0"/>
        </a:p>
      </dgm:t>
    </dgm:pt>
    <dgm:pt modelId="{2C97161E-EF00-4676-8094-311D2E1B2733}" type="parTrans" cxnId="{244D7FEA-EEB0-41AF-9F0D-C58D1EF7B157}">
      <dgm:prSet/>
      <dgm:spPr/>
      <dgm:t>
        <a:bodyPr/>
        <a:lstStyle/>
        <a:p>
          <a:endParaRPr lang="en-US"/>
        </a:p>
      </dgm:t>
    </dgm:pt>
    <dgm:pt modelId="{857F0AD0-EDA0-4BD4-B8F1-20A80544F8BA}" type="sibTrans" cxnId="{244D7FEA-EEB0-41AF-9F0D-C58D1EF7B157}">
      <dgm:prSet/>
      <dgm:spPr/>
      <dgm:t>
        <a:bodyPr/>
        <a:lstStyle/>
        <a:p>
          <a:endParaRPr lang="en-US"/>
        </a:p>
      </dgm:t>
    </dgm:pt>
    <dgm:pt modelId="{43DC9F97-9574-458E-8071-D9F303B376B4}">
      <dgm:prSet/>
      <dgm:spPr>
        <a:solidFill>
          <a:schemeClr val="bg2">
            <a:lumMod val="75000"/>
          </a:schemeClr>
        </a:solidFill>
      </dgm:spPr>
      <dgm:t>
        <a:bodyPr/>
        <a:lstStyle/>
        <a:p>
          <a:pPr rtl="1"/>
          <a:r>
            <a:rPr lang="ar-SA" b="1" dirty="0" smtClean="0">
              <a:solidFill>
                <a:srgbClr val="FF0000"/>
              </a:solidFill>
            </a:rPr>
            <a:t>زندانيان</a:t>
          </a:r>
          <a:endParaRPr lang="en-US" dirty="0"/>
        </a:p>
      </dgm:t>
    </dgm:pt>
    <dgm:pt modelId="{3E756844-A264-4D3C-892D-6E927CB8BBEB}" type="parTrans" cxnId="{D87591F9-EC28-4EE2-A28A-CFDCF6513106}">
      <dgm:prSet/>
      <dgm:spPr/>
      <dgm:t>
        <a:bodyPr/>
        <a:lstStyle/>
        <a:p>
          <a:endParaRPr lang="en-US"/>
        </a:p>
      </dgm:t>
    </dgm:pt>
    <dgm:pt modelId="{C0E7103F-5958-4449-9487-9ADAB35E1B44}" type="sibTrans" cxnId="{D87591F9-EC28-4EE2-A28A-CFDCF6513106}">
      <dgm:prSet/>
      <dgm:spPr/>
      <dgm:t>
        <a:bodyPr/>
        <a:lstStyle/>
        <a:p>
          <a:endParaRPr lang="en-US"/>
        </a:p>
      </dgm:t>
    </dgm:pt>
    <dgm:pt modelId="{C0E24E2E-640F-4BE8-B240-D67357CD9ECA}">
      <dgm:prSet/>
      <dgm:spPr>
        <a:solidFill>
          <a:srgbClr val="FF0000"/>
        </a:solidFill>
      </dgm:spPr>
      <dgm:t>
        <a:bodyPr/>
        <a:lstStyle/>
        <a:p>
          <a:pPr rtl="1"/>
          <a:r>
            <a:rPr lang="ar-SA" b="1" dirty="0" smtClean="0">
              <a:solidFill>
                <a:schemeClr val="tx1"/>
              </a:solidFill>
            </a:rPr>
            <a:t>بيماران</a:t>
          </a:r>
          <a:r>
            <a:rPr lang="ar-SA" b="1" dirty="0" smtClean="0">
              <a:solidFill>
                <a:srgbClr val="FF0000"/>
              </a:solidFill>
            </a:rPr>
            <a:t> </a:t>
          </a:r>
          <a:r>
            <a:rPr lang="ar-SA" b="1" dirty="0" smtClean="0">
              <a:solidFill>
                <a:schemeClr val="tx1"/>
              </a:solidFill>
            </a:rPr>
            <a:t>اورژانس</a:t>
          </a:r>
          <a:endParaRPr lang="en-US" dirty="0">
            <a:solidFill>
              <a:schemeClr val="tx1"/>
            </a:solidFill>
          </a:endParaRPr>
        </a:p>
      </dgm:t>
    </dgm:pt>
    <dgm:pt modelId="{1EC976DF-85ED-424A-AA30-9FF9288A87BB}" type="parTrans" cxnId="{8E8AA0BE-A5E3-479D-A339-BA5B3D52FFD1}">
      <dgm:prSet/>
      <dgm:spPr/>
      <dgm:t>
        <a:bodyPr/>
        <a:lstStyle/>
        <a:p>
          <a:endParaRPr lang="en-US"/>
        </a:p>
      </dgm:t>
    </dgm:pt>
    <dgm:pt modelId="{88F5E9A8-5A5B-4CE5-B58B-2670C7067809}" type="sibTrans" cxnId="{8E8AA0BE-A5E3-479D-A339-BA5B3D52FFD1}">
      <dgm:prSet/>
      <dgm:spPr/>
      <dgm:t>
        <a:bodyPr/>
        <a:lstStyle/>
        <a:p>
          <a:endParaRPr lang="en-US"/>
        </a:p>
      </dgm:t>
    </dgm:pt>
    <dgm:pt modelId="{1C54B346-CC2B-462B-B003-26AE6D027D3F}" type="pres">
      <dgm:prSet presAssocID="{767E78E2-348A-4E27-996C-04C52F4D0676}" presName="Name0" presStyleCnt="0">
        <dgm:presLayoutVars>
          <dgm:chMax val="1"/>
          <dgm:dir/>
          <dgm:animLvl val="ctr"/>
          <dgm:resizeHandles val="exact"/>
        </dgm:presLayoutVars>
      </dgm:prSet>
      <dgm:spPr/>
    </dgm:pt>
    <dgm:pt modelId="{DA0E72E8-DECB-4B6D-A016-32AB8BD13A74}" type="pres">
      <dgm:prSet presAssocID="{32CE7673-B712-48CB-82A9-2A15124A19B9}" presName="centerShape" presStyleLbl="node0" presStyleIdx="0" presStyleCnt="1" custScaleX="122145" custScaleY="124227"/>
      <dgm:spPr/>
      <dgm:t>
        <a:bodyPr/>
        <a:lstStyle/>
        <a:p>
          <a:endParaRPr lang="en-US"/>
        </a:p>
      </dgm:t>
    </dgm:pt>
    <dgm:pt modelId="{53012B34-EFAB-401D-8490-6EC54B571256}" type="pres">
      <dgm:prSet presAssocID="{A94730C6-54E3-4B2C-86A8-8CD7AEA35F46}" presName="parTrans" presStyleLbl="sibTrans2D1" presStyleIdx="0" presStyleCnt="5"/>
      <dgm:spPr/>
    </dgm:pt>
    <dgm:pt modelId="{469C169F-336D-4AC6-A5A0-4DC01E61B69E}" type="pres">
      <dgm:prSet presAssocID="{A94730C6-54E3-4B2C-86A8-8CD7AEA35F46}" presName="connectorText" presStyleLbl="sibTrans2D1" presStyleIdx="0" presStyleCnt="5"/>
      <dgm:spPr/>
    </dgm:pt>
    <dgm:pt modelId="{EE84A0F4-6F54-44FF-961F-E2825B44FAF4}" type="pres">
      <dgm:prSet presAssocID="{62A52F02-ABFD-4EE6-A63F-A01C5DE43E2F}" presName="node" presStyleLbl="node1" presStyleIdx="0" presStyleCnt="5">
        <dgm:presLayoutVars>
          <dgm:bulletEnabled val="1"/>
        </dgm:presLayoutVars>
      </dgm:prSet>
      <dgm:spPr/>
      <dgm:t>
        <a:bodyPr/>
        <a:lstStyle/>
        <a:p>
          <a:endParaRPr lang="en-US"/>
        </a:p>
      </dgm:t>
    </dgm:pt>
    <dgm:pt modelId="{C52571F2-71B8-4285-B00B-BE86A45BD6C2}" type="pres">
      <dgm:prSet presAssocID="{2AB70AF9-CF9F-4037-B4C1-00FDF249D2BF}" presName="parTrans" presStyleLbl="sibTrans2D1" presStyleIdx="1" presStyleCnt="5"/>
      <dgm:spPr/>
    </dgm:pt>
    <dgm:pt modelId="{C478D917-25BE-4F0E-AB54-959C0E75664F}" type="pres">
      <dgm:prSet presAssocID="{2AB70AF9-CF9F-4037-B4C1-00FDF249D2BF}" presName="connectorText" presStyleLbl="sibTrans2D1" presStyleIdx="1" presStyleCnt="5"/>
      <dgm:spPr/>
    </dgm:pt>
    <dgm:pt modelId="{5661A9ED-88CF-4C1F-84A0-9EDD24D0447C}" type="pres">
      <dgm:prSet presAssocID="{D1B8E74E-03F8-493E-954E-1E40D51F5A4D}" presName="node" presStyleLbl="node1" presStyleIdx="1" presStyleCnt="5">
        <dgm:presLayoutVars>
          <dgm:bulletEnabled val="1"/>
        </dgm:presLayoutVars>
      </dgm:prSet>
      <dgm:spPr/>
      <dgm:t>
        <a:bodyPr/>
        <a:lstStyle/>
        <a:p>
          <a:endParaRPr lang="en-US"/>
        </a:p>
      </dgm:t>
    </dgm:pt>
    <dgm:pt modelId="{53322D44-772A-40BE-9D82-EEAFDFDD80A7}" type="pres">
      <dgm:prSet presAssocID="{2C97161E-EF00-4676-8094-311D2E1B2733}" presName="parTrans" presStyleLbl="sibTrans2D1" presStyleIdx="2" presStyleCnt="5"/>
      <dgm:spPr/>
    </dgm:pt>
    <dgm:pt modelId="{3AD67DCA-2A60-489A-BE67-B9A8FFAB0D2A}" type="pres">
      <dgm:prSet presAssocID="{2C97161E-EF00-4676-8094-311D2E1B2733}" presName="connectorText" presStyleLbl="sibTrans2D1" presStyleIdx="2" presStyleCnt="5"/>
      <dgm:spPr/>
    </dgm:pt>
    <dgm:pt modelId="{3D072F3A-FFC4-4BE5-91FF-A674F7FC870A}" type="pres">
      <dgm:prSet presAssocID="{D03F8B00-DEC7-4A0C-AA17-B40BAA4B003F}" presName="node" presStyleLbl="node1" presStyleIdx="2" presStyleCnt="5">
        <dgm:presLayoutVars>
          <dgm:bulletEnabled val="1"/>
        </dgm:presLayoutVars>
      </dgm:prSet>
      <dgm:spPr/>
      <dgm:t>
        <a:bodyPr/>
        <a:lstStyle/>
        <a:p>
          <a:endParaRPr lang="en-US"/>
        </a:p>
      </dgm:t>
    </dgm:pt>
    <dgm:pt modelId="{168E696F-9FB4-49E9-A33E-E0D869689799}" type="pres">
      <dgm:prSet presAssocID="{3E756844-A264-4D3C-892D-6E927CB8BBEB}" presName="parTrans" presStyleLbl="sibTrans2D1" presStyleIdx="3" presStyleCnt="5"/>
      <dgm:spPr/>
    </dgm:pt>
    <dgm:pt modelId="{A936BC73-42BC-4AB1-A5D2-0B6AC655E752}" type="pres">
      <dgm:prSet presAssocID="{3E756844-A264-4D3C-892D-6E927CB8BBEB}" presName="connectorText" presStyleLbl="sibTrans2D1" presStyleIdx="3" presStyleCnt="5"/>
      <dgm:spPr/>
    </dgm:pt>
    <dgm:pt modelId="{D3E65CA4-A564-4902-A554-173C8D02AE5D}" type="pres">
      <dgm:prSet presAssocID="{43DC9F97-9574-458E-8071-D9F303B376B4}" presName="node" presStyleLbl="node1" presStyleIdx="3" presStyleCnt="5">
        <dgm:presLayoutVars>
          <dgm:bulletEnabled val="1"/>
        </dgm:presLayoutVars>
      </dgm:prSet>
      <dgm:spPr/>
    </dgm:pt>
    <dgm:pt modelId="{D998CD2A-4675-484E-A698-C9073D7BF774}" type="pres">
      <dgm:prSet presAssocID="{1EC976DF-85ED-424A-AA30-9FF9288A87BB}" presName="parTrans" presStyleLbl="sibTrans2D1" presStyleIdx="4" presStyleCnt="5"/>
      <dgm:spPr/>
    </dgm:pt>
    <dgm:pt modelId="{9E6EA0E0-6F02-47E0-B858-5B6BEEA1882E}" type="pres">
      <dgm:prSet presAssocID="{1EC976DF-85ED-424A-AA30-9FF9288A87BB}" presName="connectorText" presStyleLbl="sibTrans2D1" presStyleIdx="4" presStyleCnt="5"/>
      <dgm:spPr/>
    </dgm:pt>
    <dgm:pt modelId="{DA26CDD9-8475-4DD8-A71B-A4287ACE8F71}" type="pres">
      <dgm:prSet presAssocID="{C0E24E2E-640F-4BE8-B240-D67357CD9ECA}" presName="node" presStyleLbl="node1" presStyleIdx="4" presStyleCnt="5">
        <dgm:presLayoutVars>
          <dgm:bulletEnabled val="1"/>
        </dgm:presLayoutVars>
      </dgm:prSet>
      <dgm:spPr/>
      <dgm:t>
        <a:bodyPr/>
        <a:lstStyle/>
        <a:p>
          <a:endParaRPr lang="en-US"/>
        </a:p>
      </dgm:t>
    </dgm:pt>
  </dgm:ptLst>
  <dgm:cxnLst>
    <dgm:cxn modelId="{85B5236F-C1CC-4FC3-AA8D-88DD6E72032A}" type="presOf" srcId="{D1B8E74E-03F8-493E-954E-1E40D51F5A4D}" destId="{5661A9ED-88CF-4C1F-84A0-9EDD24D0447C}" srcOrd="0" destOrd="0" presId="urn:microsoft.com/office/officeart/2005/8/layout/radial5"/>
    <dgm:cxn modelId="{471969F6-C24B-4397-9C0F-A1E3B3851535}" type="presOf" srcId="{D03F8B00-DEC7-4A0C-AA17-B40BAA4B003F}" destId="{3D072F3A-FFC4-4BE5-91FF-A674F7FC870A}" srcOrd="0" destOrd="0" presId="urn:microsoft.com/office/officeart/2005/8/layout/radial5"/>
    <dgm:cxn modelId="{CF4D0DD3-E3F4-44BD-B15A-C4E64F298734}" type="presOf" srcId="{767E78E2-348A-4E27-996C-04C52F4D0676}" destId="{1C54B346-CC2B-462B-B003-26AE6D027D3F}" srcOrd="0" destOrd="0" presId="urn:microsoft.com/office/officeart/2005/8/layout/radial5"/>
    <dgm:cxn modelId="{7E1CCF7A-0AAF-477C-A52F-B60F2AB80B44}" type="presOf" srcId="{1EC976DF-85ED-424A-AA30-9FF9288A87BB}" destId="{9E6EA0E0-6F02-47E0-B858-5B6BEEA1882E}" srcOrd="1" destOrd="0" presId="urn:microsoft.com/office/officeart/2005/8/layout/radial5"/>
    <dgm:cxn modelId="{A720F094-C982-48A1-AA56-7ABE01D71E78}" type="presOf" srcId="{A94730C6-54E3-4B2C-86A8-8CD7AEA35F46}" destId="{469C169F-336D-4AC6-A5A0-4DC01E61B69E}" srcOrd="1" destOrd="0" presId="urn:microsoft.com/office/officeart/2005/8/layout/radial5"/>
    <dgm:cxn modelId="{66B06796-875D-48E0-AC8F-7D98C83106B0}" type="presOf" srcId="{2C97161E-EF00-4676-8094-311D2E1B2733}" destId="{53322D44-772A-40BE-9D82-EEAFDFDD80A7}" srcOrd="0" destOrd="0" presId="urn:microsoft.com/office/officeart/2005/8/layout/radial5"/>
    <dgm:cxn modelId="{7161C8C4-9488-484E-AEF1-98D429286AFA}" type="presOf" srcId="{C0E24E2E-640F-4BE8-B240-D67357CD9ECA}" destId="{DA26CDD9-8475-4DD8-A71B-A4287ACE8F71}" srcOrd="0" destOrd="0" presId="urn:microsoft.com/office/officeart/2005/8/layout/radial5"/>
    <dgm:cxn modelId="{6D9C47BF-8585-43FE-8500-4AD28FD9A4EF}" type="presOf" srcId="{62A52F02-ABFD-4EE6-A63F-A01C5DE43E2F}" destId="{EE84A0F4-6F54-44FF-961F-E2825B44FAF4}" srcOrd="0" destOrd="0" presId="urn:microsoft.com/office/officeart/2005/8/layout/radial5"/>
    <dgm:cxn modelId="{2BFEE6E4-6238-4B54-AB40-DBC80C43E024}" type="presOf" srcId="{A94730C6-54E3-4B2C-86A8-8CD7AEA35F46}" destId="{53012B34-EFAB-401D-8490-6EC54B571256}" srcOrd="0" destOrd="0" presId="urn:microsoft.com/office/officeart/2005/8/layout/radial5"/>
    <dgm:cxn modelId="{553F59F0-C112-4196-97A2-BDDEB382FCC0}" type="presOf" srcId="{1EC976DF-85ED-424A-AA30-9FF9288A87BB}" destId="{D998CD2A-4675-484E-A698-C9073D7BF774}" srcOrd="0" destOrd="0" presId="urn:microsoft.com/office/officeart/2005/8/layout/radial5"/>
    <dgm:cxn modelId="{A5EDD2AC-87E7-4294-B7A4-34CC83CB36FE}" type="presOf" srcId="{32CE7673-B712-48CB-82A9-2A15124A19B9}" destId="{DA0E72E8-DECB-4B6D-A016-32AB8BD13A74}" srcOrd="0" destOrd="0" presId="urn:microsoft.com/office/officeart/2005/8/layout/radial5"/>
    <dgm:cxn modelId="{8E8AA0BE-A5E3-479D-A339-BA5B3D52FFD1}" srcId="{32CE7673-B712-48CB-82A9-2A15124A19B9}" destId="{C0E24E2E-640F-4BE8-B240-D67357CD9ECA}" srcOrd="4" destOrd="0" parTransId="{1EC976DF-85ED-424A-AA30-9FF9288A87BB}" sibTransId="{88F5E9A8-5A5B-4CE5-B58B-2670C7067809}"/>
    <dgm:cxn modelId="{50EDCAC5-96BA-4C01-937A-82E1E8CF653A}" type="presOf" srcId="{2C97161E-EF00-4676-8094-311D2E1B2733}" destId="{3AD67DCA-2A60-489A-BE67-B9A8FFAB0D2A}" srcOrd="1" destOrd="0" presId="urn:microsoft.com/office/officeart/2005/8/layout/radial5"/>
    <dgm:cxn modelId="{FBF96B57-E1EA-4093-BBA6-ECAD1F7397EF}" type="presOf" srcId="{3E756844-A264-4D3C-892D-6E927CB8BBEB}" destId="{168E696F-9FB4-49E9-A33E-E0D869689799}" srcOrd="0" destOrd="0" presId="urn:microsoft.com/office/officeart/2005/8/layout/radial5"/>
    <dgm:cxn modelId="{337392C2-A502-45AB-8A7F-66C94306DC75}" srcId="{32CE7673-B712-48CB-82A9-2A15124A19B9}" destId="{D1B8E74E-03F8-493E-954E-1E40D51F5A4D}" srcOrd="1" destOrd="0" parTransId="{2AB70AF9-CF9F-4037-B4C1-00FDF249D2BF}" sibTransId="{4377ED84-6E3C-46FF-BA98-99695A581456}"/>
    <dgm:cxn modelId="{E5B43D93-C29E-4F02-8E5A-6DFD9B7C3CAC}" srcId="{767E78E2-348A-4E27-996C-04C52F4D0676}" destId="{32CE7673-B712-48CB-82A9-2A15124A19B9}" srcOrd="0" destOrd="0" parTransId="{3367C3C0-9B67-49C0-8B9E-61F58CF09B6E}" sibTransId="{2BE4DF4C-3FF0-4ED4-85EC-C512E56948F1}"/>
    <dgm:cxn modelId="{2BCC01EE-6F46-4BF4-B0A8-37CCC284385F}" type="presOf" srcId="{2AB70AF9-CF9F-4037-B4C1-00FDF249D2BF}" destId="{C478D917-25BE-4F0E-AB54-959C0E75664F}" srcOrd="1" destOrd="0" presId="urn:microsoft.com/office/officeart/2005/8/layout/radial5"/>
    <dgm:cxn modelId="{50771F6F-3B46-49C7-B76A-FF7575F3390C}" type="presOf" srcId="{43DC9F97-9574-458E-8071-D9F303B376B4}" destId="{D3E65CA4-A564-4902-A554-173C8D02AE5D}" srcOrd="0" destOrd="0" presId="urn:microsoft.com/office/officeart/2005/8/layout/radial5"/>
    <dgm:cxn modelId="{D87591F9-EC28-4EE2-A28A-CFDCF6513106}" srcId="{32CE7673-B712-48CB-82A9-2A15124A19B9}" destId="{43DC9F97-9574-458E-8071-D9F303B376B4}" srcOrd="3" destOrd="0" parTransId="{3E756844-A264-4D3C-892D-6E927CB8BBEB}" sibTransId="{C0E7103F-5958-4449-9487-9ADAB35E1B44}"/>
    <dgm:cxn modelId="{F7F237FC-D7B3-46EB-8EE7-6C292AA2EF26}" type="presOf" srcId="{3E756844-A264-4D3C-892D-6E927CB8BBEB}" destId="{A936BC73-42BC-4AB1-A5D2-0B6AC655E752}" srcOrd="1" destOrd="0" presId="urn:microsoft.com/office/officeart/2005/8/layout/radial5"/>
    <dgm:cxn modelId="{244D7FEA-EEB0-41AF-9F0D-C58D1EF7B157}" srcId="{32CE7673-B712-48CB-82A9-2A15124A19B9}" destId="{D03F8B00-DEC7-4A0C-AA17-B40BAA4B003F}" srcOrd="2" destOrd="0" parTransId="{2C97161E-EF00-4676-8094-311D2E1B2733}" sibTransId="{857F0AD0-EDA0-4BD4-B8F1-20A80544F8BA}"/>
    <dgm:cxn modelId="{1B6CDAE5-A8DD-4335-91F3-7A3C1A16CEBD}" type="presOf" srcId="{2AB70AF9-CF9F-4037-B4C1-00FDF249D2BF}" destId="{C52571F2-71B8-4285-B00B-BE86A45BD6C2}" srcOrd="0" destOrd="0" presId="urn:microsoft.com/office/officeart/2005/8/layout/radial5"/>
    <dgm:cxn modelId="{CD11CE49-8668-4EAF-8568-B2E24F039004}" srcId="{32CE7673-B712-48CB-82A9-2A15124A19B9}" destId="{62A52F02-ABFD-4EE6-A63F-A01C5DE43E2F}" srcOrd="0" destOrd="0" parTransId="{A94730C6-54E3-4B2C-86A8-8CD7AEA35F46}" sibTransId="{3B75DF19-0397-4DC7-BBFF-7247DE93854C}"/>
    <dgm:cxn modelId="{73A8464A-4AAC-4FBF-B6E9-CD0A75093B8F}" type="presParOf" srcId="{1C54B346-CC2B-462B-B003-26AE6D027D3F}" destId="{DA0E72E8-DECB-4B6D-A016-32AB8BD13A74}" srcOrd="0" destOrd="0" presId="urn:microsoft.com/office/officeart/2005/8/layout/radial5"/>
    <dgm:cxn modelId="{8A9034D5-B736-463A-A0C2-F5A6A1193308}" type="presParOf" srcId="{1C54B346-CC2B-462B-B003-26AE6D027D3F}" destId="{53012B34-EFAB-401D-8490-6EC54B571256}" srcOrd="1" destOrd="0" presId="urn:microsoft.com/office/officeart/2005/8/layout/radial5"/>
    <dgm:cxn modelId="{9AE4392B-1DD2-4F4E-B5FA-DB326EE69215}" type="presParOf" srcId="{53012B34-EFAB-401D-8490-6EC54B571256}" destId="{469C169F-336D-4AC6-A5A0-4DC01E61B69E}" srcOrd="0" destOrd="0" presId="urn:microsoft.com/office/officeart/2005/8/layout/radial5"/>
    <dgm:cxn modelId="{17BC3848-F721-44DE-85D9-AE343D409DFB}" type="presParOf" srcId="{1C54B346-CC2B-462B-B003-26AE6D027D3F}" destId="{EE84A0F4-6F54-44FF-961F-E2825B44FAF4}" srcOrd="2" destOrd="0" presId="urn:microsoft.com/office/officeart/2005/8/layout/radial5"/>
    <dgm:cxn modelId="{71A3D4B3-EFF0-44C0-9C9C-1C5632EC3D1C}" type="presParOf" srcId="{1C54B346-CC2B-462B-B003-26AE6D027D3F}" destId="{C52571F2-71B8-4285-B00B-BE86A45BD6C2}" srcOrd="3" destOrd="0" presId="urn:microsoft.com/office/officeart/2005/8/layout/radial5"/>
    <dgm:cxn modelId="{C917E08C-2513-4333-B003-B9473DB85D4C}" type="presParOf" srcId="{C52571F2-71B8-4285-B00B-BE86A45BD6C2}" destId="{C478D917-25BE-4F0E-AB54-959C0E75664F}" srcOrd="0" destOrd="0" presId="urn:microsoft.com/office/officeart/2005/8/layout/radial5"/>
    <dgm:cxn modelId="{6D009B98-9187-4456-9404-5B8428883E20}" type="presParOf" srcId="{1C54B346-CC2B-462B-B003-26AE6D027D3F}" destId="{5661A9ED-88CF-4C1F-84A0-9EDD24D0447C}" srcOrd="4" destOrd="0" presId="urn:microsoft.com/office/officeart/2005/8/layout/radial5"/>
    <dgm:cxn modelId="{05AFCC9E-5BBD-4695-924A-3C3EAE338AF6}" type="presParOf" srcId="{1C54B346-CC2B-462B-B003-26AE6D027D3F}" destId="{53322D44-772A-40BE-9D82-EEAFDFDD80A7}" srcOrd="5" destOrd="0" presId="urn:microsoft.com/office/officeart/2005/8/layout/radial5"/>
    <dgm:cxn modelId="{B4C32C94-7E5A-4701-8A1F-D7E87273D3EA}" type="presParOf" srcId="{53322D44-772A-40BE-9D82-EEAFDFDD80A7}" destId="{3AD67DCA-2A60-489A-BE67-B9A8FFAB0D2A}" srcOrd="0" destOrd="0" presId="urn:microsoft.com/office/officeart/2005/8/layout/radial5"/>
    <dgm:cxn modelId="{4BD23AF2-5281-41DA-946C-2E458B76BB47}" type="presParOf" srcId="{1C54B346-CC2B-462B-B003-26AE6D027D3F}" destId="{3D072F3A-FFC4-4BE5-91FF-A674F7FC870A}" srcOrd="6" destOrd="0" presId="urn:microsoft.com/office/officeart/2005/8/layout/radial5"/>
    <dgm:cxn modelId="{85B627CE-03EB-46E8-981C-C32B57E7D040}" type="presParOf" srcId="{1C54B346-CC2B-462B-B003-26AE6D027D3F}" destId="{168E696F-9FB4-49E9-A33E-E0D869689799}" srcOrd="7" destOrd="0" presId="urn:microsoft.com/office/officeart/2005/8/layout/radial5"/>
    <dgm:cxn modelId="{24F54490-48F1-4A05-AA44-291DC465B22F}" type="presParOf" srcId="{168E696F-9FB4-49E9-A33E-E0D869689799}" destId="{A936BC73-42BC-4AB1-A5D2-0B6AC655E752}" srcOrd="0" destOrd="0" presId="urn:microsoft.com/office/officeart/2005/8/layout/radial5"/>
    <dgm:cxn modelId="{CD5238F0-8671-4D9E-82BB-E46BE8715B2E}" type="presParOf" srcId="{1C54B346-CC2B-462B-B003-26AE6D027D3F}" destId="{D3E65CA4-A564-4902-A554-173C8D02AE5D}" srcOrd="8" destOrd="0" presId="urn:microsoft.com/office/officeart/2005/8/layout/radial5"/>
    <dgm:cxn modelId="{64C57598-72C6-47A4-BDFD-74C1453206C2}" type="presParOf" srcId="{1C54B346-CC2B-462B-B003-26AE6D027D3F}" destId="{D998CD2A-4675-484E-A698-C9073D7BF774}" srcOrd="9" destOrd="0" presId="urn:microsoft.com/office/officeart/2005/8/layout/radial5"/>
    <dgm:cxn modelId="{89572A5B-FBA3-4A58-ADA3-40B35CF8EDC5}" type="presParOf" srcId="{D998CD2A-4675-484E-A698-C9073D7BF774}" destId="{9E6EA0E0-6F02-47E0-B858-5B6BEEA1882E}" srcOrd="0" destOrd="0" presId="urn:microsoft.com/office/officeart/2005/8/layout/radial5"/>
    <dgm:cxn modelId="{0D1173B0-2081-4A08-9B0F-C01EE2472791}" type="presParOf" srcId="{1C54B346-CC2B-462B-B003-26AE6D027D3F}" destId="{DA26CDD9-8475-4DD8-A71B-A4287ACE8F71}"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E72E8-DECB-4B6D-A016-32AB8BD13A74}">
      <dsp:nvSpPr>
        <dsp:cNvPr id="0" name=""/>
        <dsp:cNvSpPr/>
      </dsp:nvSpPr>
      <dsp:spPr>
        <a:xfrm>
          <a:off x="4194760" y="2231408"/>
          <a:ext cx="2126079" cy="21623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a-IR" sz="3200" b="1" kern="1200" dirty="0" smtClean="0">
              <a:solidFill>
                <a:srgbClr val="FF0000"/>
              </a:solidFill>
            </a:rPr>
            <a:t>گروههای آسیب پذیر</a:t>
          </a:r>
          <a:endParaRPr lang="en-US" sz="3200" b="1" kern="1200" dirty="0">
            <a:solidFill>
              <a:srgbClr val="FF0000"/>
            </a:solidFill>
          </a:endParaRPr>
        </a:p>
      </dsp:txBody>
      <dsp:txXfrm>
        <a:off x="4506117" y="2548072"/>
        <a:ext cx="1503365" cy="1528991"/>
      </dsp:txXfrm>
    </dsp:sp>
    <dsp:sp modelId="{53012B34-EFAB-401D-8490-6EC54B571256}">
      <dsp:nvSpPr>
        <dsp:cNvPr id="0" name=""/>
        <dsp:cNvSpPr/>
      </dsp:nvSpPr>
      <dsp:spPr>
        <a:xfrm rot="16200000">
          <a:off x="5128841" y="1699484"/>
          <a:ext cx="257917" cy="591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5167529" y="1856534"/>
        <a:ext cx="180542" cy="355086"/>
      </dsp:txXfrm>
    </dsp:sp>
    <dsp:sp modelId="{EE84A0F4-6F54-44FF-961F-E2825B44FAF4}">
      <dsp:nvSpPr>
        <dsp:cNvPr id="0" name=""/>
        <dsp:cNvSpPr/>
      </dsp:nvSpPr>
      <dsp:spPr>
        <a:xfrm>
          <a:off x="4387490" y="4152"/>
          <a:ext cx="1740619" cy="1740619"/>
        </a:xfrm>
        <a:prstGeom prst="ellipse">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solidFill>
                <a:srgbClr val="FF0000"/>
              </a:solidFill>
            </a:rPr>
            <a:t>نوزادان و کودکان</a:t>
          </a:r>
          <a:endParaRPr lang="en-US" sz="2800" kern="1200" dirty="0"/>
        </a:p>
      </dsp:txBody>
      <dsp:txXfrm>
        <a:off x="4642398" y="259060"/>
        <a:ext cx="1230803" cy="1230803"/>
      </dsp:txXfrm>
    </dsp:sp>
    <dsp:sp modelId="{C52571F2-71B8-4285-B00B-BE86A45BD6C2}">
      <dsp:nvSpPr>
        <dsp:cNvPr id="0" name=""/>
        <dsp:cNvSpPr/>
      </dsp:nvSpPr>
      <dsp:spPr>
        <a:xfrm rot="20520000">
          <a:off x="6369151" y="2612246"/>
          <a:ext cx="266624" cy="591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6371108" y="2742967"/>
        <a:ext cx="186637" cy="355086"/>
      </dsp:txXfrm>
    </dsp:sp>
    <dsp:sp modelId="{5661A9ED-88CF-4C1F-84A0-9EDD24D0447C}">
      <dsp:nvSpPr>
        <dsp:cNvPr id="0" name=""/>
        <dsp:cNvSpPr/>
      </dsp:nvSpPr>
      <dsp:spPr>
        <a:xfrm>
          <a:off x="6706266" y="1688842"/>
          <a:ext cx="1740619" cy="1740619"/>
        </a:xfrm>
        <a:prstGeom prst="ellipse">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solidFill>
                <a:srgbClr val="FF0000"/>
              </a:solidFill>
            </a:rPr>
            <a:t>زنان باردار و جنين</a:t>
          </a:r>
          <a:endParaRPr lang="en-US" sz="2800" kern="1200" dirty="0"/>
        </a:p>
      </dsp:txBody>
      <dsp:txXfrm>
        <a:off x="6961174" y="1943750"/>
        <a:ext cx="1230803" cy="1230803"/>
      </dsp:txXfrm>
    </dsp:sp>
    <dsp:sp modelId="{53322D44-772A-40BE-9D82-EEAFDFDD80A7}">
      <dsp:nvSpPr>
        <dsp:cNvPr id="0" name=""/>
        <dsp:cNvSpPr/>
      </dsp:nvSpPr>
      <dsp:spPr>
        <a:xfrm rot="3240000">
          <a:off x="5899446" y="4079630"/>
          <a:ext cx="261290" cy="591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a:off x="5915602" y="4166284"/>
        <a:ext cx="182903" cy="355086"/>
      </dsp:txXfrm>
    </dsp:sp>
    <dsp:sp modelId="{3D072F3A-FFC4-4BE5-91FF-A674F7FC870A}">
      <dsp:nvSpPr>
        <dsp:cNvPr id="0" name=""/>
        <dsp:cNvSpPr/>
      </dsp:nvSpPr>
      <dsp:spPr>
        <a:xfrm>
          <a:off x="5820572" y="4414727"/>
          <a:ext cx="1740619" cy="1740619"/>
        </a:xfrm>
        <a:prstGeom prst="ellipse">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solidFill>
                <a:srgbClr val="FF0000"/>
              </a:solidFill>
            </a:rPr>
            <a:t>ناتوانان ذهني</a:t>
          </a:r>
          <a:endParaRPr lang="en-US" sz="2800" kern="1200" dirty="0"/>
        </a:p>
      </dsp:txBody>
      <dsp:txXfrm>
        <a:off x="6075480" y="4669635"/>
        <a:ext cx="1230803" cy="1230803"/>
      </dsp:txXfrm>
    </dsp:sp>
    <dsp:sp modelId="{168E696F-9FB4-49E9-A33E-E0D869689799}">
      <dsp:nvSpPr>
        <dsp:cNvPr id="0" name=""/>
        <dsp:cNvSpPr/>
      </dsp:nvSpPr>
      <dsp:spPr>
        <a:xfrm rot="7560000">
          <a:off x="4354863" y="4079630"/>
          <a:ext cx="261290" cy="591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rot="10800000">
        <a:off x="4417094" y="4166284"/>
        <a:ext cx="182903" cy="355086"/>
      </dsp:txXfrm>
    </dsp:sp>
    <dsp:sp modelId="{D3E65CA4-A564-4902-A554-173C8D02AE5D}">
      <dsp:nvSpPr>
        <dsp:cNvPr id="0" name=""/>
        <dsp:cNvSpPr/>
      </dsp:nvSpPr>
      <dsp:spPr>
        <a:xfrm>
          <a:off x="2954407" y="4414727"/>
          <a:ext cx="1740619" cy="1740619"/>
        </a:xfrm>
        <a:prstGeom prst="ellipse">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solidFill>
                <a:srgbClr val="FF0000"/>
              </a:solidFill>
            </a:rPr>
            <a:t>زندانيان</a:t>
          </a:r>
          <a:endParaRPr lang="en-US" sz="2800" kern="1200" dirty="0"/>
        </a:p>
      </dsp:txBody>
      <dsp:txXfrm>
        <a:off x="3209315" y="4669635"/>
        <a:ext cx="1230803" cy="1230803"/>
      </dsp:txXfrm>
    </dsp:sp>
    <dsp:sp modelId="{D998CD2A-4675-484E-A698-C9073D7BF774}">
      <dsp:nvSpPr>
        <dsp:cNvPr id="0" name=""/>
        <dsp:cNvSpPr/>
      </dsp:nvSpPr>
      <dsp:spPr>
        <a:xfrm rot="11880000">
          <a:off x="3879823" y="2612246"/>
          <a:ext cx="266624" cy="591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en-US" sz="2500" kern="1200"/>
        </a:p>
      </dsp:txBody>
      <dsp:txXfrm rot="10800000">
        <a:off x="3957853" y="2742967"/>
        <a:ext cx="186637" cy="355086"/>
      </dsp:txXfrm>
    </dsp:sp>
    <dsp:sp modelId="{DA26CDD9-8475-4DD8-A71B-A4287ACE8F71}">
      <dsp:nvSpPr>
        <dsp:cNvPr id="0" name=""/>
        <dsp:cNvSpPr/>
      </dsp:nvSpPr>
      <dsp:spPr>
        <a:xfrm>
          <a:off x="2068714" y="1688842"/>
          <a:ext cx="1740619" cy="1740619"/>
        </a:xfrm>
        <a:prstGeom prst="ellipse">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solidFill>
                <a:schemeClr val="tx1"/>
              </a:solidFill>
            </a:rPr>
            <a:t>بيماران</a:t>
          </a:r>
          <a:r>
            <a:rPr lang="ar-SA" sz="2800" b="1" kern="1200" dirty="0" smtClean="0">
              <a:solidFill>
                <a:srgbClr val="FF0000"/>
              </a:solidFill>
            </a:rPr>
            <a:t> </a:t>
          </a:r>
          <a:r>
            <a:rPr lang="ar-SA" sz="2800" b="1" kern="1200" dirty="0" smtClean="0">
              <a:solidFill>
                <a:schemeClr val="tx1"/>
              </a:solidFill>
            </a:rPr>
            <a:t>اورژانس</a:t>
          </a:r>
          <a:endParaRPr lang="en-US" sz="2800" kern="1200" dirty="0">
            <a:solidFill>
              <a:schemeClr val="tx1"/>
            </a:solidFill>
          </a:endParaRPr>
        </a:p>
      </dsp:txBody>
      <dsp:txXfrm>
        <a:off x="2323622" y="1943750"/>
        <a:ext cx="1230803" cy="123080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E7A88-093F-4BCC-8A16-999F7993191B}" type="datetimeFigureOut">
              <a:rPr lang="en-US" smtClean="0"/>
              <a:t>27-Aug-16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1358481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E7A88-093F-4BCC-8A16-999F7993191B}" type="datetimeFigureOut">
              <a:rPr lang="en-US" smtClean="0"/>
              <a:t>27-Aug-16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375081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E7A88-093F-4BCC-8A16-999F7993191B}" type="datetimeFigureOut">
              <a:rPr lang="en-US" smtClean="0"/>
              <a:t>27-Aug-16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75213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E7A88-093F-4BCC-8A16-999F7993191B}" type="datetimeFigureOut">
              <a:rPr lang="en-US" smtClean="0"/>
              <a:t>27-Aug-16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2865876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E7A88-093F-4BCC-8A16-999F7993191B}" type="datetimeFigureOut">
              <a:rPr lang="en-US" smtClean="0"/>
              <a:t>27-Aug-16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33522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E7A88-093F-4BCC-8A16-999F7993191B}" type="datetimeFigureOut">
              <a:rPr lang="en-US" smtClean="0"/>
              <a:t>27-Aug-16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144017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E7A88-093F-4BCC-8A16-999F7993191B}" type="datetimeFigureOut">
              <a:rPr lang="en-US" smtClean="0"/>
              <a:t>27-Aug-16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382153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E7A88-093F-4BCC-8A16-999F7993191B}" type="datetimeFigureOut">
              <a:rPr lang="en-US" smtClean="0"/>
              <a:t>27-Aug-16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65708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E7A88-093F-4BCC-8A16-999F7993191B}" type="datetimeFigureOut">
              <a:rPr lang="en-US" smtClean="0"/>
              <a:t>27-Aug-16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428913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E7A88-093F-4BCC-8A16-999F7993191B}" type="datetimeFigureOut">
              <a:rPr lang="en-US" smtClean="0"/>
              <a:t>27-Aug-16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32707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E7A88-093F-4BCC-8A16-999F7993191B}" type="datetimeFigureOut">
              <a:rPr lang="en-US" smtClean="0"/>
              <a:t>27-Aug-16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F74C87-7CB6-4E10-9D6C-FB11FB06C60C}" type="slidenum">
              <a:rPr lang="en-US" smtClean="0"/>
              <a:t>‹#›</a:t>
            </a:fld>
            <a:endParaRPr lang="en-US"/>
          </a:p>
        </p:txBody>
      </p:sp>
    </p:spTree>
    <p:extLst>
      <p:ext uri="{BB962C8B-B14F-4D97-AF65-F5344CB8AC3E}">
        <p14:creationId xmlns:p14="http://schemas.microsoft.com/office/powerpoint/2010/main" val="208727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7A88-093F-4BCC-8A16-999F7993191B}" type="datetimeFigureOut">
              <a:rPr lang="en-US" smtClean="0"/>
              <a:t>27-Aug-16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74C87-7CB6-4E10-9D6C-FB11FB06C60C}" type="slidenum">
              <a:rPr lang="en-US" smtClean="0"/>
              <a:t>‹#›</a:t>
            </a:fld>
            <a:endParaRPr lang="en-US"/>
          </a:p>
        </p:txBody>
      </p:sp>
    </p:spTree>
    <p:extLst>
      <p:ext uri="{BB962C8B-B14F-4D97-AF65-F5344CB8AC3E}">
        <p14:creationId xmlns:p14="http://schemas.microsoft.com/office/powerpoint/2010/main" val="288352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rtl="1"/>
            <a:r>
              <a:rPr lang="fa-IR" altLang="en-US" dirty="0" smtClean="0">
                <a:solidFill>
                  <a:srgbClr val="FF0000"/>
                </a:solidFill>
                <a:cs typeface="B Yagut" panose="00000400000000000000" pitchFamily="2" charset="-78"/>
              </a:rPr>
              <a:t>پژوهش بر گروههاي آسیب پذیر</a:t>
            </a:r>
            <a:endParaRPr lang="en-US" dirty="0">
              <a:solidFill>
                <a:srgbClr val="FF0000"/>
              </a:solidFill>
            </a:endParaRPr>
          </a:p>
        </p:txBody>
      </p:sp>
      <p:sp>
        <p:nvSpPr>
          <p:cNvPr id="5" name="Content Placeholder 4"/>
          <p:cNvSpPr>
            <a:spLocks noGrp="1"/>
          </p:cNvSpPr>
          <p:nvPr>
            <p:ph idx="1"/>
          </p:nvPr>
        </p:nvSpPr>
        <p:spPr/>
        <p:txBody>
          <a:bodyPr/>
          <a:lstStyle/>
          <a:p>
            <a:pPr marL="0" indent="0" algn="ctr" rtl="1">
              <a:buNone/>
            </a:pPr>
            <a:r>
              <a:rPr lang="fa-IR" dirty="0" smtClean="0"/>
              <a:t>کارگاه اخلاق در پژوهشهای پزشکی</a:t>
            </a:r>
          </a:p>
          <a:p>
            <a:pPr marL="0" indent="0" algn="ctr" rtl="1">
              <a:buNone/>
            </a:pPr>
            <a:endParaRPr lang="fa-IR" dirty="0"/>
          </a:p>
          <a:p>
            <a:pPr marL="0" indent="0" algn="ctr" rtl="1">
              <a:buNone/>
            </a:pPr>
            <a:endParaRPr lang="fa-IR" dirty="0" smtClean="0"/>
          </a:p>
          <a:p>
            <a:pPr marL="0" indent="0" algn="ctr" rtl="1">
              <a:buNone/>
            </a:pPr>
            <a:endParaRPr lang="fa-IR" dirty="0" smtClean="0"/>
          </a:p>
          <a:p>
            <a:pPr marL="0" indent="0" algn="ctr" rtl="1">
              <a:buNone/>
            </a:pPr>
            <a:r>
              <a:rPr lang="fa-IR" dirty="0" smtClean="0"/>
              <a:t>تهیه و تنظیم:</a:t>
            </a:r>
          </a:p>
          <a:p>
            <a:pPr marL="0" indent="0" algn="ctr" rtl="1">
              <a:buNone/>
            </a:pPr>
            <a:r>
              <a:rPr lang="fa-IR" dirty="0" smtClean="0"/>
              <a:t>دکتر محمد ملکزاده</a:t>
            </a:r>
          </a:p>
          <a:p>
            <a:pPr marL="0" indent="0" algn="ctr" rtl="1">
              <a:buNone/>
            </a:pPr>
            <a:r>
              <a:rPr lang="fa-IR" dirty="0" smtClean="0"/>
              <a:t>کارشناس مسوول کمیته اخلاق در پژوهش دانشگاه علوم پزشکی یاسوج</a:t>
            </a:r>
            <a:endParaRPr lang="en-US" dirty="0"/>
          </a:p>
        </p:txBody>
      </p:sp>
    </p:spTree>
    <p:extLst>
      <p:ext uri="{BB962C8B-B14F-4D97-AF65-F5344CB8AC3E}">
        <p14:creationId xmlns:p14="http://schemas.microsoft.com/office/powerpoint/2010/main" val="2436626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07975"/>
          </a:xfrm>
        </p:spPr>
        <p:txBody>
          <a:bodyPr>
            <a:normAutofit fontScale="90000"/>
          </a:bodyPr>
          <a:lstStyle/>
          <a:p>
            <a:pPr algn="ctr" rtl="1"/>
            <a:r>
              <a:rPr lang="ar-SA" sz="3600" b="1" dirty="0" smtClean="0">
                <a:solidFill>
                  <a:srgbClr val="FF0000"/>
                </a:solidFill>
              </a:rPr>
              <a:t>زنان باردار و جنين</a:t>
            </a:r>
            <a:endParaRPr lang="en-US" dirty="0">
              <a:solidFill>
                <a:srgbClr val="FF0000"/>
              </a:solidFill>
            </a:endParaRPr>
          </a:p>
        </p:txBody>
      </p:sp>
      <p:sp>
        <p:nvSpPr>
          <p:cNvPr id="3" name="Content Placeholder 2"/>
          <p:cNvSpPr>
            <a:spLocks noGrp="1"/>
          </p:cNvSpPr>
          <p:nvPr>
            <p:ph idx="1"/>
          </p:nvPr>
        </p:nvSpPr>
        <p:spPr>
          <a:xfrm>
            <a:off x="838200" y="965200"/>
            <a:ext cx="10515600" cy="5211763"/>
          </a:xfrm>
        </p:spPr>
        <p:txBody>
          <a:bodyPr>
            <a:normAutofit fontScale="70000" lnSpcReduction="20000"/>
          </a:bodyPr>
          <a:lstStyle/>
          <a:p>
            <a:pPr marL="0" indent="0" algn="r" rtl="1">
              <a:buNone/>
            </a:pPr>
            <a:r>
              <a:rPr lang="ar-SA" dirty="0" smtClean="0"/>
              <a:t>1- </a:t>
            </a:r>
            <a:r>
              <a:rPr lang="ar-SA" dirty="0"/>
              <a:t>شيوه</a:t>
            </a:r>
            <a:r>
              <a:rPr lang="en-US" dirty="0"/>
              <a:t>‌</a:t>
            </a:r>
            <a:r>
              <a:rPr lang="ar-SA" dirty="0"/>
              <a:t>ي انجام پژوهش بايد از نظر علمي صحيح باشد يعني پژوهش</a:t>
            </a:r>
            <a:r>
              <a:rPr lang="en-US" dirty="0"/>
              <a:t>‌</a:t>
            </a:r>
            <a:r>
              <a:rPr lang="ar-SA" dirty="0"/>
              <a:t>هاي پيش باليني (پژوهش بر روي حيوانات باردار) و نيز پژوهش</a:t>
            </a:r>
            <a:r>
              <a:rPr lang="en-US" dirty="0"/>
              <a:t>‌</a:t>
            </a:r>
            <a:r>
              <a:rPr lang="ar-SA" dirty="0"/>
              <a:t>هاي باليني (مانند پژوهش بر روي زنان غيرباردار) قبلاً انجام شده و اطلاعات لازم به منظور ارزيابي خطرهاي احتمالي حاصل از پژوهش بر زنان باردار و جنين فراهم شده باشد. </a:t>
            </a:r>
            <a:endParaRPr lang="en-US" dirty="0"/>
          </a:p>
          <a:p>
            <a:pPr marL="0" indent="0" algn="r" rtl="1">
              <a:buNone/>
            </a:pPr>
            <a:r>
              <a:rPr lang="ar-SA" dirty="0"/>
              <a:t>2- پژوهشگر بايد برنامه</a:t>
            </a:r>
            <a:r>
              <a:rPr lang="en-US" dirty="0"/>
              <a:t>‌</a:t>
            </a:r>
            <a:r>
              <a:rPr lang="ar-SA" dirty="0"/>
              <a:t>ريزي مشخصي براي پايش وضعيت مادر و جنين در طي پژوهش و نيز پيامد</a:t>
            </a:r>
            <a:r>
              <a:rPr lang="en-US" dirty="0"/>
              <a:t>‌</a:t>
            </a:r>
            <a:r>
              <a:rPr lang="ar-SA" dirty="0"/>
              <a:t>هاي بلند</a:t>
            </a:r>
            <a:r>
              <a:rPr lang="en-US" dirty="0"/>
              <a:t>‌</a:t>
            </a:r>
            <a:r>
              <a:rPr lang="ar-SA" dirty="0"/>
              <a:t>مدت و کوتاه</a:t>
            </a:r>
            <a:r>
              <a:rPr lang="en-US" dirty="0"/>
              <a:t>‌</a:t>
            </a:r>
            <a:r>
              <a:rPr lang="ar-SA" dirty="0"/>
              <a:t>مدت پژوهش بر آن</a:t>
            </a:r>
            <a:r>
              <a:rPr lang="en-US" dirty="0"/>
              <a:t>‌</a:t>
            </a:r>
            <a:r>
              <a:rPr lang="ar-SA" dirty="0"/>
              <a:t>ها داشته باشد. </a:t>
            </a:r>
            <a:endParaRPr lang="en-US" dirty="0"/>
          </a:p>
          <a:p>
            <a:pPr marL="0" indent="0" algn="r" rtl="1">
              <a:buNone/>
            </a:pPr>
            <a:r>
              <a:rPr lang="ar-SA" dirty="0"/>
              <a:t>3- در فرايند تصميم</a:t>
            </a:r>
            <a:r>
              <a:rPr lang="en-US" dirty="0"/>
              <a:t>‌</a:t>
            </a:r>
            <a:r>
              <a:rPr lang="ar-SA" dirty="0"/>
              <a:t>گيري و اخذ رضايت بايد اطلاعات کافي در مورد سود و زيان ناشي از شرکت يا عدم شرکت در پژوهش به زنان باردار داده شود که شامل نتايج و اثرات پژوهش بر مادر، جنين، سير بارداري، نوزاد و نيز قدرت باروري مادر در آينده مي</a:t>
            </a:r>
            <a:r>
              <a:rPr lang="en-US" dirty="0"/>
              <a:t>‌</a:t>
            </a:r>
            <a:r>
              <a:rPr lang="ar-SA" dirty="0"/>
              <a:t>شود. </a:t>
            </a:r>
            <a:endParaRPr lang="en-US" dirty="0"/>
          </a:p>
          <a:p>
            <a:pPr marL="0" indent="0" algn="r" rtl="1">
              <a:buNone/>
            </a:pPr>
            <a:r>
              <a:rPr lang="ar-SA" dirty="0"/>
              <a:t>4- اطلاعات لازم براي گرفتن رضايت نبايد درزمان زايمان(زمان ليبر که افراد به طور طبیعی قادر به تمرکز بر جزئیات اطلاعات مربوط به پژوهش نیستند) به والدين براي شركت در پژوهش داده شود</a:t>
            </a:r>
            <a:r>
              <a:rPr lang="en-US" dirty="0"/>
              <a:t>. </a:t>
            </a:r>
          </a:p>
          <a:p>
            <a:pPr marL="0" indent="0" algn="r" rtl="1">
              <a:buNone/>
            </a:pPr>
            <a:r>
              <a:rPr lang="ar-SA" dirty="0"/>
              <a:t>5- چنان</a:t>
            </a:r>
            <a:r>
              <a:rPr lang="en-US" dirty="0"/>
              <a:t>‌</a:t>
            </a:r>
            <a:r>
              <a:rPr lang="ar-SA" dirty="0"/>
              <a:t>چه پژوهش فقط به جنين سود مستقيم برساند، رضايت آگاهانه بايد هم از مادر و هم از پدر گرفته شود. اگر پدر در دسترس نبود يا داراي ظرفيت تصميم</a:t>
            </a:r>
            <a:r>
              <a:rPr lang="en-US" dirty="0"/>
              <a:t>‌</a:t>
            </a:r>
            <a:r>
              <a:rPr lang="ar-SA" dirty="0"/>
              <a:t>گيري نباشد ، تنها رضایت مادر کافی خواهد بود.   </a:t>
            </a:r>
            <a:endParaRPr lang="en-US" dirty="0"/>
          </a:p>
          <a:p>
            <a:pPr marL="0" indent="0" algn="r" rtl="1">
              <a:buNone/>
            </a:pPr>
            <a:r>
              <a:rPr lang="ar-SA" dirty="0"/>
              <a:t>6- در بررسي سود و زيان براي پژوهش بر روي جنين و ارائه</a:t>
            </a:r>
            <a:r>
              <a:rPr lang="en-US" dirty="0"/>
              <a:t>‌</a:t>
            </a:r>
            <a:r>
              <a:rPr lang="ar-SA" dirty="0"/>
              <a:t>ي اطلاعات براي اخذ رضايت آگاهانه بايد علاوه بر جنين به خطرات و فوايد احتمالي براي مادر نيز توجه شود. پژوهشگر بايد شرايطي را براي زن باردار فراهم کند تا او بتواند بدون احساس فشار و با در نظر گرفتن </a:t>
            </a:r>
            <a:r>
              <a:rPr lang="ar-SA" dirty="0" smtClean="0"/>
              <a:t>تر</a:t>
            </a:r>
            <a:r>
              <a:rPr lang="fa-IR" dirty="0" smtClean="0"/>
              <a:t>ج</a:t>
            </a:r>
            <a:r>
              <a:rPr lang="ar-SA" dirty="0" smtClean="0"/>
              <a:t>ي</a:t>
            </a:r>
            <a:r>
              <a:rPr lang="fa-IR" dirty="0" smtClean="0"/>
              <a:t>ح</a:t>
            </a:r>
            <a:r>
              <a:rPr lang="ar-SA" dirty="0" smtClean="0"/>
              <a:t>ات </a:t>
            </a:r>
            <a:r>
              <a:rPr lang="ar-SA" dirty="0"/>
              <a:t>خود، علاوه بر سود و زيان جنين، جهت شرکت يا عدم شرکت در پژوهش تصميم بگيرد. </a:t>
            </a:r>
            <a:endParaRPr lang="en-US" dirty="0"/>
          </a:p>
          <a:p>
            <a:pPr marL="0" indent="0" algn="r" rtl="1">
              <a:buNone/>
            </a:pPr>
            <a:r>
              <a:rPr lang="ar-SA" dirty="0"/>
              <a:t>7- چنان</a:t>
            </a:r>
            <a:r>
              <a:rPr lang="en-US" dirty="0"/>
              <a:t>‌</a:t>
            </a:r>
            <a:r>
              <a:rPr lang="ar-SA" dirty="0"/>
              <a:t>چه ثبت و گزارش اطلاعات به</a:t>
            </a:r>
            <a:r>
              <a:rPr lang="en-US" dirty="0"/>
              <a:t>‌</a:t>
            </a:r>
            <a:r>
              <a:rPr lang="ar-SA" dirty="0"/>
              <a:t>دست آمده از پژوهش بر جفت، جنين مرده، بقاياي جنين، سلول</a:t>
            </a:r>
            <a:r>
              <a:rPr lang="en-US" dirty="0"/>
              <a:t>‌</a:t>
            </a:r>
            <a:r>
              <a:rPr lang="ar-SA" dirty="0"/>
              <a:t>ها، بافت يا اعضاي حاصل از جنين مرده به روشي انجام شود كه هویت افراد زنده مربوط به پژوهش (والدين) شناسایی شود، اين افراد، شركت</a:t>
            </a:r>
            <a:r>
              <a:rPr lang="en-US" dirty="0"/>
              <a:t>‌</a:t>
            </a:r>
            <a:r>
              <a:rPr lang="ar-SA" dirty="0"/>
              <a:t>كنندگان در پژوهش محسوب مي</a:t>
            </a:r>
            <a:r>
              <a:rPr lang="en-US" dirty="0"/>
              <a:t>‌</a:t>
            </a:r>
            <a:r>
              <a:rPr lang="ar-SA" dirty="0"/>
              <a:t>شوند و بايد تمام مسائل اخلاقي پژوهش در مورد آن</a:t>
            </a:r>
            <a:r>
              <a:rPr lang="en-US" dirty="0"/>
              <a:t>‌</a:t>
            </a:r>
            <a:r>
              <a:rPr lang="ar-SA" dirty="0"/>
              <a:t>ها رعايت شود. </a:t>
            </a:r>
            <a:endParaRPr lang="en-US" dirty="0"/>
          </a:p>
        </p:txBody>
      </p:sp>
    </p:spTree>
    <p:extLst>
      <p:ext uri="{BB962C8B-B14F-4D97-AF65-F5344CB8AC3E}">
        <p14:creationId xmlns:p14="http://schemas.microsoft.com/office/powerpoint/2010/main" val="215821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279400"/>
            <a:ext cx="11582400" cy="6337300"/>
          </a:xfrm>
        </p:spPr>
        <p:txBody>
          <a:bodyPr>
            <a:normAutofit fontScale="77500" lnSpcReduction="20000"/>
          </a:bodyPr>
          <a:lstStyle/>
          <a:p>
            <a:pPr marL="0" indent="0" algn="r" rtl="1">
              <a:buNone/>
            </a:pPr>
            <a:endParaRPr lang="en-US" dirty="0" smtClean="0"/>
          </a:p>
          <a:p>
            <a:pPr marL="0" indent="0" algn="r" rtl="1">
              <a:buNone/>
            </a:pPr>
            <a:r>
              <a:rPr lang="ar-SA" dirty="0" smtClean="0"/>
              <a:t>8- چنان</a:t>
            </a:r>
            <a:r>
              <a:rPr lang="en-US" dirty="0" smtClean="0"/>
              <a:t>‌</a:t>
            </a:r>
            <a:r>
              <a:rPr lang="ar-SA" dirty="0" smtClean="0"/>
              <a:t>چه پژوهش منجر به تغييراتي در معاينات و درمان روتين زن باردار يا جداسازي نوزاد از مادر و تغيير در بررسي، پيگيري يا درمان نوزاد بعد از تولد شود، بايد اين مسأله در روند اخذ رضايت براي والدين كاملاً توضيح داده شود.</a:t>
            </a:r>
            <a:endParaRPr lang="en-US" dirty="0" smtClean="0"/>
          </a:p>
          <a:p>
            <a:pPr marL="0" indent="0" algn="r" rtl="1">
              <a:buNone/>
            </a:pPr>
            <a:r>
              <a:rPr lang="ar-SA" dirty="0" smtClean="0"/>
              <a:t>9- اگر در بررسي</a:t>
            </a:r>
            <a:r>
              <a:rPr lang="en-US" dirty="0" smtClean="0"/>
              <a:t>‌</a:t>
            </a:r>
            <a:r>
              <a:rPr lang="ar-SA" dirty="0" smtClean="0"/>
              <a:t>هاي باليني و پيش باليني تراتوژن بودن دارويي محرز شود، نبايد در زنان باردار استفاده شود، مگر آن</a:t>
            </a:r>
            <a:r>
              <a:rPr lang="en-US" dirty="0" smtClean="0"/>
              <a:t>‌</a:t>
            </a:r>
            <a:r>
              <a:rPr lang="ar-SA" dirty="0" smtClean="0"/>
              <a:t>که احتمال تراتوژن بودن از سود احتمالي بسيار کم</a:t>
            </a:r>
            <a:r>
              <a:rPr lang="en-US" dirty="0" smtClean="0"/>
              <a:t>‌</a:t>
            </a:r>
            <a:r>
              <a:rPr lang="ar-SA" dirty="0" smtClean="0"/>
              <a:t>تر باشد و آزمودني نياز به درمان دارويي داشته باشد. </a:t>
            </a:r>
            <a:endParaRPr lang="en-US" dirty="0" smtClean="0"/>
          </a:p>
          <a:p>
            <a:pPr marL="0" indent="0" algn="r" rtl="1">
              <a:buNone/>
            </a:pPr>
            <a:r>
              <a:rPr lang="ar-SA" dirty="0" smtClean="0"/>
              <a:t>10- نکات اخلاقي در پژوهش بر جنين زنده</a:t>
            </a:r>
            <a:r>
              <a:rPr lang="en-US" dirty="0" smtClean="0"/>
              <a:t>‌</a:t>
            </a:r>
            <a:r>
              <a:rPr lang="ar-SA" dirty="0" smtClean="0"/>
              <a:t>ي خارج شده از رحم همانند پژوهش بر نوزادان است. </a:t>
            </a:r>
            <a:endParaRPr lang="en-US" dirty="0" smtClean="0"/>
          </a:p>
          <a:p>
            <a:pPr marL="0" indent="0" algn="r" rtl="1">
              <a:buNone/>
            </a:pPr>
            <a:r>
              <a:rPr lang="ar-SA" dirty="0" smtClean="0"/>
              <a:t>11- در پژوهش بر جنين مرده، مرگ جنين بايد توسط پزشکي که هيچ نقش يا نفعي در پژوهش مذکور ندارد تأييد شده باشد. </a:t>
            </a:r>
            <a:endParaRPr lang="en-US" dirty="0" smtClean="0"/>
          </a:p>
          <a:p>
            <a:pPr marL="0" indent="0" algn="r" rtl="1">
              <a:buNone/>
            </a:pPr>
            <a:r>
              <a:rPr lang="ar-SA" dirty="0" smtClean="0"/>
              <a:t>12- هر گونه تصميم</a:t>
            </a:r>
            <a:r>
              <a:rPr lang="en-US" dirty="0" smtClean="0"/>
              <a:t>‌</a:t>
            </a:r>
            <a:r>
              <a:rPr lang="ar-SA" dirty="0" smtClean="0"/>
              <a:t>گيري در رابطه با ختم بارداري در يک زن باردار بايد تنها بر اساس ملاحظات پزشکي و قانوني مرتبط انجام گيرد و شرکت جنين در پژوهش نبايد هيچ</a:t>
            </a:r>
            <a:r>
              <a:rPr lang="en-US" dirty="0" smtClean="0"/>
              <a:t>‌</a:t>
            </a:r>
            <a:r>
              <a:rPr lang="ar-SA" dirty="0" smtClean="0"/>
              <a:t>گونه تأثيري بر تصميم</a:t>
            </a:r>
            <a:r>
              <a:rPr lang="en-US" dirty="0" smtClean="0"/>
              <a:t>‌</a:t>
            </a:r>
            <a:r>
              <a:rPr lang="ar-SA" dirty="0" smtClean="0"/>
              <a:t>گيري پيش گفته داشته باشد. فردي که در مورد تجويز يا عدم تجويز ختم بارداري تصميم</a:t>
            </a:r>
            <a:r>
              <a:rPr lang="en-US" dirty="0" smtClean="0"/>
              <a:t>‌</a:t>
            </a:r>
            <a:r>
              <a:rPr lang="ar-SA" dirty="0" smtClean="0"/>
              <a:t>گيري مي</a:t>
            </a:r>
            <a:r>
              <a:rPr lang="en-US" dirty="0" smtClean="0"/>
              <a:t>‌</a:t>
            </a:r>
            <a:r>
              <a:rPr lang="ar-SA" dirty="0" smtClean="0"/>
              <a:t>کند نبايد عضو تيم پژوهشي باشد يا نفع مستقيمي در آن داشته باشد. اخذ رضايت براي ختم بارداري و پژوهش بر جنين بايد به</a:t>
            </a:r>
            <a:r>
              <a:rPr lang="en-US" dirty="0" smtClean="0"/>
              <a:t>‌</a:t>
            </a:r>
            <a:r>
              <a:rPr lang="ar-SA" dirty="0" smtClean="0"/>
              <a:t>صورت جداگانه و در فرم</a:t>
            </a:r>
            <a:r>
              <a:rPr lang="en-US" dirty="0" smtClean="0"/>
              <a:t>‌</a:t>
            </a:r>
            <a:r>
              <a:rPr lang="ar-SA" dirty="0" smtClean="0"/>
              <a:t>هاي مجزا انجام گيرد.</a:t>
            </a:r>
            <a:endParaRPr lang="en-US" dirty="0" smtClean="0"/>
          </a:p>
          <a:p>
            <a:pPr marL="0" indent="0" algn="r" rtl="1">
              <a:buNone/>
            </a:pPr>
            <a:r>
              <a:rPr lang="ar-SA" dirty="0" smtClean="0"/>
              <a:t>13- پژوهش بر جنيني که از بدن مادر خارج شده است، نبايد خللي در مراقبت از مادر ايجاد کند. </a:t>
            </a:r>
            <a:endParaRPr lang="en-US" dirty="0" smtClean="0"/>
          </a:p>
          <a:p>
            <a:pPr marL="0" indent="0" algn="r" rtl="1">
              <a:buNone/>
            </a:pPr>
            <a:r>
              <a:rPr lang="ar-SA" dirty="0" smtClean="0"/>
              <a:t>14- نبايد براي کسب رضايت براي پژوهش بر روي جنين، مشوق مالي به پدر يا مادر جنين ارائه شود.</a:t>
            </a:r>
            <a:endParaRPr lang="en-US" dirty="0" smtClean="0"/>
          </a:p>
          <a:p>
            <a:pPr marL="0" indent="0" algn="r" rtl="1">
              <a:buNone/>
            </a:pPr>
            <a:r>
              <a:rPr lang="ar-SA" dirty="0" smtClean="0"/>
              <a:t>15- اطلاعات در مورد احتمال بالقوه</a:t>
            </a:r>
            <a:r>
              <a:rPr lang="en-US" dirty="0" smtClean="0"/>
              <a:t>‌</a:t>
            </a:r>
            <a:r>
              <a:rPr lang="ar-SA" dirty="0" smtClean="0"/>
              <a:t>ي استفاده</a:t>
            </a:r>
            <a:r>
              <a:rPr lang="en-US" dirty="0" smtClean="0"/>
              <a:t>‌</a:t>
            </a:r>
            <a:r>
              <a:rPr lang="ar-SA" dirty="0" smtClean="0"/>
              <a:t>ي تجاري از نتايج پژوهش بر مادر، جفت، جنين مرده، بقاياي جنين، سلول</a:t>
            </a:r>
            <a:r>
              <a:rPr lang="en-US" dirty="0" smtClean="0"/>
              <a:t>‌</a:t>
            </a:r>
            <a:r>
              <a:rPr lang="ar-SA" dirty="0" smtClean="0"/>
              <a:t>ها، بافت يا ارگان</a:t>
            </a:r>
            <a:r>
              <a:rPr lang="en-US" dirty="0" smtClean="0"/>
              <a:t>‌</a:t>
            </a:r>
            <a:r>
              <a:rPr lang="ar-SA" dirty="0" smtClean="0"/>
              <a:t>هاي حاصل از جنين مرده بايد به پدر و مادر داده شود و آن</a:t>
            </a:r>
            <a:r>
              <a:rPr lang="en-US" dirty="0" smtClean="0"/>
              <a:t>‌</a:t>
            </a:r>
            <a:r>
              <a:rPr lang="ar-SA" dirty="0" smtClean="0"/>
              <a:t>ها بايد بدانند که سود حاصله شامل حال آن</a:t>
            </a:r>
            <a:r>
              <a:rPr lang="en-US" dirty="0" smtClean="0"/>
              <a:t>‌</a:t>
            </a:r>
            <a:r>
              <a:rPr lang="ar-SA" dirty="0" smtClean="0"/>
              <a:t>ها نخواهد شد. </a:t>
            </a:r>
            <a:endParaRPr lang="en-US" dirty="0" smtClean="0"/>
          </a:p>
          <a:p>
            <a:pPr marL="0" indent="0" algn="r" rtl="1">
              <a:buNone/>
            </a:pPr>
            <a:r>
              <a:rPr lang="ar-SA" dirty="0" smtClean="0"/>
              <a:t>16- اطلاعات در مورد احتمال ارسال جفت، جنين مرده، بقاياي جنين، سلول</a:t>
            </a:r>
            <a:r>
              <a:rPr lang="en-US" dirty="0" smtClean="0"/>
              <a:t>‌</a:t>
            </a:r>
            <a:r>
              <a:rPr lang="ar-SA" dirty="0" smtClean="0"/>
              <a:t>ها، بافت يا ارگان</a:t>
            </a:r>
            <a:r>
              <a:rPr lang="en-US" dirty="0" smtClean="0"/>
              <a:t>‌</a:t>
            </a:r>
            <a:r>
              <a:rPr lang="ar-SA" dirty="0" smtClean="0"/>
              <a:t>هاي حاصل از جنين مرده به خارج از کشور بايد حين اخذ رضايت به والدين داده شود.</a:t>
            </a:r>
            <a:endParaRPr lang="en-US" dirty="0" smtClean="0"/>
          </a:p>
          <a:p>
            <a:pPr marL="0" indent="0" algn="r" rtl="1">
              <a:buNone/>
            </a:pPr>
            <a:r>
              <a:rPr lang="ar-SA" dirty="0" smtClean="0"/>
              <a:t> </a:t>
            </a:r>
            <a:endParaRPr lang="en-US" dirty="0" smtClean="0"/>
          </a:p>
          <a:p>
            <a:pPr marL="0" indent="0" algn="r" rtl="1">
              <a:buNone/>
            </a:pPr>
            <a:endParaRPr lang="en-US" dirty="0"/>
          </a:p>
        </p:txBody>
      </p:sp>
    </p:spTree>
    <p:extLst>
      <p:ext uri="{BB962C8B-B14F-4D97-AF65-F5344CB8AC3E}">
        <p14:creationId xmlns:p14="http://schemas.microsoft.com/office/powerpoint/2010/main" val="551177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775"/>
          </a:xfrm>
        </p:spPr>
        <p:txBody>
          <a:bodyPr>
            <a:normAutofit/>
          </a:bodyPr>
          <a:lstStyle/>
          <a:p>
            <a:pPr algn="ctr" rtl="1"/>
            <a:r>
              <a:rPr lang="ar-SA" sz="3600" b="1" dirty="0" smtClean="0">
                <a:solidFill>
                  <a:srgbClr val="FF0000"/>
                </a:solidFill>
              </a:rPr>
              <a:t>ناتوانان ذهني</a:t>
            </a:r>
            <a:endParaRPr lang="en-US" sz="3600" dirty="0">
              <a:solidFill>
                <a:srgbClr val="FF0000"/>
              </a:solidFill>
            </a:endParaRPr>
          </a:p>
        </p:txBody>
      </p:sp>
      <p:sp>
        <p:nvSpPr>
          <p:cNvPr id="3" name="Content Placeholder 2"/>
          <p:cNvSpPr>
            <a:spLocks noGrp="1"/>
          </p:cNvSpPr>
          <p:nvPr>
            <p:ph idx="1"/>
          </p:nvPr>
        </p:nvSpPr>
        <p:spPr>
          <a:xfrm>
            <a:off x="228600" y="977900"/>
            <a:ext cx="11760200" cy="5638800"/>
          </a:xfrm>
        </p:spPr>
        <p:txBody>
          <a:bodyPr>
            <a:noAutofit/>
          </a:bodyPr>
          <a:lstStyle/>
          <a:p>
            <a:pPr marL="0" indent="0" algn="r" rtl="1">
              <a:lnSpc>
                <a:spcPct val="150000"/>
              </a:lnSpc>
              <a:buNone/>
            </a:pPr>
            <a:r>
              <a:rPr lang="ar-SA" sz="2000" dirty="0" smtClean="0"/>
              <a:t>1- </a:t>
            </a:r>
            <a:r>
              <a:rPr lang="ar-SA" sz="2000" dirty="0"/>
              <a:t>در اين راهنما ناتوان ذهني به فردي اطلاق مي</a:t>
            </a:r>
            <a:r>
              <a:rPr lang="en-US" sz="2000" dirty="0"/>
              <a:t>‌</a:t>
            </a:r>
            <a:r>
              <a:rPr lang="ar-SA" sz="2000" dirty="0"/>
              <a:t>شود که به</a:t>
            </a:r>
            <a:r>
              <a:rPr lang="en-US" sz="2000" dirty="0"/>
              <a:t>‌</a:t>
            </a:r>
            <a:r>
              <a:rPr lang="ar-SA" sz="2000" dirty="0"/>
              <a:t>دليل بيماري يا هر گونه نقصان ذهني، </a:t>
            </a:r>
            <a:r>
              <a:rPr lang="ar-SA" sz="2000" u="sng" dirty="0">
                <a:solidFill>
                  <a:srgbClr val="FF0000"/>
                </a:solidFill>
              </a:rPr>
              <a:t>توان تجزيه و تحليل شرايط واقعي و تصميم</a:t>
            </a:r>
            <a:r>
              <a:rPr lang="en-US" sz="2000" u="sng" dirty="0">
                <a:solidFill>
                  <a:srgbClr val="FF0000"/>
                </a:solidFill>
              </a:rPr>
              <a:t>‌</a:t>
            </a:r>
            <a:r>
              <a:rPr lang="ar-SA" sz="2000" u="sng" dirty="0">
                <a:solidFill>
                  <a:srgbClr val="FF0000"/>
                </a:solidFill>
              </a:rPr>
              <a:t>گيري بر اين اساس را ندارد.</a:t>
            </a:r>
            <a:r>
              <a:rPr lang="ar-SA" sz="2000" dirty="0"/>
              <a:t> اين افراد را بايد از کساني که به</a:t>
            </a:r>
            <a:r>
              <a:rPr lang="en-US" sz="2000" dirty="0"/>
              <a:t>‌</a:t>
            </a:r>
            <a:r>
              <a:rPr lang="ar-SA" sz="2000" dirty="0"/>
              <a:t>علت مشکلات جسماني قدرت بيان تصميماتشان را ندارند افتراق داد. فردي داراي ظرفيت تصميم</a:t>
            </a:r>
            <a:r>
              <a:rPr lang="en-US" sz="2000" dirty="0"/>
              <a:t>‌</a:t>
            </a:r>
            <a:r>
              <a:rPr lang="ar-SA" sz="2000" dirty="0"/>
              <a:t>گيري است که بتواند </a:t>
            </a:r>
            <a:r>
              <a:rPr lang="ar-SA" sz="2000" u="sng" dirty="0">
                <a:solidFill>
                  <a:srgbClr val="FF0000"/>
                </a:solidFill>
              </a:rPr>
              <a:t>مفهوم گزينه</a:t>
            </a:r>
            <a:r>
              <a:rPr lang="en-US" sz="2000" u="sng" dirty="0">
                <a:solidFill>
                  <a:srgbClr val="FF0000"/>
                </a:solidFill>
              </a:rPr>
              <a:t>‌</a:t>
            </a:r>
            <a:r>
              <a:rPr lang="ar-SA" sz="2000" u="sng" dirty="0">
                <a:solidFill>
                  <a:srgbClr val="FF0000"/>
                </a:solidFill>
              </a:rPr>
              <a:t>هاي مورد انتخاب و آزادي خود در تصميم</a:t>
            </a:r>
            <a:r>
              <a:rPr lang="en-US" sz="2000" u="sng" dirty="0">
                <a:solidFill>
                  <a:srgbClr val="FF0000"/>
                </a:solidFill>
              </a:rPr>
              <a:t>‌</a:t>
            </a:r>
            <a:r>
              <a:rPr lang="ar-SA" sz="2000" u="sng" dirty="0">
                <a:solidFill>
                  <a:srgbClr val="FF0000"/>
                </a:solidFill>
              </a:rPr>
              <a:t>گيري را درک کند</a:t>
            </a:r>
            <a:r>
              <a:rPr lang="ar-SA" sz="2000" dirty="0"/>
              <a:t>. هم</a:t>
            </a:r>
            <a:r>
              <a:rPr lang="en-US" sz="2000" dirty="0"/>
              <a:t>‌</a:t>
            </a:r>
            <a:r>
              <a:rPr lang="ar-SA" sz="2000" dirty="0"/>
              <a:t>چنين، بتواند </a:t>
            </a:r>
            <a:r>
              <a:rPr lang="ar-SA" sz="2000" u="sng" dirty="0">
                <a:solidFill>
                  <a:srgbClr val="FF0000"/>
                </a:solidFill>
              </a:rPr>
              <a:t>سود و زياني که متعاقب پذيرش يا عدم پذيزش شرکت در پژوهش </a:t>
            </a:r>
            <a:r>
              <a:rPr lang="ar-SA" sz="2000" dirty="0"/>
              <a:t>متوجه او خواهد شد را بر اساس علايق و ترجيحات خود ارزيابي کند. </a:t>
            </a:r>
            <a:endParaRPr lang="en-US" sz="2000" dirty="0"/>
          </a:p>
          <a:p>
            <a:pPr marL="0" indent="0" algn="r" rtl="1">
              <a:lnSpc>
                <a:spcPct val="150000"/>
              </a:lnSpc>
              <a:buNone/>
            </a:pPr>
            <a:r>
              <a:rPr lang="ar-SA" sz="2000" dirty="0"/>
              <a:t>2- صرف ابتلا به ناتواني ذهني (اعم از کندذهني يا بيماري رواني) به معناي فقدان ظرفيت براي دادن رضايت آگاهانه نيست. بلکه در هر فرد بايد ظرفيت سنجيده شود و متناسب با آن رضايت آگاهانه و آزادانه براي انجام پژوهش اخذ شود. </a:t>
            </a:r>
            <a:endParaRPr lang="en-US" sz="2000" dirty="0"/>
          </a:p>
          <a:p>
            <a:pPr marL="0" indent="0" algn="r" rtl="1">
              <a:lnSpc>
                <a:spcPct val="150000"/>
              </a:lnSpc>
              <a:buNone/>
            </a:pPr>
            <a:r>
              <a:rPr lang="ar-SA" sz="2000" dirty="0"/>
              <a:t>3- در مورد افرادي که سرپرست قانوني دارند، بايد از سرپرست قانوني رضايت آگاهانه اخذ شود، در عين حال، از خود فرد هم متناسب با ظرفيت، رضايت آگاهانه گرفته شود. </a:t>
            </a:r>
            <a:endParaRPr lang="en-US" sz="2000" dirty="0"/>
          </a:p>
          <a:p>
            <a:pPr marL="0" indent="0" algn="r" rtl="1">
              <a:lnSpc>
                <a:spcPct val="150000"/>
              </a:lnSpc>
              <a:buNone/>
            </a:pPr>
            <a:r>
              <a:rPr lang="ar-SA" sz="2000" dirty="0"/>
              <a:t>4- در مورد افراد فاقد ظرفيت که سرپرست قانوني ندارند، نبايد پژوهش انجام گيرد، مگر درمواردي که مداخله</a:t>
            </a:r>
            <a:r>
              <a:rPr lang="en-US" sz="2000" dirty="0"/>
              <a:t>‌</a:t>
            </a:r>
            <a:r>
              <a:rPr lang="ar-SA" sz="2000" dirty="0"/>
              <a:t>ي پژوهشي براي فرد مورد نظر از حيث درماني بسيار مفيد يا ضروري به</a:t>
            </a:r>
            <a:r>
              <a:rPr lang="en-US" sz="2000" dirty="0"/>
              <a:t>‌</a:t>
            </a:r>
            <a:r>
              <a:rPr lang="ar-SA" sz="2000" dirty="0"/>
              <a:t>نظر برسد؛ در اين حالت کميته اخلاق می</a:t>
            </a:r>
            <a:r>
              <a:rPr lang="en-US" sz="2000" dirty="0"/>
              <a:t>‌</a:t>
            </a:r>
            <a:r>
              <a:rPr lang="ar-SA" sz="2000" dirty="0"/>
              <a:t>تواند مجوز انجام پژوهش مورد نظر را صادر </a:t>
            </a:r>
            <a:r>
              <a:rPr lang="ar-SA" sz="2000" dirty="0" smtClean="0"/>
              <a:t>کند</a:t>
            </a:r>
            <a:r>
              <a:rPr lang="ar-SA" sz="2000" b="1" dirty="0"/>
              <a:t/>
            </a:r>
            <a:br>
              <a:rPr lang="ar-SA" sz="2000" b="1" dirty="0"/>
            </a:br>
            <a:endParaRPr lang="en-US" sz="2000" dirty="0"/>
          </a:p>
        </p:txBody>
      </p:sp>
    </p:spTree>
    <p:extLst>
      <p:ext uri="{BB962C8B-B14F-4D97-AF65-F5344CB8AC3E}">
        <p14:creationId xmlns:p14="http://schemas.microsoft.com/office/powerpoint/2010/main" val="4004664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177800"/>
            <a:ext cx="11976100" cy="6197600"/>
          </a:xfrm>
        </p:spPr>
        <p:txBody>
          <a:bodyPr>
            <a:normAutofit/>
          </a:bodyPr>
          <a:lstStyle/>
          <a:p>
            <a:pPr marL="0" indent="0" algn="r" rtl="1">
              <a:buNone/>
            </a:pPr>
            <a:endParaRPr lang="en-US" sz="2000" dirty="0" smtClean="0"/>
          </a:p>
          <a:p>
            <a:pPr marL="0" indent="0" algn="r" rtl="1">
              <a:buNone/>
            </a:pPr>
            <a:r>
              <a:rPr lang="ar-SA" sz="2000" dirty="0" smtClean="0"/>
              <a:t>5- اخذ رضايت بايد يك فرايند ادامه</a:t>
            </a:r>
            <a:r>
              <a:rPr lang="en-US" sz="2000" dirty="0" smtClean="0"/>
              <a:t>‌</a:t>
            </a:r>
            <a:r>
              <a:rPr lang="ar-SA" sz="2000" dirty="0" smtClean="0"/>
              <a:t>دار باشد و با توجه به امکان تغيير ظرفيت فرد در طول زمان، ارزيابي ظرفيت به شکل دوره</a:t>
            </a:r>
            <a:r>
              <a:rPr lang="en-US" sz="2000" dirty="0" smtClean="0"/>
              <a:t>‌</a:t>
            </a:r>
            <a:r>
              <a:rPr lang="ar-SA" sz="2000" dirty="0" smtClean="0"/>
              <a:t>اي انجام گيرد، و در صورت به</a:t>
            </a:r>
            <a:r>
              <a:rPr lang="en-US" sz="2000" dirty="0" smtClean="0"/>
              <a:t>‌</a:t>
            </a:r>
            <a:r>
              <a:rPr lang="ar-SA" sz="2000" dirty="0" smtClean="0"/>
              <a:t>دست آوردن ظرفيت، از خود فرد رضايت گرفته شود. </a:t>
            </a:r>
            <a:endParaRPr lang="en-US" sz="2000" dirty="0" smtClean="0"/>
          </a:p>
          <a:p>
            <a:pPr marL="0" indent="0" algn="r" rtl="1">
              <a:buNone/>
            </a:pPr>
            <a:r>
              <a:rPr lang="ar-SA" sz="2000" dirty="0" smtClean="0"/>
              <a:t>6- بيماري كه شركت در تحقيق را رد مي</a:t>
            </a:r>
            <a:r>
              <a:rPr lang="en-US" sz="2000" dirty="0" smtClean="0"/>
              <a:t>‌</a:t>
            </a:r>
            <a:r>
              <a:rPr lang="ar-SA" sz="2000" dirty="0" smtClean="0"/>
              <a:t>کند يا در برابر شركت كردن مقاومت يا ابراز مخالفت مي</a:t>
            </a:r>
            <a:r>
              <a:rPr lang="en-US" sz="2000" dirty="0" smtClean="0"/>
              <a:t>‌</a:t>
            </a:r>
            <a:r>
              <a:rPr lang="ar-SA" sz="2000" dirty="0" smtClean="0"/>
              <a:t>کند، حتي در صورتي كه فاقد ظرفيت تصميم</a:t>
            </a:r>
            <a:r>
              <a:rPr lang="en-US" sz="2000" dirty="0" smtClean="0"/>
              <a:t>‌</a:t>
            </a:r>
            <a:r>
              <a:rPr lang="ar-SA" sz="2000" dirty="0" smtClean="0"/>
              <a:t>گيري باشد به هيچ</a:t>
            </a:r>
            <a:r>
              <a:rPr lang="en-US" sz="2000" dirty="0" smtClean="0"/>
              <a:t>‌</a:t>
            </a:r>
            <a:r>
              <a:rPr lang="ar-SA" sz="2000" dirty="0" smtClean="0"/>
              <a:t>وجه نبايد در پژوهش شركت داده شود. </a:t>
            </a:r>
            <a:endParaRPr lang="en-US" sz="2000" dirty="0" smtClean="0"/>
          </a:p>
          <a:p>
            <a:pPr marL="0" indent="0" algn="r" rtl="1">
              <a:buNone/>
            </a:pPr>
            <a:r>
              <a:rPr lang="ar-SA" sz="2000" dirty="0" smtClean="0"/>
              <a:t>7- براي تعيين ظرفيت آزمودني چنان</a:t>
            </a:r>
            <a:r>
              <a:rPr lang="en-US" sz="2000" dirty="0" smtClean="0"/>
              <a:t>‌</a:t>
            </a:r>
            <a:r>
              <a:rPr lang="ar-SA" sz="2000" dirty="0" smtClean="0"/>
              <a:t>چه وي زير نظر يك روانپزشك مستقل از گروه پژوهش باشد از روانپزشك وي سؤال مي شود. در غير اين</a:t>
            </a:r>
            <a:r>
              <a:rPr lang="en-US" sz="2000" dirty="0" smtClean="0"/>
              <a:t>‌</a:t>
            </a:r>
            <a:r>
              <a:rPr lang="ar-SA" sz="2000" dirty="0" smtClean="0"/>
              <a:t>صورت بايد از يك پزشك مستقل از پژوهش كمك گرفته شود.</a:t>
            </a:r>
            <a:endParaRPr lang="en-US" sz="2000" dirty="0" smtClean="0"/>
          </a:p>
          <a:p>
            <a:pPr marL="0" indent="0" algn="r" rtl="1">
              <a:buNone/>
            </a:pPr>
            <a:r>
              <a:rPr lang="ar-SA" sz="2000" dirty="0" smtClean="0"/>
              <a:t>8- همان</a:t>
            </a:r>
            <a:r>
              <a:rPr lang="en-US" sz="2000" dirty="0" smtClean="0"/>
              <a:t>‌</a:t>
            </a:r>
            <a:r>
              <a:rPr lang="ar-SA" sz="2000" dirty="0" smtClean="0"/>
              <a:t>طور كه دادن رضايت بر عهده</a:t>
            </a:r>
            <a:r>
              <a:rPr lang="en-US" sz="2000" dirty="0" smtClean="0"/>
              <a:t>‌</a:t>
            </a:r>
            <a:r>
              <a:rPr lang="ar-SA" sz="2000" dirty="0" smtClean="0"/>
              <a:t>ي سرپرست قانوني است، افشاي اطلاعات نيز بايد با رضايت سرپرست قانوني صورت گيرد.. </a:t>
            </a:r>
            <a:endParaRPr lang="en-US" sz="2000" dirty="0" smtClean="0"/>
          </a:p>
          <a:p>
            <a:pPr marL="0" indent="0" algn="r" rtl="1">
              <a:buNone/>
            </a:pPr>
            <a:r>
              <a:rPr lang="ar-SA" sz="2000" dirty="0" smtClean="0"/>
              <a:t>9- چنان</a:t>
            </a:r>
            <a:r>
              <a:rPr lang="en-US" sz="2000" dirty="0" smtClean="0"/>
              <a:t>‌</a:t>
            </a:r>
            <a:r>
              <a:rPr lang="ar-SA" sz="2000" dirty="0" smtClean="0"/>
              <a:t>چه فرد ناتوان ذهني درخواست كند كه سرپرست قانوني از اطلاعات وي آگاهي پيدا نكند، كميته</a:t>
            </a:r>
            <a:r>
              <a:rPr lang="en-US" sz="2000" dirty="0" smtClean="0"/>
              <a:t>‌</a:t>
            </a:r>
            <a:r>
              <a:rPr lang="ar-SA" sz="2000" dirty="0" smtClean="0"/>
              <a:t>ي اخلاق بايد در اين مورد تصميم بگيرد. </a:t>
            </a:r>
            <a:endParaRPr lang="en-US" sz="2000" dirty="0" smtClean="0"/>
          </a:p>
          <a:p>
            <a:pPr marL="0" indent="0" algn="r" rtl="1">
              <a:buNone/>
            </a:pPr>
            <a:r>
              <a:rPr lang="ar-SA" sz="2000" dirty="0" smtClean="0"/>
              <a:t>10- در موارد پيچيده كه تصميم</a:t>
            </a:r>
            <a:r>
              <a:rPr lang="en-US" sz="2000" dirty="0" smtClean="0"/>
              <a:t>‌</a:t>
            </a:r>
            <a:r>
              <a:rPr lang="ar-SA" sz="2000" dirty="0" smtClean="0"/>
              <a:t>گيري در مورد حفظ يا عدم حفظ رازداري مورد شك است، كميته</a:t>
            </a:r>
            <a:r>
              <a:rPr lang="en-US" sz="2000" dirty="0" smtClean="0"/>
              <a:t>‌</a:t>
            </a:r>
            <a:r>
              <a:rPr lang="ar-SA" sz="2000" dirty="0" smtClean="0"/>
              <a:t>ي اخلاق بايد تصميم بگيرد. </a:t>
            </a:r>
            <a:endParaRPr lang="en-US" sz="2000" dirty="0" smtClean="0"/>
          </a:p>
          <a:p>
            <a:pPr marL="0" indent="0" algn="r" rtl="1">
              <a:buNone/>
            </a:pPr>
            <a:r>
              <a:rPr lang="ar-SA" sz="2000" dirty="0" smtClean="0"/>
              <a:t>11- چنان</a:t>
            </a:r>
            <a:r>
              <a:rPr lang="en-US" sz="2000" dirty="0" smtClean="0"/>
              <a:t>‌</a:t>
            </a:r>
            <a:r>
              <a:rPr lang="ar-SA" sz="2000" dirty="0" smtClean="0"/>
              <a:t>چه فرد طي شركت در پژوهش، مشكل عاطفي شديد و قابل توجهي مانند افكار خودكشي پيدا کند بايد از مطالعه خارج شود و تحت تدابير مراقبتي، حمايتي و درماني قرار گيرد. پژوهشگر بايد از ارائه</a:t>
            </a:r>
            <a:r>
              <a:rPr lang="en-US" sz="2000" dirty="0" smtClean="0"/>
              <a:t>‌</a:t>
            </a:r>
            <a:r>
              <a:rPr lang="ar-SA" sz="2000" dirty="0" smtClean="0"/>
              <a:t>ي اين مراقبت</a:t>
            </a:r>
            <a:r>
              <a:rPr lang="en-US" sz="2000" dirty="0" smtClean="0"/>
              <a:t>‌</a:t>
            </a:r>
            <a:r>
              <a:rPr lang="ar-SA" sz="2000" dirty="0" smtClean="0"/>
              <a:t>ها به آزمودني اطمينان حاصل کند. وجود سابقه</a:t>
            </a:r>
            <a:r>
              <a:rPr lang="en-US" sz="2000" dirty="0" smtClean="0"/>
              <a:t>‌</a:t>
            </a:r>
            <a:r>
              <a:rPr lang="ar-SA" sz="2000" dirty="0" smtClean="0"/>
              <a:t>ي مشکلات عاطفي شديد نبايد باعث کنارگذاشتن فرد از پژوهش شود.</a:t>
            </a:r>
            <a:endParaRPr lang="en-US" sz="2000" dirty="0" smtClean="0"/>
          </a:p>
        </p:txBody>
      </p:sp>
    </p:spTree>
    <p:extLst>
      <p:ext uri="{BB962C8B-B14F-4D97-AF65-F5344CB8AC3E}">
        <p14:creationId xmlns:p14="http://schemas.microsoft.com/office/powerpoint/2010/main" val="2645038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825"/>
            <a:ext cx="10515600" cy="688975"/>
          </a:xfrm>
        </p:spPr>
        <p:txBody>
          <a:bodyPr/>
          <a:lstStyle/>
          <a:p>
            <a:pPr algn="ctr" rtl="1"/>
            <a:r>
              <a:rPr lang="ar-SA" sz="3600" b="1" dirty="0" smtClean="0">
                <a:solidFill>
                  <a:srgbClr val="FF0000"/>
                </a:solidFill>
              </a:rPr>
              <a:t>زندانيان</a:t>
            </a:r>
            <a:endParaRPr lang="en-US" dirty="0">
              <a:solidFill>
                <a:srgbClr val="FF0000"/>
              </a:solidFill>
            </a:endParaRPr>
          </a:p>
        </p:txBody>
      </p:sp>
      <p:sp>
        <p:nvSpPr>
          <p:cNvPr id="3" name="Content Placeholder 2"/>
          <p:cNvSpPr>
            <a:spLocks noGrp="1"/>
          </p:cNvSpPr>
          <p:nvPr>
            <p:ph idx="1"/>
          </p:nvPr>
        </p:nvSpPr>
        <p:spPr>
          <a:xfrm>
            <a:off x="393700" y="812800"/>
            <a:ext cx="11658600" cy="5740400"/>
          </a:xfrm>
        </p:spPr>
        <p:txBody>
          <a:bodyPr>
            <a:noAutofit/>
          </a:bodyPr>
          <a:lstStyle/>
          <a:p>
            <a:pPr marL="457200" indent="-457200" algn="r" rtl="1">
              <a:buFont typeface="+mj-lt"/>
              <a:buAutoNum type="arabicPeriod"/>
            </a:pPr>
            <a:endParaRPr lang="en-US" sz="2000" dirty="0"/>
          </a:p>
          <a:p>
            <a:pPr marL="457200" lvl="0" indent="-457200" algn="r" rtl="1">
              <a:buFont typeface="+mj-lt"/>
              <a:buAutoNum type="arabicPeriod"/>
            </a:pPr>
            <a:r>
              <a:rPr lang="ar-SA" sz="2000" dirty="0"/>
              <a:t>زنداني به </a:t>
            </a:r>
            <a:r>
              <a:rPr lang="fa-IR" sz="2000" dirty="0"/>
              <a:t>فردي </a:t>
            </a:r>
            <a:r>
              <a:rPr lang="ar-SA" sz="2000" dirty="0"/>
              <a:t>گفته مي</a:t>
            </a:r>
            <a:r>
              <a:rPr lang="en-US" sz="2000" dirty="0"/>
              <a:t>‌</a:t>
            </a:r>
            <a:r>
              <a:rPr lang="ar-SA" sz="2000" dirty="0"/>
              <a:t>شود كه بر اساس ضوابط قانوني</a:t>
            </a:r>
            <a:r>
              <a:rPr lang="fa-IR" sz="2000" dirty="0"/>
              <a:t> محصور </a:t>
            </a:r>
            <a:r>
              <a:rPr lang="ar-SA" sz="2000" dirty="0"/>
              <a:t>يا محبوس شده است</a:t>
            </a:r>
            <a:r>
              <a:rPr lang="fa-IR" sz="2000" dirty="0"/>
              <a:t>.</a:t>
            </a:r>
            <a:endParaRPr lang="en-US" sz="2000" dirty="0"/>
          </a:p>
          <a:p>
            <a:pPr marL="457200" lvl="0" indent="-457200" algn="r" rtl="1">
              <a:buFont typeface="+mj-lt"/>
              <a:buAutoNum type="arabicPeriod"/>
            </a:pPr>
            <a:r>
              <a:rPr lang="ar-SA" sz="2000" dirty="0"/>
              <a:t>هدف پژوهش</a:t>
            </a:r>
            <a:r>
              <a:rPr lang="fa-IR" sz="2000" dirty="0"/>
              <a:t> بايد در راستاي منافع فرد آزمودني باشد يا در ضمن نداشتن خطر براي او، در راستاي منافع سلامت زندانيان باشد. </a:t>
            </a:r>
            <a:endParaRPr lang="en-US" sz="2000" dirty="0"/>
          </a:p>
          <a:p>
            <a:pPr marL="457200" lvl="0" indent="-457200" algn="r" rtl="1">
              <a:buFont typeface="+mj-lt"/>
              <a:buAutoNum type="arabicPeriod"/>
            </a:pPr>
            <a:r>
              <a:rPr lang="fa-IR" sz="2000" dirty="0"/>
              <a:t>براي انجام هرگونه پژوهش بر روي افراد زنداني، بايد رضايت آگاهانه از آزمودني</a:t>
            </a:r>
            <a:r>
              <a:rPr lang="en-US" sz="2000" dirty="0"/>
              <a:t>‌</a:t>
            </a:r>
            <a:r>
              <a:rPr lang="fa-IR" sz="2000" dirty="0"/>
              <a:t>ها اخذ شود. عدم پذيرش شرکت در مطالعه نبايد هيچ</a:t>
            </a:r>
            <a:r>
              <a:rPr lang="en-US" sz="2000" dirty="0"/>
              <a:t>‌</a:t>
            </a:r>
            <a:r>
              <a:rPr lang="fa-IR" sz="2000" dirty="0"/>
              <a:t>گونه تأثيري در دريافت خدمات سلامت يا رفتار مسؤولين زندان با زندانيان داشته باشد. </a:t>
            </a:r>
            <a:endParaRPr lang="en-US" sz="2000" dirty="0"/>
          </a:p>
          <a:p>
            <a:pPr marL="457200" lvl="0" indent="-457200" algn="r" rtl="1">
              <a:buFont typeface="+mj-lt"/>
              <a:buAutoNum type="arabicPeriod"/>
            </a:pPr>
            <a:r>
              <a:rPr lang="ar-SA" sz="2000" dirty="0"/>
              <a:t>زندانيان را نبايد به</a:t>
            </a:r>
            <a:r>
              <a:rPr lang="en-US" sz="2000" dirty="0"/>
              <a:t>‌</a:t>
            </a:r>
            <a:r>
              <a:rPr lang="ar-SA" sz="2000" dirty="0"/>
              <a:t>عنوان آزمودني ترجيحي در تحقيقات شركت داد. </a:t>
            </a:r>
            <a:r>
              <a:rPr lang="fa-IR" sz="2000" dirty="0"/>
              <a:t>هر گاه انجام پژوهشي با استفاده از آزمودني</a:t>
            </a:r>
            <a:r>
              <a:rPr lang="en-US" sz="2000" dirty="0"/>
              <a:t>‌</a:t>
            </a:r>
            <a:r>
              <a:rPr lang="fa-IR" sz="2000" dirty="0"/>
              <a:t>هاي آزاد امکان</a:t>
            </a:r>
            <a:r>
              <a:rPr lang="en-US" sz="2000" dirty="0"/>
              <a:t>‌</a:t>
            </a:r>
            <a:r>
              <a:rPr lang="fa-IR" sz="2000" dirty="0"/>
              <a:t>پذير باشد، نبايد آن پژوهش را صرفاً به</a:t>
            </a:r>
            <a:r>
              <a:rPr lang="en-US" sz="2000" dirty="0"/>
              <a:t>‌</a:t>
            </a:r>
            <a:r>
              <a:rPr lang="fa-IR" sz="2000" dirty="0"/>
              <a:t>علت راحت</a:t>
            </a:r>
            <a:r>
              <a:rPr lang="en-US" sz="2000" dirty="0"/>
              <a:t>‌</a:t>
            </a:r>
            <a:r>
              <a:rPr lang="fa-IR" sz="2000" dirty="0"/>
              <a:t>تر يا عملي</a:t>
            </a:r>
            <a:r>
              <a:rPr lang="en-US" sz="2000" dirty="0"/>
              <a:t>‌</a:t>
            </a:r>
            <a:r>
              <a:rPr lang="fa-IR" sz="2000" dirty="0"/>
              <a:t>تر بودن بر روي زندانيان انجام داد. </a:t>
            </a:r>
            <a:endParaRPr lang="en-US" sz="2000" dirty="0"/>
          </a:p>
          <a:p>
            <a:pPr marL="457200" lvl="0" indent="-457200" algn="r" rtl="1">
              <a:buFont typeface="+mj-lt"/>
              <a:buAutoNum type="arabicPeriod"/>
            </a:pPr>
            <a:r>
              <a:rPr lang="ar-SA" sz="2000" dirty="0"/>
              <a:t>بايد رازداري در مورد تمامی اطلاعات زنداني</a:t>
            </a:r>
            <a:r>
              <a:rPr lang="en-US" sz="2000" dirty="0"/>
              <a:t>‌</a:t>
            </a:r>
            <a:r>
              <a:rPr lang="ar-SA" sz="2000" dirty="0"/>
              <a:t>ها حفظ شود مگر اين</a:t>
            </a:r>
            <a:r>
              <a:rPr lang="en-US" sz="2000" dirty="0"/>
              <a:t>‌</a:t>
            </a:r>
            <a:r>
              <a:rPr lang="ar-SA" sz="2000" dirty="0"/>
              <a:t>که حفظ رازداري منجر به ايجاد خطر جدي براي افراد ديگر شود</a:t>
            </a:r>
            <a:r>
              <a:rPr lang="fa-IR" sz="2000" dirty="0"/>
              <a:t> و از هيچ طريقي جز نقض رازداري نتوان جلوي آن خطر را گرفت. در اين صورت،  باید اطلاعات مربوطه فقط در حدي که از آن خطر جلوگيري کند، و با اطلاع خود آزمودني، افشا شود. </a:t>
            </a:r>
            <a:endParaRPr lang="en-US" sz="2000" dirty="0"/>
          </a:p>
          <a:p>
            <a:pPr marL="457200" lvl="0" indent="-457200" algn="r" rtl="1">
              <a:buFont typeface="+mj-lt"/>
              <a:buAutoNum type="arabicPeriod"/>
            </a:pPr>
            <a:r>
              <a:rPr lang="ar-SA" sz="2000" dirty="0"/>
              <a:t>هرگونه منافع احتمالي كه به دنبال شركت در پژوهش براي فرد زنداني فراهم مي</a:t>
            </a:r>
            <a:r>
              <a:rPr lang="en-US" sz="2000" dirty="0"/>
              <a:t>‌</a:t>
            </a:r>
            <a:r>
              <a:rPr lang="ar-SA" sz="2000" dirty="0"/>
              <a:t>شود در مقايسه با وضعيت عمومي زندگي زنداني در زندان، نبايد به اندازه</a:t>
            </a:r>
            <a:r>
              <a:rPr lang="en-US" sz="2000" dirty="0"/>
              <a:t>‌</a:t>
            </a:r>
            <a:r>
              <a:rPr lang="ar-SA" sz="2000" dirty="0"/>
              <a:t>اي باشد كه توانايي فرد براي ارزيابي آزادانه</a:t>
            </a:r>
            <a:r>
              <a:rPr lang="en-US" sz="2000" dirty="0"/>
              <a:t>‌</a:t>
            </a:r>
            <a:r>
              <a:rPr lang="ar-SA" sz="2000" dirty="0"/>
              <a:t>ي خطرات پژوهش در برابر منافع آن مختل شود. </a:t>
            </a:r>
            <a:r>
              <a:rPr lang="fa-IR" sz="2000" dirty="0"/>
              <a:t>هرگونه مرخصي يا تخفيف يا تبديل مجازات نبايد به</a:t>
            </a:r>
            <a:r>
              <a:rPr lang="en-US" sz="2000" dirty="0"/>
              <a:t>‌</a:t>
            </a:r>
            <a:r>
              <a:rPr lang="fa-IR" sz="2000" dirty="0"/>
              <a:t>عنوان پاداش مشارکت در پژوهش در نظر گرفته شود. اين امر بايد در زمان اخذ رضايت آگاهانه به اطلاع آزمودني رسانده شود. </a:t>
            </a:r>
            <a:endParaRPr lang="en-US" sz="2000" dirty="0"/>
          </a:p>
          <a:p>
            <a:pPr marL="457200" lvl="0" indent="-457200" algn="r" rtl="1">
              <a:buFont typeface="+mj-lt"/>
              <a:buAutoNum type="arabicPeriod"/>
            </a:pPr>
            <a:r>
              <a:rPr lang="ar-SA" sz="2000" dirty="0"/>
              <a:t>انتخاب آزمودني براي شركت در پژوهش بايد </a:t>
            </a:r>
            <a:r>
              <a:rPr lang="fa-IR" sz="2000" dirty="0"/>
              <a:t>عادلانه </a:t>
            </a:r>
            <a:r>
              <a:rPr lang="ar-SA" sz="2000" dirty="0"/>
              <a:t>بوده</a:t>
            </a:r>
            <a:r>
              <a:rPr lang="fa-IR" sz="2000" dirty="0"/>
              <a:t>، </a:t>
            </a:r>
            <a:r>
              <a:rPr lang="ar-SA" sz="2000" dirty="0"/>
              <a:t>از مداخله</a:t>
            </a:r>
            <a:r>
              <a:rPr lang="en-US" sz="2000" dirty="0"/>
              <a:t>‌</a:t>
            </a:r>
            <a:r>
              <a:rPr lang="ar-SA" sz="2000" dirty="0"/>
              <a:t>ي مسؤولان زندان و ساير زندانيان به دور باشد. </a:t>
            </a:r>
            <a:endParaRPr lang="en-US" sz="2000" dirty="0"/>
          </a:p>
        </p:txBody>
      </p:sp>
    </p:spTree>
    <p:extLst>
      <p:ext uri="{BB962C8B-B14F-4D97-AF65-F5344CB8AC3E}">
        <p14:creationId xmlns:p14="http://schemas.microsoft.com/office/powerpoint/2010/main" val="1589045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511175"/>
          </a:xfrm>
        </p:spPr>
        <p:txBody>
          <a:bodyPr>
            <a:normAutofit/>
          </a:bodyPr>
          <a:lstStyle/>
          <a:p>
            <a:pPr algn="ctr" rtl="1"/>
            <a:r>
              <a:rPr lang="ar-SA" sz="2800" b="1" dirty="0" smtClean="0">
                <a:solidFill>
                  <a:srgbClr val="FF0000"/>
                </a:solidFill>
              </a:rPr>
              <a:t>بيماران اورژانس</a:t>
            </a:r>
            <a:endParaRPr lang="en-US" dirty="0">
              <a:solidFill>
                <a:srgbClr val="FF0000"/>
              </a:solidFill>
            </a:endParaRPr>
          </a:p>
        </p:txBody>
      </p:sp>
      <p:sp>
        <p:nvSpPr>
          <p:cNvPr id="3" name="Content Placeholder 2"/>
          <p:cNvSpPr>
            <a:spLocks noGrp="1"/>
          </p:cNvSpPr>
          <p:nvPr>
            <p:ph idx="1"/>
          </p:nvPr>
        </p:nvSpPr>
        <p:spPr>
          <a:xfrm>
            <a:off x="292100" y="774700"/>
            <a:ext cx="11582400" cy="6083300"/>
          </a:xfrm>
        </p:spPr>
        <p:txBody>
          <a:bodyPr>
            <a:normAutofit lnSpcReduction="10000"/>
          </a:bodyPr>
          <a:lstStyle/>
          <a:p>
            <a:pPr marL="514350" lvl="0" indent="-514350" algn="r" rtl="1">
              <a:lnSpc>
                <a:spcPct val="150000"/>
              </a:lnSpc>
              <a:buFont typeface="+mj-lt"/>
              <a:buAutoNum type="arabicPeriod"/>
            </a:pPr>
            <a:r>
              <a:rPr lang="fa-IR" sz="2000" dirty="0" smtClean="0"/>
              <a:t>در </a:t>
            </a:r>
            <a:r>
              <a:rPr lang="fa-IR" sz="2000" dirty="0"/>
              <a:t>موارد اورژانس بايد رضايت آگاهانه از آزمودني</a:t>
            </a:r>
            <a:r>
              <a:rPr lang="en-US" sz="2000" dirty="0"/>
              <a:t>‌</a:t>
            </a:r>
            <a:r>
              <a:rPr lang="fa-IR" sz="2000" dirty="0"/>
              <a:t>ها اخذ شود مگر آن</a:t>
            </a:r>
            <a:r>
              <a:rPr lang="en-US" sz="2000" dirty="0"/>
              <a:t>‌</a:t>
            </a:r>
            <a:r>
              <a:rPr lang="fa-IR" sz="2000" dirty="0"/>
              <a:t>که در زمان بررسي طرح</a:t>
            </a:r>
            <a:r>
              <a:rPr lang="en-US" sz="2000" dirty="0"/>
              <a:t>‌</a:t>
            </a:r>
            <a:r>
              <a:rPr lang="fa-IR" sz="2000" dirty="0"/>
              <a:t>نامه</a:t>
            </a:r>
            <a:r>
              <a:rPr lang="en-US" sz="2000" dirty="0"/>
              <a:t>‌</a:t>
            </a:r>
            <a:r>
              <a:rPr lang="fa-IR" sz="2000" dirty="0"/>
              <a:t>ي پژوهش، امکان ناپذير بودن اخذ رضايت آگاهانه توسط كميته</a:t>
            </a:r>
            <a:r>
              <a:rPr lang="en-US" sz="2000" dirty="0"/>
              <a:t>‌</a:t>
            </a:r>
            <a:r>
              <a:rPr lang="fa-IR" sz="2000" dirty="0"/>
              <a:t>ي اخلاق تأييد شده باشد. در مواردي که اين امکان ناپذيري نسبي است، بايد تا حد امکان از آزمودني موافقت يا رضايت اخذ شود. </a:t>
            </a:r>
            <a:endParaRPr lang="en-US" sz="2000" dirty="0"/>
          </a:p>
          <a:p>
            <a:pPr marL="514350" lvl="0" indent="-514350" algn="r" rtl="1">
              <a:lnSpc>
                <a:spcPct val="150000"/>
              </a:lnSpc>
              <a:buFont typeface="+mj-lt"/>
              <a:buAutoNum type="arabicPeriod"/>
            </a:pPr>
            <a:r>
              <a:rPr lang="fa-IR" sz="2000" dirty="0"/>
              <a:t>در صورتي مي</a:t>
            </a:r>
            <a:r>
              <a:rPr lang="en-US" sz="2000" dirty="0"/>
              <a:t>‌</a:t>
            </a:r>
            <a:r>
              <a:rPr lang="fa-IR" sz="2000" dirty="0"/>
              <a:t>توان پژوهشي را بدون اخذ رضايت آگاهانه بر روي بيمار اورژانس انجام داد که علاوه بر مورد مذکور در بند اخير، بيمار مورد نظر در يك وضعيت تهديدكننده</a:t>
            </a:r>
            <a:r>
              <a:rPr lang="en-US" sz="2000" dirty="0"/>
              <a:t>‌</a:t>
            </a:r>
            <a:r>
              <a:rPr lang="fa-IR" sz="2000" dirty="0"/>
              <a:t>ي حيات قرار گرفته باشد و اثربخشي درمان</a:t>
            </a:r>
            <a:r>
              <a:rPr lang="en-US" sz="2000" dirty="0"/>
              <a:t>‌</a:t>
            </a:r>
            <a:r>
              <a:rPr lang="fa-IR" sz="2000" dirty="0"/>
              <a:t>هاي موجود ثابت نشده باشد يا رضايت</a:t>
            </a:r>
            <a:r>
              <a:rPr lang="en-US" sz="2000" dirty="0"/>
              <a:t>‌</a:t>
            </a:r>
            <a:r>
              <a:rPr lang="fa-IR" sz="2000" dirty="0"/>
              <a:t>بخش نباشند. هم</a:t>
            </a:r>
            <a:r>
              <a:rPr lang="en-US" sz="2000" dirty="0"/>
              <a:t>‌</a:t>
            </a:r>
            <a:r>
              <a:rPr lang="fa-IR" sz="2000" dirty="0"/>
              <a:t>چنين، اخذ رضايت آزمودني از قبل، امکان پذير نباشد. </a:t>
            </a:r>
            <a:endParaRPr lang="en-US" sz="2000" dirty="0"/>
          </a:p>
          <a:p>
            <a:pPr marL="514350" lvl="0" indent="-514350" algn="r" rtl="1">
              <a:lnSpc>
                <a:spcPct val="150000"/>
              </a:lnSpc>
              <a:buFont typeface="+mj-lt"/>
              <a:buAutoNum type="arabicPeriod"/>
            </a:pPr>
            <a:r>
              <a:rPr lang="fa-IR" sz="2000" dirty="0"/>
              <a:t>پژوهشگر بايد در اولين فرصت ممکن، نحوه و مدت مداخله</a:t>
            </a:r>
            <a:r>
              <a:rPr lang="en-US" sz="2000" dirty="0"/>
              <a:t>‌</a:t>
            </a:r>
            <a:r>
              <a:rPr lang="fa-IR" sz="2000" dirty="0"/>
              <a:t>ي پژوهشي را براي بيمار يا سرپرست قانوني وي توضيح داده، از وي رضايت آگاهانه اخذ کند.</a:t>
            </a:r>
            <a:endParaRPr lang="en-US" sz="2000" dirty="0"/>
          </a:p>
          <a:p>
            <a:pPr marL="514350" lvl="0" indent="-514350" algn="r" rtl="1">
              <a:lnSpc>
                <a:spcPct val="150000"/>
              </a:lnSpc>
              <a:buFont typeface="+mj-lt"/>
              <a:buAutoNum type="arabicPeriod"/>
            </a:pPr>
            <a:r>
              <a:rPr lang="fa-IR" sz="2000" dirty="0"/>
              <a:t>در طراحي و اجراي پژوهش بايد تمامي تمهيدات و ملاحظات لازم در نظر گرفته شود تا انجام پژوهش خلل يا وقفه</a:t>
            </a:r>
            <a:r>
              <a:rPr lang="en-US" sz="2000" dirty="0"/>
              <a:t>‌</a:t>
            </a:r>
            <a:r>
              <a:rPr lang="fa-IR" sz="2000" dirty="0"/>
              <a:t>اي در روند مراقبت</a:t>
            </a:r>
            <a:r>
              <a:rPr lang="en-US" sz="2000" dirty="0"/>
              <a:t>‌</a:t>
            </a:r>
            <a:r>
              <a:rPr lang="fa-IR" sz="2000" dirty="0"/>
              <a:t>هاي پزشکي آزمودني ايجاد نکند. </a:t>
            </a:r>
            <a:endParaRPr lang="en-US" sz="2000" dirty="0"/>
          </a:p>
          <a:p>
            <a:pPr marL="514350" lvl="0" indent="-514350" algn="r" rtl="1">
              <a:lnSpc>
                <a:spcPct val="150000"/>
              </a:lnSpc>
              <a:buFont typeface="+mj-lt"/>
              <a:buAutoNum type="arabicPeriod"/>
            </a:pPr>
            <a:r>
              <a:rPr lang="fa-IR" sz="2000" dirty="0"/>
              <a:t>چنان</a:t>
            </a:r>
            <a:r>
              <a:rPr lang="en-US" sz="2000" dirty="0"/>
              <a:t>‌</a:t>
            </a:r>
            <a:r>
              <a:rPr lang="fa-IR" sz="2000" dirty="0"/>
              <a:t>چه بيمار در شرايط اورژانس و بدون دادن رضايت آگاهانه، در پژوهش شركت داده شود و پيش از گرفتن رضايت از بيمار يا سرپرست وي، آزمودني فوت كند، اطلاعات در مورد پژوهش بايد به نماينده</a:t>
            </a:r>
            <a:r>
              <a:rPr lang="en-US" sz="2000" dirty="0"/>
              <a:t>‌</a:t>
            </a:r>
            <a:r>
              <a:rPr lang="fa-IR" sz="2000" dirty="0"/>
              <a:t>ي قانوني بازماندگان وي منتقل شود</a:t>
            </a:r>
            <a:r>
              <a:rPr lang="fa-IR" sz="2000" dirty="0" smtClean="0"/>
              <a:t>.</a:t>
            </a:r>
            <a:endParaRPr lang="en-US" sz="2000" dirty="0"/>
          </a:p>
        </p:txBody>
      </p:sp>
    </p:spTree>
    <p:extLst>
      <p:ext uri="{BB962C8B-B14F-4D97-AF65-F5344CB8AC3E}">
        <p14:creationId xmlns:p14="http://schemas.microsoft.com/office/powerpoint/2010/main" val="1520444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375"/>
          </a:xfrm>
        </p:spPr>
        <p:txBody>
          <a:bodyPr/>
          <a:lstStyle/>
          <a:p>
            <a:pPr algn="ctr" rtl="1"/>
            <a:r>
              <a:rPr lang="fa-IR" dirty="0" smtClean="0">
                <a:solidFill>
                  <a:srgbClr val="FF0000"/>
                </a:solidFill>
              </a:rPr>
              <a:t>شاد و پیروز باشید</a:t>
            </a:r>
            <a:endParaRPr lang="en-US" dirty="0">
              <a:solidFill>
                <a:srgbClr val="FF0000"/>
              </a:solidFill>
            </a:endParaRP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447800" y="1206500"/>
            <a:ext cx="9906000" cy="5422900"/>
          </a:xfrm>
          <a:prstGeom prst="rect">
            <a:avLst/>
          </a:prstGeom>
        </p:spPr>
      </p:pic>
    </p:spTree>
    <p:extLst>
      <p:ext uri="{BB962C8B-B14F-4D97-AF65-F5344CB8AC3E}">
        <p14:creationId xmlns:p14="http://schemas.microsoft.com/office/powerpoint/2010/main" val="39808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5175"/>
          </a:xfrm>
        </p:spPr>
        <p:txBody>
          <a:bodyPr>
            <a:normAutofit/>
          </a:bodyPr>
          <a:lstStyle/>
          <a:p>
            <a:pPr algn="ctr" rtl="1"/>
            <a:r>
              <a:rPr lang="fa-IR" sz="3600" dirty="0" smtClean="0">
                <a:solidFill>
                  <a:srgbClr val="FF0000"/>
                </a:solidFill>
              </a:rPr>
              <a:t>تعریف فرد یا گروه آسیب پذیر</a:t>
            </a:r>
            <a:endParaRPr lang="en-US" sz="3600" dirty="0">
              <a:solidFill>
                <a:srgbClr val="FF0000"/>
              </a:solidFill>
            </a:endParaRPr>
          </a:p>
        </p:txBody>
      </p:sp>
      <p:sp>
        <p:nvSpPr>
          <p:cNvPr id="3" name="Content Placeholder 2"/>
          <p:cNvSpPr>
            <a:spLocks noGrp="1"/>
          </p:cNvSpPr>
          <p:nvPr>
            <p:ph idx="1"/>
          </p:nvPr>
        </p:nvSpPr>
        <p:spPr>
          <a:xfrm>
            <a:off x="838200" y="1244600"/>
            <a:ext cx="11061700" cy="5524500"/>
          </a:xfrm>
        </p:spPr>
        <p:txBody>
          <a:bodyPr>
            <a:normAutofit/>
          </a:bodyPr>
          <a:lstStyle/>
          <a:p>
            <a:pPr algn="r" rtl="1">
              <a:lnSpc>
                <a:spcPct val="150000"/>
              </a:lnSpc>
              <a:buFont typeface="Wingdings" panose="05000000000000000000" pitchFamily="2" charset="2"/>
              <a:buChar char="v"/>
            </a:pPr>
            <a:r>
              <a:rPr lang="ar-SA" dirty="0" smtClean="0"/>
              <a:t>فردي </a:t>
            </a:r>
            <a:r>
              <a:rPr lang="ar-SA" dirty="0"/>
              <a:t>يا گروهي از افراد آسيب</a:t>
            </a:r>
            <a:r>
              <a:rPr lang="en-US" dirty="0"/>
              <a:t>‌</a:t>
            </a:r>
            <a:r>
              <a:rPr lang="ar-SA" dirty="0"/>
              <a:t>پذير محسوب مي</a:t>
            </a:r>
            <a:r>
              <a:rPr lang="en-US" dirty="0"/>
              <a:t>‌</a:t>
            </a:r>
            <a:r>
              <a:rPr lang="ar-SA" dirty="0"/>
              <a:t>شوند که </a:t>
            </a:r>
            <a:r>
              <a:rPr lang="ar-SA" dirty="0">
                <a:solidFill>
                  <a:srgbClr val="FF0000"/>
                </a:solidFill>
              </a:rPr>
              <a:t>استعداد يا بي</a:t>
            </a:r>
            <a:r>
              <a:rPr lang="en-US" dirty="0">
                <a:solidFill>
                  <a:srgbClr val="FF0000"/>
                </a:solidFill>
              </a:rPr>
              <a:t>‌</a:t>
            </a:r>
            <a:r>
              <a:rPr lang="ar-SA" dirty="0">
                <a:solidFill>
                  <a:srgbClr val="FF0000"/>
                </a:solidFill>
              </a:rPr>
              <a:t>پناهي</a:t>
            </a:r>
            <a:r>
              <a:rPr lang="ar-SA" dirty="0"/>
              <a:t> خاصي در برابر دچار شدن به جراحت يا آسيب يا تهاجمي (اعم از جسماني يا رواني) داشته باشند. </a:t>
            </a:r>
            <a:endParaRPr lang="fa-IR" dirty="0" smtClean="0"/>
          </a:p>
          <a:p>
            <a:pPr algn="r" rtl="1">
              <a:lnSpc>
                <a:spcPct val="150000"/>
              </a:lnSpc>
              <a:buFont typeface="Wingdings" panose="05000000000000000000" pitchFamily="2" charset="2"/>
              <a:buChar char="v"/>
            </a:pPr>
            <a:endParaRPr lang="fa-IR" dirty="0"/>
          </a:p>
          <a:p>
            <a:pPr algn="r" rtl="1">
              <a:lnSpc>
                <a:spcPct val="150000"/>
              </a:lnSpc>
              <a:buFont typeface="Wingdings" panose="05000000000000000000" pitchFamily="2" charset="2"/>
              <a:buChar char="v"/>
            </a:pPr>
            <a:r>
              <a:rPr lang="ar-SA" dirty="0" smtClean="0"/>
              <a:t> اما </a:t>
            </a:r>
            <a:r>
              <a:rPr lang="ar-SA" dirty="0"/>
              <a:t>گاهي </a:t>
            </a:r>
            <a:r>
              <a:rPr lang="ar-SA" dirty="0">
                <a:solidFill>
                  <a:srgbClr val="FF0000"/>
                </a:solidFill>
              </a:rPr>
              <a:t>ويژگي خاصي، نظير سن يا بيماري يا وضعيت اجتماعي</a:t>
            </a:r>
            <a:r>
              <a:rPr lang="ar-SA" dirty="0"/>
              <a:t>، برخي از آدميان را در وضعيت ويژه</a:t>
            </a:r>
            <a:r>
              <a:rPr lang="en-US" dirty="0"/>
              <a:t>‌</a:t>
            </a:r>
            <a:r>
              <a:rPr lang="ar-SA" dirty="0"/>
              <a:t>تري از آسيب</a:t>
            </a:r>
            <a:r>
              <a:rPr lang="en-US" dirty="0"/>
              <a:t>‌</a:t>
            </a:r>
            <a:r>
              <a:rPr lang="ar-SA" dirty="0"/>
              <a:t>پذيري قرار مي</a:t>
            </a:r>
            <a:r>
              <a:rPr lang="en-US" dirty="0"/>
              <a:t>‌</a:t>
            </a:r>
            <a:r>
              <a:rPr lang="ar-SA" dirty="0"/>
              <a:t>دهد. هنگامي که سخن از پژوهش به ميان مي</a:t>
            </a:r>
            <a:r>
              <a:rPr lang="en-US" dirty="0"/>
              <a:t>‌</a:t>
            </a:r>
            <a:r>
              <a:rPr lang="ar-SA" dirty="0"/>
              <a:t>آيد، مهم</a:t>
            </a:r>
            <a:r>
              <a:rPr lang="en-US" dirty="0"/>
              <a:t>‌</a:t>
            </a:r>
            <a:r>
              <a:rPr lang="ar-SA" dirty="0"/>
              <a:t>ترين جلوه</a:t>
            </a:r>
            <a:r>
              <a:rPr lang="en-US" dirty="0"/>
              <a:t>‌</a:t>
            </a:r>
            <a:r>
              <a:rPr lang="ar-SA" dirty="0"/>
              <a:t>گاه اين حالت ويژه</a:t>
            </a:r>
            <a:r>
              <a:rPr lang="en-US" dirty="0"/>
              <a:t>‌</a:t>
            </a:r>
            <a:r>
              <a:rPr lang="ar-SA" dirty="0"/>
              <a:t>ي آسيب</a:t>
            </a:r>
            <a:r>
              <a:rPr lang="en-US" dirty="0"/>
              <a:t>‌</a:t>
            </a:r>
            <a:r>
              <a:rPr lang="ar-SA" dirty="0"/>
              <a:t>پذيري، </a:t>
            </a:r>
            <a:r>
              <a:rPr lang="ar-SA" b="1" dirty="0">
                <a:solidFill>
                  <a:srgbClr val="FF0000"/>
                </a:solidFill>
              </a:rPr>
              <a:t>ناتواني يا کم</a:t>
            </a:r>
            <a:r>
              <a:rPr lang="en-US" b="1" dirty="0">
                <a:solidFill>
                  <a:srgbClr val="FF0000"/>
                </a:solidFill>
              </a:rPr>
              <a:t>‌</a:t>
            </a:r>
            <a:r>
              <a:rPr lang="ar-SA" b="1" dirty="0">
                <a:solidFill>
                  <a:srgbClr val="FF0000"/>
                </a:solidFill>
              </a:rPr>
              <a:t>تواني در دادن رضايت آگاهانه و آزادانه</a:t>
            </a:r>
            <a:r>
              <a:rPr lang="ar-SA" dirty="0"/>
              <a:t> است. به اين معنا که امکان «آگاهانه بودن» يا "آزادانه بودن" رضايت، در افراد آسيب</a:t>
            </a:r>
            <a:r>
              <a:rPr lang="en-US" dirty="0"/>
              <a:t>‌</a:t>
            </a:r>
            <a:r>
              <a:rPr lang="ar-SA" dirty="0"/>
              <a:t>پذير، در مقايسه با افراد عادي، در حد قابل ملاحظه</a:t>
            </a:r>
            <a:r>
              <a:rPr lang="en-US" dirty="0"/>
              <a:t>‌</a:t>
            </a:r>
            <a:r>
              <a:rPr lang="ar-SA" dirty="0"/>
              <a:t>اي پايين</a:t>
            </a:r>
            <a:r>
              <a:rPr lang="en-US" dirty="0"/>
              <a:t>‌</a:t>
            </a:r>
            <a:r>
              <a:rPr lang="ar-SA" dirty="0"/>
              <a:t>تر است. </a:t>
            </a:r>
            <a:endParaRPr lang="en-US" dirty="0"/>
          </a:p>
          <a:p>
            <a:pPr marL="0" indent="0" algn="r" rtl="1">
              <a:lnSpc>
                <a:spcPct val="150000"/>
              </a:lnSpc>
              <a:buNone/>
            </a:pPr>
            <a:endParaRPr lang="en-US" dirty="0"/>
          </a:p>
        </p:txBody>
      </p:sp>
    </p:spTree>
    <p:extLst>
      <p:ext uri="{BB962C8B-B14F-4D97-AF65-F5344CB8AC3E}">
        <p14:creationId xmlns:p14="http://schemas.microsoft.com/office/powerpoint/2010/main" val="66553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9175"/>
          </a:xfrm>
        </p:spPr>
        <p:txBody>
          <a:bodyPr>
            <a:normAutofit/>
          </a:bodyPr>
          <a:lstStyle/>
          <a:p>
            <a:pPr algn="ctr" rtl="1"/>
            <a:r>
              <a:rPr lang="fa-IR" sz="3600" dirty="0" smtClean="0">
                <a:solidFill>
                  <a:srgbClr val="FF0000"/>
                </a:solidFill>
              </a:rPr>
              <a:t>اهمیت و ضرورت اخلاق در پژوهش </a:t>
            </a:r>
            <a:r>
              <a:rPr lang="ar-SA" sz="3600" dirty="0" smtClean="0">
                <a:solidFill>
                  <a:srgbClr val="FF0000"/>
                </a:solidFill>
              </a:rPr>
              <a:t>بر روي گروه</a:t>
            </a:r>
            <a:r>
              <a:rPr lang="en-US" sz="3600" dirty="0" smtClean="0">
                <a:solidFill>
                  <a:srgbClr val="FF0000"/>
                </a:solidFill>
              </a:rPr>
              <a:t>‌</a:t>
            </a:r>
            <a:r>
              <a:rPr lang="ar-SA" sz="3600" dirty="0" smtClean="0">
                <a:solidFill>
                  <a:srgbClr val="FF0000"/>
                </a:solidFill>
              </a:rPr>
              <a:t>هاي آسيب</a:t>
            </a:r>
            <a:r>
              <a:rPr lang="en-US" sz="3600" dirty="0" smtClean="0">
                <a:solidFill>
                  <a:srgbClr val="FF0000"/>
                </a:solidFill>
              </a:rPr>
              <a:t>‌</a:t>
            </a:r>
            <a:r>
              <a:rPr lang="ar-SA" sz="3600" dirty="0" smtClean="0">
                <a:solidFill>
                  <a:srgbClr val="FF0000"/>
                </a:solidFill>
              </a:rPr>
              <a:t>پذير </a:t>
            </a:r>
            <a:endParaRPr lang="en-US" sz="3600" dirty="0">
              <a:solidFill>
                <a:srgbClr val="FF0000"/>
              </a:solidFill>
            </a:endParaRPr>
          </a:p>
        </p:txBody>
      </p:sp>
      <p:sp>
        <p:nvSpPr>
          <p:cNvPr id="3" name="Content Placeholder 2"/>
          <p:cNvSpPr>
            <a:spLocks noGrp="1"/>
          </p:cNvSpPr>
          <p:nvPr>
            <p:ph idx="1"/>
          </p:nvPr>
        </p:nvSpPr>
        <p:spPr>
          <a:xfrm>
            <a:off x="838200" y="1384300"/>
            <a:ext cx="10515600" cy="4792663"/>
          </a:xfrm>
        </p:spPr>
        <p:txBody>
          <a:bodyPr/>
          <a:lstStyle/>
          <a:p>
            <a:pPr marL="0" indent="0" algn="r" rtl="1">
              <a:buNone/>
            </a:pPr>
            <a:r>
              <a:rPr lang="ar-SA" dirty="0" smtClean="0"/>
              <a:t>پژوهش بر روي گروه</a:t>
            </a:r>
            <a:r>
              <a:rPr lang="en-US" dirty="0" smtClean="0"/>
              <a:t>‌</a:t>
            </a:r>
            <a:r>
              <a:rPr lang="ar-SA" dirty="0" smtClean="0"/>
              <a:t>هاي آسيب</a:t>
            </a:r>
            <a:r>
              <a:rPr lang="en-US" dirty="0" smtClean="0"/>
              <a:t>‌</a:t>
            </a:r>
            <a:r>
              <a:rPr lang="ar-SA" dirty="0" smtClean="0"/>
              <a:t>پذير در عين حالي که با ويژگي</a:t>
            </a:r>
            <a:r>
              <a:rPr lang="en-US" dirty="0" smtClean="0"/>
              <a:t>‌</a:t>
            </a:r>
            <a:r>
              <a:rPr lang="ar-SA" dirty="0" smtClean="0"/>
              <a:t>ها و دغدغه</a:t>
            </a:r>
            <a:r>
              <a:rPr lang="en-US" dirty="0" smtClean="0"/>
              <a:t>‌</a:t>
            </a:r>
            <a:r>
              <a:rPr lang="ar-SA" dirty="0" smtClean="0"/>
              <a:t>هاي اخلاقي خاصي همراه است، براي خود اين افراد مفيد و گاه ضروري است. </a:t>
            </a:r>
            <a:endParaRPr lang="fa-IR" dirty="0" smtClean="0"/>
          </a:p>
          <a:p>
            <a:pPr marL="0" indent="0" algn="r" rtl="1">
              <a:buNone/>
            </a:pPr>
            <a:r>
              <a:rPr lang="ar-SA" dirty="0" smtClean="0"/>
              <a:t>بنابراين، انجام اين</a:t>
            </a:r>
            <a:r>
              <a:rPr lang="en-US" dirty="0" smtClean="0"/>
              <a:t>‌</a:t>
            </a:r>
            <a:r>
              <a:rPr lang="ar-SA" dirty="0" smtClean="0"/>
              <a:t>گونه پژوهش</a:t>
            </a:r>
            <a:r>
              <a:rPr lang="en-US" dirty="0" smtClean="0"/>
              <a:t>‌</a:t>
            </a:r>
            <a:r>
              <a:rPr lang="ar-SA" dirty="0" smtClean="0"/>
              <a:t>ها نبايد منع شود بلکه بايد با رعايت ملاحظات قانوني و اخلاقي توأم گردد تا در عين بهره</a:t>
            </a:r>
            <a:r>
              <a:rPr lang="en-US" dirty="0" smtClean="0"/>
              <a:t>‌</a:t>
            </a:r>
            <a:r>
              <a:rPr lang="ar-SA" dirty="0" smtClean="0"/>
              <a:t>مندي از فوايد پژوهش، از خدشه</a:t>
            </a:r>
            <a:r>
              <a:rPr lang="en-US" dirty="0" smtClean="0"/>
              <a:t>‌</a:t>
            </a:r>
            <a:r>
              <a:rPr lang="ar-SA" dirty="0" smtClean="0"/>
              <a:t>دار شدن حقوق و زيان ديدن ناموجه اين افراد جلوگيري شود. </a:t>
            </a:r>
            <a:endParaRPr lang="en-US" dirty="0" smtClean="0"/>
          </a:p>
          <a:p>
            <a:pPr marL="0" indent="0" algn="r" rtl="1">
              <a:buNone/>
            </a:pPr>
            <a:r>
              <a:rPr lang="ar-SA" dirty="0" smtClean="0"/>
              <a:t>پژوهشگراني که بر روي آزمودني</a:t>
            </a:r>
            <a:r>
              <a:rPr lang="en-US" dirty="0" smtClean="0"/>
              <a:t>‌</a:t>
            </a:r>
            <a:r>
              <a:rPr lang="ar-SA" dirty="0" smtClean="0"/>
              <a:t>هايي از گروه</a:t>
            </a:r>
            <a:r>
              <a:rPr lang="en-US" dirty="0" smtClean="0"/>
              <a:t>‌</a:t>
            </a:r>
            <a:r>
              <a:rPr lang="ar-SA" dirty="0" smtClean="0"/>
              <a:t>هاي آسيب</a:t>
            </a:r>
            <a:r>
              <a:rPr lang="en-US" dirty="0" smtClean="0"/>
              <a:t>‌</a:t>
            </a:r>
            <a:r>
              <a:rPr lang="ar-SA" dirty="0" smtClean="0"/>
              <a:t>پذير پژوهش مي</a:t>
            </a:r>
            <a:r>
              <a:rPr lang="en-US" dirty="0" smtClean="0"/>
              <a:t>‌</a:t>
            </a:r>
            <a:r>
              <a:rPr lang="ar-SA" dirty="0" smtClean="0"/>
              <a:t>کنند بايد پيش از آغاز طراحي پژوهش از مفاد اين راهنما آگاهي کسب کرده، آن را در تمامي مراحل طراحي و اجرا و گزارش پژوهش رعايت کنند. هم</a:t>
            </a:r>
            <a:r>
              <a:rPr lang="en-US" dirty="0" smtClean="0"/>
              <a:t>‌</a:t>
            </a:r>
            <a:r>
              <a:rPr lang="ar-SA" dirty="0" smtClean="0"/>
              <a:t>چنين، بايد از راهنماي عمومي اخلاق در پژوهش و ساير راهنماهاي اختصاصي و قوانين و مقررات کشوري مرتبط با پژوهش خود آگاه بوده، آن</a:t>
            </a:r>
            <a:r>
              <a:rPr lang="en-US" dirty="0" smtClean="0"/>
              <a:t>‌</a:t>
            </a:r>
            <a:r>
              <a:rPr lang="ar-SA" dirty="0" smtClean="0"/>
              <a:t>ها را نيز رعايت کنند.</a:t>
            </a:r>
            <a:endParaRPr lang="en-US" dirty="0" smtClean="0"/>
          </a:p>
          <a:p>
            <a:endParaRPr lang="en-US" dirty="0"/>
          </a:p>
        </p:txBody>
      </p:sp>
    </p:spTree>
    <p:extLst>
      <p:ext uri="{BB962C8B-B14F-4D97-AF65-F5344CB8AC3E}">
        <p14:creationId xmlns:p14="http://schemas.microsoft.com/office/powerpoint/2010/main" val="586728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3300"/>
          </a:xfrm>
        </p:spPr>
        <p:txBody>
          <a:bodyPr>
            <a:normAutofit/>
          </a:bodyPr>
          <a:lstStyle/>
          <a:p>
            <a:pPr algn="ctr" rtl="1"/>
            <a:r>
              <a:rPr lang="ar-SA" b="1" dirty="0" smtClean="0">
                <a:solidFill>
                  <a:srgbClr val="FF0000"/>
                </a:solidFill>
              </a:rPr>
              <a:t>کليات</a:t>
            </a:r>
            <a:endParaRPr lang="en-US" dirty="0">
              <a:solidFill>
                <a:srgbClr val="FF0000"/>
              </a:solidFill>
            </a:endParaRPr>
          </a:p>
        </p:txBody>
      </p:sp>
      <p:sp>
        <p:nvSpPr>
          <p:cNvPr id="3" name="Content Placeholder 2"/>
          <p:cNvSpPr>
            <a:spLocks noGrp="1"/>
          </p:cNvSpPr>
          <p:nvPr>
            <p:ph idx="1"/>
          </p:nvPr>
        </p:nvSpPr>
        <p:spPr>
          <a:xfrm>
            <a:off x="838200" y="787400"/>
            <a:ext cx="10515600" cy="5841999"/>
          </a:xfrm>
        </p:spPr>
        <p:txBody>
          <a:bodyPr>
            <a:normAutofit/>
          </a:bodyPr>
          <a:lstStyle/>
          <a:p>
            <a:pPr marL="0" indent="0" algn="r" rtl="1">
              <a:lnSpc>
                <a:spcPct val="150000"/>
              </a:lnSpc>
              <a:buNone/>
            </a:pPr>
            <a:r>
              <a:rPr lang="ar-SA" sz="1600" dirty="0" smtClean="0"/>
              <a:t>1- </a:t>
            </a:r>
            <a:r>
              <a:rPr lang="ar-SA" sz="1600" dirty="0"/>
              <a:t>در پژوهش</a:t>
            </a:r>
            <a:r>
              <a:rPr lang="en-US" sz="1600" dirty="0"/>
              <a:t>‌</a:t>
            </a:r>
            <a:r>
              <a:rPr lang="ar-SA" sz="1600" dirty="0"/>
              <a:t>هاي علوم پزشکي نبايد از افراد آسيب</a:t>
            </a:r>
            <a:r>
              <a:rPr lang="en-US" sz="1600" dirty="0"/>
              <a:t>‌</a:t>
            </a:r>
            <a:r>
              <a:rPr lang="ar-SA" sz="1600" dirty="0"/>
              <a:t>پذير به</a:t>
            </a:r>
            <a:r>
              <a:rPr lang="en-US" sz="1600" dirty="0"/>
              <a:t>‌</a:t>
            </a:r>
            <a:r>
              <a:rPr lang="ar-SA" sz="1600" dirty="0"/>
              <a:t>عنوان آزمودني ترجيحي استفاده شود و تنها در صورتي بايد از اين افراد در پژوهش استفاده شود که  دليل موجهی برای آن وجود داشته باشد.</a:t>
            </a:r>
            <a:endParaRPr lang="en-US" sz="1600" dirty="0"/>
          </a:p>
          <a:p>
            <a:pPr marL="0" indent="0" algn="r" rtl="1">
              <a:lnSpc>
                <a:spcPct val="150000"/>
              </a:lnSpc>
              <a:buNone/>
            </a:pPr>
            <a:r>
              <a:rPr lang="ar-SA" sz="1600" dirty="0"/>
              <a:t>2- افراد آسيب</a:t>
            </a:r>
            <a:r>
              <a:rPr lang="en-US" sz="1600" dirty="0"/>
              <a:t>‌</a:t>
            </a:r>
            <a:r>
              <a:rPr lang="ar-SA" sz="1600" dirty="0"/>
              <a:t>پذير بايد در تمامي مراحل طراحي و اجرا و گزارش پژوهش مورد حفاظت ويژه قرار بگيرند.</a:t>
            </a:r>
            <a:endParaRPr lang="en-US" sz="1600" dirty="0"/>
          </a:p>
          <a:p>
            <a:pPr marL="0" indent="0" algn="r" rtl="1">
              <a:lnSpc>
                <a:spcPct val="150000"/>
              </a:lnSpc>
              <a:buNone/>
            </a:pPr>
            <a:r>
              <a:rPr lang="ar-SA" sz="1600" dirty="0"/>
              <a:t>3- طراحي و اجراي پژوهش بايد به</a:t>
            </a:r>
            <a:r>
              <a:rPr lang="en-US" sz="1600" dirty="0"/>
              <a:t>‌</a:t>
            </a:r>
            <a:r>
              <a:rPr lang="ar-SA" sz="1600" dirty="0"/>
              <a:t>گونه</a:t>
            </a:r>
            <a:r>
              <a:rPr lang="en-US" sz="1600" dirty="0"/>
              <a:t>‌</a:t>
            </a:r>
            <a:r>
              <a:rPr lang="ar-SA" sz="1600" dirty="0"/>
              <a:t>اي باشد که کرامت انساني، احترام و تماميت جسماني و رواني اين شرکت کنندگان رعايت و حفاظت شود. </a:t>
            </a:r>
            <a:endParaRPr lang="en-US" sz="1600" dirty="0"/>
          </a:p>
          <a:p>
            <a:pPr marL="0" indent="0" algn="r" rtl="1">
              <a:lnSpc>
                <a:spcPct val="150000"/>
              </a:lnSpc>
              <a:buNone/>
            </a:pPr>
            <a:r>
              <a:rPr lang="ar-SA" sz="1600" dirty="0"/>
              <a:t>4- در صورت ضرورتِ استفاده از افراد آسيب</a:t>
            </a:r>
            <a:r>
              <a:rPr lang="en-US" sz="1600" dirty="0"/>
              <a:t>‌</a:t>
            </a:r>
            <a:r>
              <a:rPr lang="ar-SA" sz="1600" dirty="0"/>
              <a:t>پذير در پژوهش، بايد تا حد ممکن افرادي به</a:t>
            </a:r>
            <a:r>
              <a:rPr lang="en-US" sz="1600" dirty="0"/>
              <a:t>‌</a:t>
            </a:r>
            <a:r>
              <a:rPr lang="ar-SA" sz="1600" dirty="0"/>
              <a:t>عنوان آزمودني انتخاب شوند که درجات کم</a:t>
            </a:r>
            <a:r>
              <a:rPr lang="en-US" sz="1600" dirty="0"/>
              <a:t>‌</a:t>
            </a:r>
            <a:r>
              <a:rPr lang="ar-SA" sz="1600" dirty="0"/>
              <a:t>تري از آسيب</a:t>
            </a:r>
            <a:r>
              <a:rPr lang="en-US" sz="1600" dirty="0"/>
              <a:t>‌</a:t>
            </a:r>
            <a:r>
              <a:rPr lang="ar-SA" sz="1600" dirty="0"/>
              <a:t>پذيري را دارا باشند.</a:t>
            </a:r>
            <a:endParaRPr lang="en-US" sz="1600" dirty="0"/>
          </a:p>
          <a:p>
            <a:pPr marL="0" indent="0" algn="r" rtl="1">
              <a:lnSpc>
                <a:spcPct val="150000"/>
              </a:lnSpc>
              <a:buNone/>
            </a:pPr>
            <a:r>
              <a:rPr lang="ar-SA" sz="1600" dirty="0"/>
              <a:t>5- در پژوهش</a:t>
            </a:r>
            <a:r>
              <a:rPr lang="en-US" sz="1600" dirty="0"/>
              <a:t>‌</a:t>
            </a:r>
            <a:r>
              <a:rPr lang="ar-SA" sz="1600" dirty="0"/>
              <a:t>هاي غير درماني تنها در صورتي بايد از افراد آسيب</a:t>
            </a:r>
            <a:r>
              <a:rPr lang="en-US" sz="1600" dirty="0"/>
              <a:t>‌</a:t>
            </a:r>
            <a:r>
              <a:rPr lang="ar-SA" sz="1600" dirty="0"/>
              <a:t>پذير استفاده شود که نتايج پژوهش براي خود شرکت</a:t>
            </a:r>
            <a:r>
              <a:rPr lang="en-US" sz="1600" dirty="0"/>
              <a:t>‌</a:t>
            </a:r>
            <a:r>
              <a:rPr lang="ar-SA" sz="1600" dirty="0"/>
              <a:t>کننده يا ساير افرادي که به همان گروه آسيب</a:t>
            </a:r>
            <a:r>
              <a:rPr lang="en-US" sz="1600" dirty="0"/>
              <a:t>‌</a:t>
            </a:r>
            <a:r>
              <a:rPr lang="ar-SA" sz="1600" dirty="0"/>
              <a:t>پذير تعلق دارند مفيد باشد و خطر پژوهش براي هر شرکت</a:t>
            </a:r>
            <a:r>
              <a:rPr lang="en-US" sz="1600" dirty="0"/>
              <a:t>‌</a:t>
            </a:r>
            <a:r>
              <a:rPr lang="ar-SA" sz="1600" dirty="0"/>
              <a:t>کننده بيش از حد متعارف در زندگي روزمره نباشد.</a:t>
            </a:r>
            <a:endParaRPr lang="en-US" sz="1600" dirty="0"/>
          </a:p>
          <a:p>
            <a:pPr marL="0" indent="0" algn="r" rtl="1">
              <a:lnSpc>
                <a:spcPct val="150000"/>
              </a:lnSpc>
              <a:buNone/>
            </a:pPr>
            <a:r>
              <a:rPr lang="ar-SA" sz="1600" dirty="0"/>
              <a:t>6- در پژوهش</a:t>
            </a:r>
            <a:r>
              <a:rPr lang="en-US" sz="1600" dirty="0"/>
              <a:t>‌</a:t>
            </a:r>
            <a:r>
              <a:rPr lang="ar-SA" sz="1600" dirty="0"/>
              <a:t>هاي درماني تنها در صورتي بايد از افراد آسيب</a:t>
            </a:r>
            <a:r>
              <a:rPr lang="en-US" sz="1600" dirty="0"/>
              <a:t>‌</a:t>
            </a:r>
            <a:r>
              <a:rPr lang="ar-SA" sz="1600" dirty="0"/>
              <a:t>پذير استفاده شود که نسبت فايده به زيان مورد انتظار براي خود آزمودني به</a:t>
            </a:r>
            <a:r>
              <a:rPr lang="en-US" sz="1600" dirty="0"/>
              <a:t>‌</a:t>
            </a:r>
            <a:r>
              <a:rPr lang="ar-SA" sz="1600" dirty="0"/>
              <a:t>گونه</a:t>
            </a:r>
            <a:r>
              <a:rPr lang="en-US" sz="1600" dirty="0"/>
              <a:t>‌</a:t>
            </a:r>
            <a:r>
              <a:rPr lang="ar-SA" sz="1600" dirty="0"/>
              <a:t>اي باشد که انجام پژوهش را مبتني بر منافع شخص آزمودني توجيه کند. </a:t>
            </a:r>
            <a:endParaRPr lang="en-US" sz="1600" dirty="0"/>
          </a:p>
          <a:p>
            <a:pPr marL="0" indent="0" algn="r" rtl="1">
              <a:lnSpc>
                <a:spcPct val="150000"/>
              </a:lnSpc>
              <a:buNone/>
            </a:pPr>
            <a:r>
              <a:rPr lang="ar-SA" sz="1600" dirty="0"/>
              <a:t>7- </a:t>
            </a:r>
            <a:r>
              <a:rPr lang="ar-SA" sz="1600" dirty="0">
                <a:solidFill>
                  <a:srgbClr val="FF0000"/>
                </a:solidFill>
              </a:rPr>
              <a:t>داشتن تصميم</a:t>
            </a:r>
            <a:r>
              <a:rPr lang="en-US" sz="1600" dirty="0">
                <a:solidFill>
                  <a:srgbClr val="FF0000"/>
                </a:solidFill>
              </a:rPr>
              <a:t>‌</a:t>
            </a:r>
            <a:r>
              <a:rPr lang="ar-SA" sz="1600" dirty="0">
                <a:solidFill>
                  <a:srgbClr val="FF0000"/>
                </a:solidFill>
              </a:rPr>
              <a:t>گيرنده</a:t>
            </a:r>
            <a:r>
              <a:rPr lang="en-US" sz="1600" dirty="0">
                <a:solidFill>
                  <a:srgbClr val="FF0000"/>
                </a:solidFill>
              </a:rPr>
              <a:t>‌</a:t>
            </a:r>
            <a:r>
              <a:rPr lang="ar-SA" sz="1600" dirty="0">
                <a:solidFill>
                  <a:srgbClr val="FF0000"/>
                </a:solidFill>
              </a:rPr>
              <a:t>ي جايگزين، ضرورت اخذ رضايت</a:t>
            </a:r>
            <a:r>
              <a:rPr lang="en-US" sz="1600" dirty="0">
                <a:solidFill>
                  <a:srgbClr val="FF0000"/>
                </a:solidFill>
              </a:rPr>
              <a:t>‌</a:t>
            </a:r>
            <a:r>
              <a:rPr lang="ar-SA" sz="1600" dirty="0">
                <a:solidFill>
                  <a:srgbClr val="FF0000"/>
                </a:solidFill>
              </a:rPr>
              <a:t>آگاهانه از خود آزمودني را مرتفع نمي</a:t>
            </a:r>
            <a:r>
              <a:rPr lang="en-US" sz="1600" dirty="0">
                <a:solidFill>
                  <a:srgbClr val="FF0000"/>
                </a:solidFill>
              </a:rPr>
              <a:t>‌</a:t>
            </a:r>
            <a:r>
              <a:rPr lang="ar-SA" sz="1600" dirty="0">
                <a:solidFill>
                  <a:srgbClr val="FF0000"/>
                </a:solidFill>
              </a:rPr>
              <a:t>کند</a:t>
            </a:r>
            <a:r>
              <a:rPr lang="ar-SA" sz="1600" dirty="0"/>
              <a:t>. در مورد افرادي که تصميم</a:t>
            </a:r>
            <a:r>
              <a:rPr lang="en-US" sz="1600" dirty="0"/>
              <a:t>‌</a:t>
            </a:r>
            <a:r>
              <a:rPr lang="ar-SA" sz="1600" dirty="0"/>
              <a:t>گيرنده</a:t>
            </a:r>
            <a:r>
              <a:rPr lang="en-US" sz="1600" dirty="0"/>
              <a:t>‌</a:t>
            </a:r>
            <a:r>
              <a:rPr lang="ar-SA" sz="1600" dirty="0"/>
              <a:t>ي جايگزين </a:t>
            </a:r>
            <a:r>
              <a:rPr lang="fa-IR" sz="1600" dirty="0"/>
              <a:t>(</a:t>
            </a:r>
            <a:r>
              <a:rPr lang="ar-SA" sz="1600" dirty="0"/>
              <a:t>اعم از سرپرست قانوني</a:t>
            </a:r>
            <a:r>
              <a:rPr lang="fa-IR" sz="1600" dirty="0"/>
              <a:t>) </a:t>
            </a:r>
            <a:r>
              <a:rPr lang="ar-SA" sz="1600" dirty="0"/>
              <a:t>دارند، بايد تا حد ممکن از خود فرد هم رضايت آگاهانه و آزادانه اخذ شود. </a:t>
            </a:r>
            <a:endParaRPr lang="en-US" sz="1600" dirty="0"/>
          </a:p>
          <a:p>
            <a:pPr marL="0" indent="0" algn="r" rtl="1">
              <a:lnSpc>
                <a:spcPct val="150000"/>
              </a:lnSpc>
              <a:buNone/>
            </a:pPr>
            <a:r>
              <a:rPr lang="ar-SA" sz="1600" dirty="0"/>
              <a:t>8- امتناع فرد از قبول يا ادامه</a:t>
            </a:r>
            <a:r>
              <a:rPr lang="en-US" sz="1600" dirty="0"/>
              <a:t>‌</a:t>
            </a:r>
            <a:r>
              <a:rPr lang="ar-SA" sz="1600" dirty="0"/>
              <a:t>ي شرکت در مطالعه را بايد جدي گرفت و به آن احترام گذاشت.</a:t>
            </a:r>
            <a:endParaRPr lang="en-US" sz="1600" dirty="0"/>
          </a:p>
          <a:p>
            <a:pPr marL="0" indent="0" algn="r" rtl="1">
              <a:lnSpc>
                <a:spcPct val="150000"/>
              </a:lnSpc>
              <a:buNone/>
            </a:pPr>
            <a:endParaRPr lang="en-US" sz="1600" dirty="0"/>
          </a:p>
        </p:txBody>
      </p:sp>
    </p:spTree>
    <p:extLst>
      <p:ext uri="{BB962C8B-B14F-4D97-AF65-F5344CB8AC3E}">
        <p14:creationId xmlns:p14="http://schemas.microsoft.com/office/powerpoint/2010/main" val="4059773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72322375"/>
              </p:ext>
            </p:extLst>
          </p:nvPr>
        </p:nvGraphicFramePr>
        <p:xfrm>
          <a:off x="838200" y="584200"/>
          <a:ext cx="10515600" cy="6159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13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1175"/>
          </a:xfrm>
        </p:spPr>
        <p:txBody>
          <a:bodyPr>
            <a:normAutofit fontScale="90000"/>
          </a:bodyPr>
          <a:lstStyle/>
          <a:p>
            <a:pPr algn="ctr" rtl="1"/>
            <a:r>
              <a:rPr lang="ar-SA" sz="3600" b="1" dirty="0" smtClean="0">
                <a:solidFill>
                  <a:srgbClr val="FF0000"/>
                </a:solidFill>
              </a:rPr>
              <a:t>نوزادان و کودکان</a:t>
            </a:r>
            <a:endParaRPr lang="en-US" dirty="0">
              <a:solidFill>
                <a:srgbClr val="FF0000"/>
              </a:solidFill>
            </a:endParaRPr>
          </a:p>
        </p:txBody>
      </p:sp>
      <p:sp>
        <p:nvSpPr>
          <p:cNvPr id="3" name="Content Placeholder 2"/>
          <p:cNvSpPr>
            <a:spLocks noGrp="1"/>
          </p:cNvSpPr>
          <p:nvPr>
            <p:ph idx="1"/>
          </p:nvPr>
        </p:nvSpPr>
        <p:spPr>
          <a:xfrm>
            <a:off x="838200" y="965200"/>
            <a:ext cx="10922000" cy="5549900"/>
          </a:xfrm>
        </p:spPr>
        <p:txBody>
          <a:bodyPr>
            <a:normAutofit lnSpcReduction="10000"/>
          </a:bodyPr>
          <a:lstStyle/>
          <a:p>
            <a:pPr marL="0" lvl="0" indent="0" algn="r" rtl="1">
              <a:buNone/>
            </a:pPr>
            <a:r>
              <a:rPr lang="fa-IR" dirty="0" smtClean="0"/>
              <a:t>در </a:t>
            </a:r>
            <a:r>
              <a:rPr lang="fa-IR" dirty="0"/>
              <a:t>اين راهنما دوره</a:t>
            </a:r>
            <a:r>
              <a:rPr lang="en-US" dirty="0"/>
              <a:t>‌</a:t>
            </a:r>
            <a:r>
              <a:rPr lang="fa-IR" dirty="0"/>
              <a:t>ي نوزادي از بدو تولد تا پايان 28 روزگي در نظر گرفته مي</a:t>
            </a:r>
            <a:r>
              <a:rPr lang="en-US" dirty="0"/>
              <a:t>‌</a:t>
            </a:r>
            <a:r>
              <a:rPr lang="fa-IR" dirty="0"/>
              <a:t>شود</a:t>
            </a:r>
            <a:r>
              <a:rPr lang="fa-IR" dirty="0" smtClean="0"/>
              <a:t>.</a:t>
            </a:r>
          </a:p>
          <a:p>
            <a:pPr marL="0" lvl="0" indent="0" algn="r" rtl="1">
              <a:buNone/>
            </a:pPr>
            <a:r>
              <a:rPr lang="fa-IR" dirty="0" smtClean="0"/>
              <a:t> </a:t>
            </a:r>
            <a:r>
              <a:rPr lang="fa-IR" dirty="0"/>
              <a:t>دوره</a:t>
            </a:r>
            <a:r>
              <a:rPr lang="en-US" dirty="0"/>
              <a:t>‌</a:t>
            </a:r>
            <a:r>
              <a:rPr lang="fa-IR" dirty="0"/>
              <a:t>ي کودکي نيز به سنيني اطلاق مي شود که پس از نوزادي آغاز و تا پايان 18 سالگي ادامه مي</a:t>
            </a:r>
            <a:r>
              <a:rPr lang="en-US" dirty="0"/>
              <a:t>‌</a:t>
            </a:r>
            <a:r>
              <a:rPr lang="fa-IR" dirty="0"/>
              <a:t>يابد. </a:t>
            </a:r>
            <a:endParaRPr lang="fa-IR" dirty="0" smtClean="0"/>
          </a:p>
          <a:p>
            <a:pPr marL="0" lvl="0" indent="0" algn="r" rtl="1">
              <a:buNone/>
            </a:pPr>
            <a:r>
              <a:rPr lang="fa-IR" dirty="0" smtClean="0"/>
              <a:t>هم</a:t>
            </a:r>
            <a:r>
              <a:rPr lang="en-US" dirty="0"/>
              <a:t>‌</a:t>
            </a:r>
            <a:r>
              <a:rPr lang="fa-IR" dirty="0"/>
              <a:t>چنين، سرپرست قانوني به ولي، قيم، يا فرد بزرگسال ديگري اطلاق مي</a:t>
            </a:r>
            <a:r>
              <a:rPr lang="en-US" dirty="0"/>
              <a:t>‌</a:t>
            </a:r>
            <a:r>
              <a:rPr lang="fa-IR" dirty="0"/>
              <a:t>شود که بر طبق قانون، سرپرستي کودک را بر عهده دارد. </a:t>
            </a:r>
            <a:endParaRPr lang="en-US" dirty="0"/>
          </a:p>
          <a:p>
            <a:pPr marL="0" indent="0" algn="r" rtl="1">
              <a:buNone/>
            </a:pPr>
            <a:r>
              <a:rPr lang="ar-SA" dirty="0"/>
              <a:t>2- هدف از پژوهش بايد </a:t>
            </a:r>
            <a:r>
              <a:rPr lang="fa-IR" dirty="0"/>
              <a:t>پيشبرد دانش در رابطه با سلامت نوزادان و کودکان يا ارتقاي سلامت و مراقبت از اين گروه باشد.</a:t>
            </a:r>
            <a:endParaRPr lang="en-US" dirty="0"/>
          </a:p>
          <a:p>
            <a:pPr marL="0" indent="0" algn="r" rtl="1">
              <a:buNone/>
            </a:pPr>
            <a:r>
              <a:rPr lang="fa-IR" dirty="0"/>
              <a:t>3- در نوزادان بايد رضايت کتبي هم از پدر و هم از مادر نوزاد گرفته شود. در صورت عدم دسترسي به آن</a:t>
            </a:r>
            <a:r>
              <a:rPr lang="en-US" dirty="0"/>
              <a:t>‌</a:t>
            </a:r>
            <a:r>
              <a:rPr lang="fa-IR" dirty="0"/>
              <a:t>ها يا فقدان ظرفيت تصميم</a:t>
            </a:r>
            <a:r>
              <a:rPr lang="en-US" dirty="0"/>
              <a:t>‌</a:t>
            </a:r>
            <a:r>
              <a:rPr lang="fa-IR" dirty="0"/>
              <a:t>گيري درهريک از والدين، رضايت از يكي از آن</a:t>
            </a:r>
            <a:r>
              <a:rPr lang="en-US" dirty="0"/>
              <a:t>‌</a:t>
            </a:r>
            <a:r>
              <a:rPr lang="fa-IR" dirty="0"/>
              <a:t>ها كفايت مي</a:t>
            </a:r>
            <a:r>
              <a:rPr lang="en-US" dirty="0"/>
              <a:t>‌</a:t>
            </a:r>
            <a:r>
              <a:rPr lang="fa-IR" dirty="0"/>
              <a:t>کند. در صورت عدم دسترسي يا فقدان ظرفيت در هر دو والد، رضايت سرپرست قانوني واجد صلاحيت براي انجام پژوهش</a:t>
            </a:r>
            <a:r>
              <a:rPr lang="en-US" dirty="0"/>
              <a:t>‌</a:t>
            </a:r>
            <a:r>
              <a:rPr lang="fa-IR" dirty="0"/>
              <a:t>هاي درماني لازم است، اما در پژوهش</a:t>
            </a:r>
            <a:r>
              <a:rPr lang="en-US" dirty="0"/>
              <a:t>‌</a:t>
            </a:r>
            <a:r>
              <a:rPr lang="fa-IR" dirty="0"/>
              <a:t>هاي غيردرماني انجام پژوهش</a:t>
            </a:r>
            <a:r>
              <a:rPr lang="en-US" dirty="0"/>
              <a:t>‌</a:t>
            </a:r>
            <a:r>
              <a:rPr lang="fa-IR" dirty="0"/>
              <a:t>ها در چنين شرايطي ممنوع است</a:t>
            </a:r>
            <a:r>
              <a:rPr lang="fa-IR" dirty="0" smtClean="0"/>
              <a:t>.</a:t>
            </a:r>
            <a:r>
              <a:rPr lang="ar-SA" b="1" dirty="0"/>
              <a:t/>
            </a:r>
            <a:br>
              <a:rPr lang="ar-SA" b="1" dirty="0"/>
            </a:br>
            <a:endParaRPr lang="en-US" dirty="0"/>
          </a:p>
        </p:txBody>
      </p:sp>
    </p:spTree>
    <p:extLst>
      <p:ext uri="{BB962C8B-B14F-4D97-AF65-F5344CB8AC3E}">
        <p14:creationId xmlns:p14="http://schemas.microsoft.com/office/powerpoint/2010/main" val="1576978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10515600" cy="5872163"/>
          </a:xfrm>
        </p:spPr>
        <p:txBody>
          <a:bodyPr>
            <a:normAutofit/>
          </a:bodyPr>
          <a:lstStyle/>
          <a:p>
            <a:pPr marL="0" indent="0" algn="r" rtl="1">
              <a:buNone/>
            </a:pPr>
            <a:endParaRPr lang="en-US" sz="2000" dirty="0" smtClean="0"/>
          </a:p>
          <a:p>
            <a:pPr marL="0" indent="0" algn="r" rtl="1">
              <a:buNone/>
            </a:pPr>
            <a:r>
              <a:rPr lang="fa-IR" sz="2000" dirty="0" smtClean="0"/>
              <a:t>4- ک</a:t>
            </a:r>
            <a:r>
              <a:rPr lang="ar-SA" sz="2000" dirty="0" smtClean="0"/>
              <a:t>ودکان از نظر دارا بودن ظ</a:t>
            </a:r>
            <a:r>
              <a:rPr lang="fa-IR" sz="2000" dirty="0" smtClean="0"/>
              <a:t>رفيت </a:t>
            </a:r>
            <a:r>
              <a:rPr lang="ar-SA" sz="2000" dirty="0" smtClean="0"/>
              <a:t>براي دادن رضايت به س</a:t>
            </a:r>
            <a:r>
              <a:rPr lang="fa-IR" sz="2000" dirty="0" smtClean="0"/>
              <a:t>ه </a:t>
            </a:r>
            <a:r>
              <a:rPr lang="ar-SA" sz="2000" dirty="0" smtClean="0"/>
              <a:t>گروه سني تقسيم مي</a:t>
            </a:r>
            <a:r>
              <a:rPr lang="en-US" sz="2000" dirty="0" smtClean="0"/>
              <a:t>‌</a:t>
            </a:r>
            <a:r>
              <a:rPr lang="ar-SA" sz="2000" dirty="0" smtClean="0"/>
              <a:t>شوند: </a:t>
            </a:r>
            <a:endParaRPr lang="en-US" sz="2000" dirty="0" smtClean="0"/>
          </a:p>
          <a:p>
            <a:pPr marL="0" indent="0" algn="r" rtl="1">
              <a:buNone/>
            </a:pPr>
            <a:r>
              <a:rPr lang="ar-SA" sz="2000" dirty="0" smtClean="0"/>
              <a:t>زير 7 سال، </a:t>
            </a:r>
            <a:endParaRPr lang="fa-IR" sz="2000" dirty="0" smtClean="0"/>
          </a:p>
          <a:p>
            <a:pPr marL="0" indent="0" algn="r" rtl="1">
              <a:buNone/>
            </a:pPr>
            <a:r>
              <a:rPr lang="fa-IR" sz="2000" dirty="0" smtClean="0"/>
              <a:t>7 تا 15 سال، </a:t>
            </a:r>
          </a:p>
          <a:p>
            <a:pPr marL="0" indent="0" algn="r" rtl="1">
              <a:buNone/>
            </a:pPr>
            <a:r>
              <a:rPr lang="fa-IR" sz="2000" dirty="0" smtClean="0"/>
              <a:t>و بالاي 15سال. </a:t>
            </a:r>
            <a:endParaRPr lang="en-US" sz="2000" dirty="0" smtClean="0"/>
          </a:p>
          <a:p>
            <a:pPr marL="0" indent="0" algn="r" rtl="1">
              <a:buNone/>
            </a:pPr>
            <a:r>
              <a:rPr lang="ar-SA" sz="2000" dirty="0" smtClean="0"/>
              <a:t>1-4- در کودکان زير 7 سال: بايد </a:t>
            </a:r>
            <a:r>
              <a:rPr lang="ar-SA" sz="2000" dirty="0" smtClean="0">
                <a:solidFill>
                  <a:srgbClr val="FF0000"/>
                </a:solidFill>
              </a:rPr>
              <a:t>رضايت کتبي هم از پدر وهم از مادر </a:t>
            </a:r>
            <a:r>
              <a:rPr lang="ar-SA" sz="2000" dirty="0" smtClean="0"/>
              <a:t>نوزاد گرفته شود. در صورت عدم دسترسي به يکي از آن</a:t>
            </a:r>
            <a:r>
              <a:rPr lang="en-US" sz="2000" dirty="0" smtClean="0"/>
              <a:t>‌</a:t>
            </a:r>
            <a:r>
              <a:rPr lang="ar-SA" sz="2000" dirty="0" smtClean="0"/>
              <a:t>ها يا فقدان ظرفيت تصميم</a:t>
            </a:r>
            <a:r>
              <a:rPr lang="en-US" sz="2000" dirty="0" smtClean="0"/>
              <a:t>‌</a:t>
            </a:r>
            <a:r>
              <a:rPr lang="ar-SA" sz="2000" dirty="0" smtClean="0"/>
              <a:t>گيري درهريک از والدين، رضايت از يكي از آن</a:t>
            </a:r>
            <a:r>
              <a:rPr lang="en-US" sz="2000" dirty="0" smtClean="0"/>
              <a:t>‌</a:t>
            </a:r>
            <a:r>
              <a:rPr lang="ar-SA" sz="2000" dirty="0" smtClean="0"/>
              <a:t>ها كفايت مي</a:t>
            </a:r>
            <a:r>
              <a:rPr lang="en-US" sz="2000" dirty="0" smtClean="0"/>
              <a:t>‌</a:t>
            </a:r>
            <a:r>
              <a:rPr lang="ar-SA" sz="2000" dirty="0" smtClean="0"/>
              <a:t>کند. در صورت عدم دسترسي يا فقدان ظرفيت در هر دو والد، رضايت سرپرست قانوني واجد صلاحيت براي انجام پژوهش</a:t>
            </a:r>
            <a:r>
              <a:rPr lang="en-US" sz="2000" dirty="0" smtClean="0"/>
              <a:t>‌</a:t>
            </a:r>
            <a:r>
              <a:rPr lang="ar-SA" sz="2000" dirty="0" smtClean="0"/>
              <a:t>هاي درماني لازم است، </a:t>
            </a:r>
            <a:r>
              <a:rPr lang="ar-SA" sz="2000" u="sng" dirty="0" smtClean="0">
                <a:solidFill>
                  <a:srgbClr val="FF0000"/>
                </a:solidFill>
              </a:rPr>
              <a:t>اما در پژوهش</a:t>
            </a:r>
            <a:r>
              <a:rPr lang="en-US" sz="2000" u="sng" dirty="0" smtClean="0">
                <a:solidFill>
                  <a:srgbClr val="FF0000"/>
                </a:solidFill>
              </a:rPr>
              <a:t>‌</a:t>
            </a:r>
            <a:r>
              <a:rPr lang="ar-SA" sz="2000" u="sng" dirty="0" smtClean="0">
                <a:solidFill>
                  <a:srgbClr val="FF0000"/>
                </a:solidFill>
              </a:rPr>
              <a:t>هاي غيردرماني انجام پژوهش</a:t>
            </a:r>
            <a:r>
              <a:rPr lang="en-US" sz="2000" u="sng" dirty="0" smtClean="0">
                <a:solidFill>
                  <a:srgbClr val="FF0000"/>
                </a:solidFill>
              </a:rPr>
              <a:t>‌</a:t>
            </a:r>
            <a:r>
              <a:rPr lang="ar-SA" sz="2000" u="sng" dirty="0" smtClean="0">
                <a:solidFill>
                  <a:srgbClr val="FF0000"/>
                </a:solidFill>
              </a:rPr>
              <a:t>ها در چنين شرايطي ممنوع است. </a:t>
            </a:r>
            <a:endParaRPr lang="en-US" sz="2000" u="sng" dirty="0" smtClean="0">
              <a:solidFill>
                <a:srgbClr val="FF0000"/>
              </a:solidFill>
            </a:endParaRPr>
          </a:p>
          <a:p>
            <a:pPr marL="0" indent="0" algn="r" rtl="1">
              <a:buNone/>
            </a:pPr>
            <a:r>
              <a:rPr lang="en-US" sz="2000" dirty="0" smtClean="0"/>
              <a:t> </a:t>
            </a:r>
            <a:r>
              <a:rPr lang="fa-IR" sz="2000" dirty="0" smtClean="0"/>
              <a:t>2-4- </a:t>
            </a:r>
            <a:r>
              <a:rPr lang="ar-SA" sz="2000" dirty="0" smtClean="0"/>
              <a:t>در کودکان </a:t>
            </a:r>
            <a:r>
              <a:rPr lang="fa-IR" sz="2000" dirty="0" smtClean="0"/>
              <a:t>7 تا 15 </a:t>
            </a:r>
            <a:r>
              <a:rPr lang="ar-SA" sz="2000" dirty="0" smtClean="0"/>
              <a:t>سال تمام، بايد رضايت </a:t>
            </a:r>
            <a:r>
              <a:rPr lang="fa-IR" sz="2000" dirty="0" smtClean="0"/>
              <a:t>آگاهانه</a:t>
            </a:r>
            <a:r>
              <a:rPr lang="en-US" sz="2000" dirty="0" smtClean="0"/>
              <a:t>‌</a:t>
            </a:r>
            <a:r>
              <a:rPr lang="fa-IR" sz="2000" dirty="0" smtClean="0"/>
              <a:t>ي کتبي </a:t>
            </a:r>
            <a:r>
              <a:rPr lang="ar-SA" sz="2000" dirty="0" smtClean="0"/>
              <a:t>از</a:t>
            </a:r>
            <a:r>
              <a:rPr lang="fa-IR" sz="2000" dirty="0" smtClean="0"/>
              <a:t> سرپرست </a:t>
            </a:r>
            <a:r>
              <a:rPr lang="ar-SA" sz="2000" dirty="0" smtClean="0"/>
              <a:t>قانوني گرفته شود. </a:t>
            </a:r>
            <a:r>
              <a:rPr lang="fa-IR" sz="2000" dirty="0" smtClean="0"/>
              <a:t>هم</a:t>
            </a:r>
            <a:r>
              <a:rPr lang="en-US" sz="2000" dirty="0" smtClean="0"/>
              <a:t>‌</a:t>
            </a:r>
            <a:r>
              <a:rPr lang="fa-IR" sz="2000" dirty="0" smtClean="0"/>
              <a:t>چنين، بايد متناسب با سطح درک و شناخت کودک، موافقت  آگاهانه</a:t>
            </a:r>
            <a:r>
              <a:rPr lang="en-US" sz="2000" dirty="0" smtClean="0"/>
              <a:t>‌</a:t>
            </a:r>
            <a:r>
              <a:rPr lang="fa-IR" sz="2000" dirty="0" smtClean="0"/>
              <a:t>ي وي نيز اخذ شود. </a:t>
            </a:r>
            <a:r>
              <a:rPr lang="ar-SA" sz="2000" dirty="0" smtClean="0"/>
              <a:t>كودك حق دارد كه اطلاعات لازم را در حد توانايي فهم خود دريافت كند، نظر خود را بيان كند و تصميم بگيرد. روش</a:t>
            </a:r>
            <a:r>
              <a:rPr lang="en-US" sz="2000" dirty="0" smtClean="0"/>
              <a:t>‌</a:t>
            </a:r>
            <a:r>
              <a:rPr lang="ar-SA" sz="2000" dirty="0" smtClean="0"/>
              <a:t>هاي مورد استفاده براي ارائه</a:t>
            </a:r>
            <a:r>
              <a:rPr lang="en-US" sz="2000" dirty="0" smtClean="0"/>
              <a:t>‌</a:t>
            </a:r>
            <a:r>
              <a:rPr lang="ar-SA" sz="2000" dirty="0" smtClean="0"/>
              <a:t>ي اطلاعات و اخذ رضايت، بايد متناسب با سن و قدرت فهم كودك باشد</a:t>
            </a:r>
            <a:endParaRPr lang="en-US" sz="2000" dirty="0" smtClean="0"/>
          </a:p>
          <a:p>
            <a:pPr marL="0" indent="0" algn="r" rtl="1">
              <a:buNone/>
            </a:pPr>
            <a:r>
              <a:rPr lang="fa-IR" sz="2000" dirty="0" smtClean="0"/>
              <a:t>3-4- در کودکان بالاي 15 سال، رضايت آگاهانه</a:t>
            </a:r>
            <a:r>
              <a:rPr lang="en-US" sz="2000" dirty="0" smtClean="0"/>
              <a:t>‌</a:t>
            </a:r>
            <a:r>
              <a:rPr lang="fa-IR" sz="2000" dirty="0" smtClean="0"/>
              <a:t>ي کتبي بايد هم از سرپرست قانوني و هم از کودک اخذ شود. </a:t>
            </a:r>
            <a:endParaRPr lang="en-US" sz="2000" dirty="0" smtClean="0"/>
          </a:p>
          <a:p>
            <a:pPr marL="0" indent="0" algn="r" rtl="1">
              <a:buNone/>
            </a:pPr>
            <a:r>
              <a:rPr lang="fa-IR" sz="2000" dirty="0" smtClean="0"/>
              <a:t> </a:t>
            </a:r>
            <a:endParaRPr lang="en-US" sz="2000" dirty="0" smtClean="0"/>
          </a:p>
          <a:p>
            <a:pPr marL="0" indent="0" algn="r" rtl="1">
              <a:buNone/>
            </a:pPr>
            <a:r>
              <a:rPr lang="en-US" sz="2000" dirty="0" smtClean="0"/>
              <a:t> </a:t>
            </a:r>
            <a:r>
              <a:rPr lang="fa-IR" sz="2000" dirty="0" smtClean="0"/>
              <a:t>5- در مورد کودکاني که بر طبق نظر مراجع قضايي حکم رشد گرفته</a:t>
            </a:r>
            <a:r>
              <a:rPr lang="en-US" sz="2000" dirty="0" smtClean="0"/>
              <a:t>‌</a:t>
            </a:r>
            <a:r>
              <a:rPr lang="fa-IR" sz="2000" dirty="0" smtClean="0"/>
              <a:t>اند، اخذ رضايت از خود فرد ضروري و کافي است.</a:t>
            </a:r>
            <a:endParaRPr lang="en-US" sz="2000" dirty="0"/>
          </a:p>
        </p:txBody>
      </p:sp>
    </p:spTree>
    <p:extLst>
      <p:ext uri="{BB962C8B-B14F-4D97-AF65-F5344CB8AC3E}">
        <p14:creationId xmlns:p14="http://schemas.microsoft.com/office/powerpoint/2010/main" val="227097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228600"/>
            <a:ext cx="11988800" cy="6629400"/>
          </a:xfrm>
        </p:spPr>
        <p:txBody>
          <a:bodyPr>
            <a:noAutofit/>
          </a:bodyPr>
          <a:lstStyle/>
          <a:p>
            <a:pPr marL="0" indent="0" algn="r" rtl="1">
              <a:buNone/>
            </a:pPr>
            <a:endParaRPr lang="en-US" sz="1800" dirty="0" smtClean="0"/>
          </a:p>
          <a:p>
            <a:pPr marL="0" indent="0" algn="r" rtl="1">
              <a:buNone/>
            </a:pPr>
            <a:r>
              <a:rPr lang="ar-SA" sz="1800" dirty="0" smtClean="0"/>
              <a:t>6- اگر سن سرپرست قانوني کم</a:t>
            </a:r>
            <a:r>
              <a:rPr lang="en-US" sz="1800" dirty="0" smtClean="0"/>
              <a:t>‌</a:t>
            </a:r>
            <a:r>
              <a:rPr lang="ar-SA" sz="1800" dirty="0" smtClean="0"/>
              <a:t>تر از</a:t>
            </a:r>
            <a:r>
              <a:rPr lang="fa-IR" sz="1800" dirty="0" smtClean="0"/>
              <a:t> 18 </a:t>
            </a:r>
            <a:r>
              <a:rPr lang="ar-SA" sz="1800" dirty="0" smtClean="0"/>
              <a:t>سال باشد، تنها در صورتي مي تواند به نيابت از كودك رضايت دهد كه ظرفيت تصميم</a:t>
            </a:r>
            <a:r>
              <a:rPr lang="en-US" sz="1800" dirty="0" smtClean="0"/>
              <a:t>‌</a:t>
            </a:r>
            <a:r>
              <a:rPr lang="ar-SA" sz="1800" dirty="0" smtClean="0"/>
              <a:t>گيري در ايشان محرز شود. </a:t>
            </a:r>
            <a:endParaRPr lang="en-US" sz="1800" dirty="0" smtClean="0"/>
          </a:p>
          <a:p>
            <a:pPr marL="0" indent="0" algn="r" rtl="1">
              <a:buNone/>
            </a:pPr>
            <a:r>
              <a:rPr lang="fa-IR" sz="1800" dirty="0" smtClean="0"/>
              <a:t>7- </a:t>
            </a:r>
            <a:r>
              <a:rPr lang="fa-IR" sz="1800" u="sng" dirty="0" smtClean="0">
                <a:solidFill>
                  <a:srgbClr val="FF0000"/>
                </a:solidFill>
              </a:rPr>
              <a:t>پژوهش بر نوزادان يا کودکان تنها در صورتي بايد انجام گيرد که انجام آن پژوهش بر روي سنين بالاتر امکان</a:t>
            </a:r>
            <a:r>
              <a:rPr lang="en-US" sz="1800" u="sng" dirty="0" smtClean="0">
                <a:solidFill>
                  <a:srgbClr val="FF0000"/>
                </a:solidFill>
              </a:rPr>
              <a:t>‌</a:t>
            </a:r>
            <a:r>
              <a:rPr lang="fa-IR" sz="1800" u="sng" dirty="0" smtClean="0">
                <a:solidFill>
                  <a:srgbClr val="FF0000"/>
                </a:solidFill>
              </a:rPr>
              <a:t>پذير نباشد يا توجيه اخلاقی برای انجام آن پژوهش بر روی کودکان وجود داشته باشد.</a:t>
            </a:r>
            <a:endParaRPr lang="en-US" sz="1800" u="sng" dirty="0" smtClean="0">
              <a:solidFill>
                <a:srgbClr val="FF0000"/>
              </a:solidFill>
            </a:endParaRPr>
          </a:p>
          <a:p>
            <a:pPr marL="0" indent="0" algn="r" rtl="1">
              <a:buNone/>
            </a:pPr>
            <a:r>
              <a:rPr lang="fa-IR" sz="1800" dirty="0" smtClean="0"/>
              <a:t>8- از حيث برخي از ملاحظات اخلاق در پژوهش، نوزادان به سه گروه تقسيم مي</a:t>
            </a:r>
            <a:r>
              <a:rPr lang="en-US" sz="1800" dirty="0" smtClean="0"/>
              <a:t>‌</a:t>
            </a:r>
            <a:r>
              <a:rPr lang="fa-IR" sz="1800" dirty="0" smtClean="0"/>
              <a:t>شوند:</a:t>
            </a:r>
            <a:endParaRPr lang="en-US" sz="1800" dirty="0" smtClean="0"/>
          </a:p>
          <a:p>
            <a:pPr marL="0" indent="0" algn="r" rtl="1">
              <a:buNone/>
            </a:pPr>
            <a:r>
              <a:rPr lang="fa-IR" sz="1800" dirty="0" smtClean="0"/>
              <a:t>1-8- نوزاداني که از قابليت زنده ماندن برخوردارند.</a:t>
            </a:r>
            <a:endParaRPr lang="en-US" sz="1800" dirty="0" smtClean="0"/>
          </a:p>
          <a:p>
            <a:pPr marL="0" indent="0" algn="r" rtl="1">
              <a:buNone/>
            </a:pPr>
            <a:r>
              <a:rPr lang="fa-IR" sz="1800" dirty="0" smtClean="0"/>
              <a:t>2-8- نوزاداني که زنده ماندن آن</a:t>
            </a:r>
            <a:r>
              <a:rPr lang="en-US" sz="1800" dirty="0" smtClean="0"/>
              <a:t>‌</a:t>
            </a:r>
            <a:r>
              <a:rPr lang="fa-IR" sz="1800" dirty="0" smtClean="0"/>
              <a:t>ها مورد ترديد است.</a:t>
            </a:r>
            <a:endParaRPr lang="en-US" sz="1800" dirty="0" smtClean="0"/>
          </a:p>
          <a:p>
            <a:pPr marL="0" indent="0" algn="r" rtl="1">
              <a:buNone/>
            </a:pPr>
            <a:r>
              <a:rPr lang="fa-IR" sz="1800" dirty="0" smtClean="0"/>
              <a:t>3-8- نوزاداني که از قابليت زنده ماندن برخوردار نيستند.</a:t>
            </a:r>
            <a:endParaRPr lang="en-US" sz="1800" dirty="0" smtClean="0"/>
          </a:p>
          <a:p>
            <a:pPr marL="0" indent="0" algn="r" rtl="1">
              <a:buNone/>
            </a:pPr>
            <a:r>
              <a:rPr lang="fa-IR" sz="1800" dirty="0" smtClean="0"/>
              <a:t>9- در نوزاداني كه از قابليت زنده ماندن برخوردار نيستند يا زنده</a:t>
            </a:r>
            <a:r>
              <a:rPr lang="en-US" sz="1800" dirty="0" smtClean="0"/>
              <a:t>‌</a:t>
            </a:r>
            <a:r>
              <a:rPr lang="fa-IR" sz="1800" dirty="0" smtClean="0"/>
              <a:t>ماندن آن</a:t>
            </a:r>
            <a:r>
              <a:rPr lang="en-US" sz="1800" dirty="0" smtClean="0"/>
              <a:t>‌</a:t>
            </a:r>
            <a:r>
              <a:rPr lang="fa-IR" sz="1800" dirty="0" smtClean="0"/>
              <a:t>ها مورد ترديد است، هر گونه تصميم</a:t>
            </a:r>
            <a:r>
              <a:rPr lang="en-US" sz="1800" dirty="0" smtClean="0"/>
              <a:t>‌</a:t>
            </a:r>
            <a:r>
              <a:rPr lang="fa-IR" sz="1800" dirty="0" smtClean="0"/>
              <a:t>گيري در مورد احيا يا عدم احياي قلبي - عروقي نوزاد، استفاده از ونتيلاتور، تداوم يا قطع استفاده از ونتيلاتور بايد </a:t>
            </a:r>
            <a:r>
              <a:rPr lang="fa-IR" sz="1800" u="sng" dirty="0" smtClean="0">
                <a:solidFill>
                  <a:srgbClr val="FF0000"/>
                </a:solidFill>
              </a:rPr>
              <a:t>تنها بر اساس منافع سلامت</a:t>
            </a:r>
            <a:r>
              <a:rPr lang="fa-IR" sz="1800" dirty="0" smtClean="0"/>
              <a:t> خود نوزاد انجام گيرد و اين تصميمات تحت تأثير شرکت احتمالي نوزاد در پژوهش قرار نگيرد.</a:t>
            </a:r>
            <a:endParaRPr lang="en-US" sz="1800" dirty="0" smtClean="0"/>
          </a:p>
          <a:p>
            <a:pPr marL="0" indent="0" algn="r" rtl="1">
              <a:buNone/>
            </a:pPr>
            <a:r>
              <a:rPr lang="fa-IR" sz="1800" dirty="0" smtClean="0"/>
              <a:t>10- نوزاداني كه زنده ماندن يا زنده</a:t>
            </a:r>
            <a:r>
              <a:rPr lang="en-US" sz="1800" dirty="0" smtClean="0"/>
              <a:t>‌</a:t>
            </a:r>
            <a:r>
              <a:rPr lang="fa-IR" sz="1800" dirty="0" smtClean="0"/>
              <a:t>نماندن آن</a:t>
            </a:r>
            <a:r>
              <a:rPr lang="en-US" sz="1800" dirty="0" smtClean="0"/>
              <a:t>‌</a:t>
            </a:r>
            <a:r>
              <a:rPr lang="fa-IR" sz="1800" dirty="0" smtClean="0"/>
              <a:t>ها مشخص نيست (مشکوک از نظر قابليت احيا شدن) در پژوهش شركت داده نمي</a:t>
            </a:r>
            <a:r>
              <a:rPr lang="en-US" sz="1800" dirty="0" smtClean="0"/>
              <a:t>‌</a:t>
            </a:r>
            <a:r>
              <a:rPr lang="fa-IR" sz="1800" dirty="0" smtClean="0"/>
              <a:t>شوند، مگر اين</a:t>
            </a:r>
            <a:r>
              <a:rPr lang="en-US" sz="1800" dirty="0" smtClean="0"/>
              <a:t>‌</a:t>
            </a:r>
            <a:r>
              <a:rPr lang="fa-IR" sz="1800" dirty="0" smtClean="0"/>
              <a:t>که اطمينان حاصل شود كه</a:t>
            </a:r>
            <a:r>
              <a:rPr lang="en-US" sz="1800" dirty="0" smtClean="0"/>
              <a:t> :</a:t>
            </a:r>
          </a:p>
          <a:p>
            <a:pPr marL="0" indent="0" algn="r" rtl="1">
              <a:buNone/>
            </a:pPr>
            <a:r>
              <a:rPr lang="fa-IR" sz="1800" dirty="0" smtClean="0"/>
              <a:t>1-10- شرکت نوزاد در پژوهش منجر به افزايش احتمال زنده ماندن او مي</a:t>
            </a:r>
            <a:r>
              <a:rPr lang="en-US" sz="1800" dirty="0" smtClean="0"/>
              <a:t>‌</a:t>
            </a:r>
            <a:r>
              <a:rPr lang="fa-IR" sz="1800" dirty="0" smtClean="0"/>
              <a:t>شود و تمامی خطرات احتمالي در حداقل ممكن هستند. </a:t>
            </a:r>
            <a:endParaRPr lang="en-US" sz="1800" dirty="0" smtClean="0"/>
          </a:p>
          <a:p>
            <a:pPr marL="0" indent="0" algn="r" rtl="1">
              <a:buNone/>
            </a:pPr>
            <a:r>
              <a:rPr lang="fa-IR" sz="1800" dirty="0" smtClean="0"/>
              <a:t>2-10-  هدف از پژوهش دستيابي به اطلاعات پزشكي مهم است كه از روش</a:t>
            </a:r>
            <a:r>
              <a:rPr lang="en-US" sz="1800" dirty="0" smtClean="0"/>
              <a:t>‌</a:t>
            </a:r>
            <a:r>
              <a:rPr lang="fa-IR" sz="1800" dirty="0" smtClean="0"/>
              <a:t>هاي ديگر قابل دسترسي نيست و هيچ</a:t>
            </a:r>
            <a:r>
              <a:rPr lang="en-US" sz="1800" dirty="0" smtClean="0"/>
              <a:t>‌</a:t>
            </a:r>
            <a:r>
              <a:rPr lang="fa-IR" sz="1800" dirty="0" smtClean="0"/>
              <a:t>گونه خطر بيش</a:t>
            </a:r>
            <a:r>
              <a:rPr lang="en-US" sz="1800" dirty="0" smtClean="0"/>
              <a:t>‌</a:t>
            </a:r>
            <a:r>
              <a:rPr lang="fa-IR" sz="1800" dirty="0" smtClean="0"/>
              <a:t>تري در نتيجه</a:t>
            </a:r>
            <a:r>
              <a:rPr lang="en-US" sz="1800" dirty="0" smtClean="0"/>
              <a:t>‌</a:t>
            </a:r>
            <a:r>
              <a:rPr lang="fa-IR" sz="1800" dirty="0" smtClean="0"/>
              <a:t>ي شركت نوزاد در پژوهش براي وي به</a:t>
            </a:r>
            <a:r>
              <a:rPr lang="en-US" sz="1800" dirty="0" smtClean="0"/>
              <a:t>‌</a:t>
            </a:r>
            <a:r>
              <a:rPr lang="fa-IR" sz="1800" dirty="0" smtClean="0"/>
              <a:t>وجود نمي</a:t>
            </a:r>
            <a:r>
              <a:rPr lang="en-US" sz="1800" dirty="0" smtClean="0"/>
              <a:t>‌</a:t>
            </a:r>
            <a:r>
              <a:rPr lang="fa-IR" sz="1800" dirty="0" smtClean="0"/>
              <a:t>آيد</a:t>
            </a:r>
            <a:r>
              <a:rPr lang="ar-SA" sz="1800" dirty="0" smtClean="0"/>
              <a:t>. </a:t>
            </a:r>
            <a:endParaRPr lang="en-US" sz="1800" dirty="0" smtClean="0"/>
          </a:p>
          <a:p>
            <a:pPr marL="0" indent="0" algn="r" rtl="1">
              <a:buNone/>
            </a:pPr>
            <a:r>
              <a:rPr lang="ar-SA" sz="1800" dirty="0" smtClean="0"/>
              <a:t>11- پژوهش</a:t>
            </a:r>
            <a:r>
              <a:rPr lang="en-US" sz="1800" dirty="0" smtClean="0"/>
              <a:t>‌</a:t>
            </a:r>
            <a:r>
              <a:rPr lang="ar-SA" sz="1800" dirty="0" smtClean="0"/>
              <a:t>هايي كه مستقيماً سودي به كودكان و نوزادان شركت</a:t>
            </a:r>
            <a:r>
              <a:rPr lang="en-US" sz="1800" dirty="0" smtClean="0"/>
              <a:t>‌</a:t>
            </a:r>
            <a:r>
              <a:rPr lang="ar-SA" sz="1800" dirty="0" smtClean="0"/>
              <a:t>كننده نرساند، در صورتي که باعث ايجاد منافع براي گروه كودكان و نوزادان شود اخلاقي محسوب مي</a:t>
            </a:r>
            <a:r>
              <a:rPr lang="en-US" sz="1800" dirty="0" smtClean="0"/>
              <a:t>‌</a:t>
            </a:r>
            <a:r>
              <a:rPr lang="ar-SA" sz="1800" dirty="0" smtClean="0"/>
              <a:t>شود</a:t>
            </a:r>
            <a:r>
              <a:rPr lang="fa-IR" sz="1800" dirty="0" smtClean="0"/>
              <a:t>. </a:t>
            </a:r>
            <a:r>
              <a:rPr lang="ar-SA" sz="1800" u="sng" dirty="0" smtClean="0">
                <a:solidFill>
                  <a:srgbClr val="FF0000"/>
                </a:solidFill>
              </a:rPr>
              <a:t>البته با اين شرط که ضرري را متوجه آزمودني</a:t>
            </a:r>
            <a:r>
              <a:rPr lang="en-US" sz="1800" u="sng" dirty="0" smtClean="0">
                <a:solidFill>
                  <a:srgbClr val="FF0000"/>
                </a:solidFill>
              </a:rPr>
              <a:t>‌</a:t>
            </a:r>
            <a:r>
              <a:rPr lang="ar-SA" sz="1800" u="sng" dirty="0" smtClean="0">
                <a:solidFill>
                  <a:srgbClr val="FF0000"/>
                </a:solidFill>
              </a:rPr>
              <a:t>ها نکند</a:t>
            </a:r>
            <a:r>
              <a:rPr lang="ar-SA" sz="1800" dirty="0" smtClean="0"/>
              <a:t>.</a:t>
            </a:r>
            <a:r>
              <a:rPr lang="en-US" sz="1800" dirty="0" smtClean="0"/>
              <a:t> </a:t>
            </a:r>
            <a:r>
              <a:rPr lang="fa-IR" sz="1800" dirty="0" smtClean="0"/>
              <a:t> </a:t>
            </a:r>
            <a:endParaRPr lang="en-US" sz="1800" dirty="0" smtClean="0"/>
          </a:p>
          <a:p>
            <a:pPr marL="0" indent="0" algn="r" rtl="1">
              <a:buNone/>
            </a:pPr>
            <a:endParaRPr lang="en-US" sz="1800" dirty="0"/>
          </a:p>
        </p:txBody>
      </p:sp>
    </p:spTree>
    <p:extLst>
      <p:ext uri="{BB962C8B-B14F-4D97-AF65-F5344CB8AC3E}">
        <p14:creationId xmlns:p14="http://schemas.microsoft.com/office/powerpoint/2010/main" val="2916071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000" y="88900"/>
            <a:ext cx="12065000" cy="6769100"/>
          </a:xfrm>
        </p:spPr>
        <p:txBody>
          <a:bodyPr>
            <a:noAutofit/>
          </a:bodyPr>
          <a:lstStyle/>
          <a:p>
            <a:pPr marL="0" indent="0" algn="r" rtl="1">
              <a:buNone/>
            </a:pPr>
            <a:endParaRPr lang="en-US" sz="1800" dirty="0" smtClean="0"/>
          </a:p>
          <a:p>
            <a:pPr marL="0" indent="0" algn="r" rtl="1">
              <a:buNone/>
            </a:pPr>
            <a:r>
              <a:rPr lang="fa-IR" sz="1800" dirty="0" smtClean="0"/>
              <a:t>12- در پژوهش</a:t>
            </a:r>
            <a:r>
              <a:rPr lang="en-US" sz="1800" dirty="0" smtClean="0"/>
              <a:t>‌</a:t>
            </a:r>
            <a:r>
              <a:rPr lang="fa-IR" sz="1800" dirty="0" smtClean="0"/>
              <a:t>هاي درماني، نسبت فايده به خطرات مورد انتظار براي خود آزمودني</a:t>
            </a:r>
            <a:r>
              <a:rPr lang="en-US" sz="1800" dirty="0" smtClean="0"/>
              <a:t>‌</a:t>
            </a:r>
            <a:r>
              <a:rPr lang="fa-IR" sz="1800" dirty="0" smtClean="0"/>
              <a:t>ها بايد به</a:t>
            </a:r>
            <a:r>
              <a:rPr lang="en-US" sz="1800" dirty="0" smtClean="0"/>
              <a:t>‌</a:t>
            </a:r>
            <a:r>
              <a:rPr lang="fa-IR" sz="1800" dirty="0" smtClean="0"/>
              <a:t>گونه</a:t>
            </a:r>
            <a:r>
              <a:rPr lang="en-US" sz="1800" dirty="0" smtClean="0"/>
              <a:t>‌</a:t>
            </a:r>
            <a:r>
              <a:rPr lang="fa-IR" sz="1800" dirty="0" smtClean="0"/>
              <a:t>اي باشد که انجام پژوهش را بر اساس منافع آزمودني</a:t>
            </a:r>
            <a:r>
              <a:rPr lang="en-US" sz="1800" dirty="0" smtClean="0"/>
              <a:t>‌</a:t>
            </a:r>
            <a:r>
              <a:rPr lang="fa-IR" sz="1800" dirty="0" smtClean="0"/>
              <a:t>ها توجيه کند. </a:t>
            </a:r>
            <a:endParaRPr lang="en-US" sz="1800" dirty="0" smtClean="0"/>
          </a:p>
          <a:p>
            <a:pPr marL="0" indent="0" algn="r" rtl="1">
              <a:buNone/>
            </a:pPr>
            <a:r>
              <a:rPr lang="ar-SA" sz="1800" dirty="0" smtClean="0"/>
              <a:t>13- ارزيابي خطر بايد توسط تمامي افراد درگير در پژوهش صورت گيرد که شامل سرپرستان</a:t>
            </a:r>
            <a:r>
              <a:rPr lang="fa-IR" sz="1800" dirty="0" smtClean="0"/>
              <a:t> قانوني</a:t>
            </a:r>
            <a:r>
              <a:rPr lang="ar-SA" sz="1800" dirty="0" smtClean="0"/>
              <a:t>، محققان، متخصصين درگير، كميته</a:t>
            </a:r>
            <a:r>
              <a:rPr lang="en-US" sz="1800" dirty="0" smtClean="0"/>
              <a:t>‌</a:t>
            </a:r>
            <a:r>
              <a:rPr lang="ar-SA" sz="1800" dirty="0" smtClean="0"/>
              <a:t>ي اخلاق در پژوهش و </a:t>
            </a:r>
            <a:r>
              <a:rPr lang="fa-IR" sz="1800" dirty="0" smtClean="0"/>
              <a:t>خود</a:t>
            </a:r>
            <a:r>
              <a:rPr lang="ar-SA" sz="1800" dirty="0" smtClean="0"/>
              <a:t> كودك (در صورت امكان</a:t>
            </a:r>
            <a:r>
              <a:rPr lang="fa-IR" sz="1800" dirty="0" smtClean="0"/>
              <a:t>) </a:t>
            </a:r>
            <a:r>
              <a:rPr lang="ar-SA" sz="1800" dirty="0" smtClean="0"/>
              <a:t>مي</a:t>
            </a:r>
            <a:r>
              <a:rPr lang="en-US" sz="1800" dirty="0" smtClean="0"/>
              <a:t>‌</a:t>
            </a:r>
            <a:r>
              <a:rPr lang="ar-SA" sz="1800" dirty="0" smtClean="0"/>
              <a:t>شود.</a:t>
            </a:r>
            <a:endParaRPr lang="en-US" sz="1800" dirty="0" smtClean="0"/>
          </a:p>
          <a:p>
            <a:pPr marL="0" indent="0" algn="r" rtl="1">
              <a:buNone/>
            </a:pPr>
            <a:r>
              <a:rPr lang="fa-IR" sz="1800" dirty="0" smtClean="0"/>
              <a:t>14- در ارزيابي خطرات ناشي از پژوهش، بايد توجه داشت که برخي از مداخله</a:t>
            </a:r>
            <a:r>
              <a:rPr lang="en-US" sz="1800" dirty="0" smtClean="0"/>
              <a:t>‌</a:t>
            </a:r>
            <a:r>
              <a:rPr lang="fa-IR" sz="1800" dirty="0" smtClean="0"/>
              <a:t>هايي که در بزرگسالان کم</a:t>
            </a:r>
            <a:r>
              <a:rPr lang="en-US" sz="1800" dirty="0" smtClean="0"/>
              <a:t>‌</a:t>
            </a:r>
            <a:r>
              <a:rPr lang="fa-IR" sz="1800" dirty="0" smtClean="0"/>
              <a:t>خطر به</a:t>
            </a:r>
            <a:r>
              <a:rPr lang="en-US" sz="1800" dirty="0" smtClean="0"/>
              <a:t>‌</a:t>
            </a:r>
            <a:r>
              <a:rPr lang="fa-IR" sz="1800" dirty="0" smtClean="0"/>
              <a:t>حساب مي</a:t>
            </a:r>
            <a:r>
              <a:rPr lang="en-US" sz="1800" dirty="0" smtClean="0"/>
              <a:t>‌</a:t>
            </a:r>
            <a:r>
              <a:rPr lang="fa-IR" sz="1800" dirty="0" smtClean="0"/>
              <a:t>آيند (مانند خون</a:t>
            </a:r>
            <a:r>
              <a:rPr lang="en-US" sz="1800" dirty="0" smtClean="0"/>
              <a:t>‌</a:t>
            </a:r>
            <a:r>
              <a:rPr lang="fa-IR" sz="1800" dirty="0" smtClean="0"/>
              <a:t>گيري وريدي)، در مورد کودکان و نوزادان با در نظر گرفتن درد و اضطرابي که تجربه مي</a:t>
            </a:r>
            <a:r>
              <a:rPr lang="en-US" sz="1800" dirty="0" smtClean="0"/>
              <a:t>‌</a:t>
            </a:r>
            <a:r>
              <a:rPr lang="fa-IR" sz="1800" dirty="0" smtClean="0"/>
              <a:t>کنند و اثرات احتمالي آن بر تکامل سيستم عصبي آن</a:t>
            </a:r>
            <a:r>
              <a:rPr lang="en-US" sz="1800" dirty="0" smtClean="0"/>
              <a:t>‌</a:t>
            </a:r>
            <a:r>
              <a:rPr lang="fa-IR" sz="1800" dirty="0" smtClean="0"/>
              <a:t>ها از گروه کم</a:t>
            </a:r>
            <a:r>
              <a:rPr lang="en-US" sz="1800" dirty="0" smtClean="0"/>
              <a:t>‌</a:t>
            </a:r>
            <a:r>
              <a:rPr lang="fa-IR" sz="1800" dirty="0" smtClean="0"/>
              <a:t>خطر خارج خواهد شد. </a:t>
            </a:r>
            <a:endParaRPr lang="en-US" sz="1800" dirty="0" smtClean="0"/>
          </a:p>
          <a:p>
            <a:pPr marL="0" indent="0" algn="r" rtl="1">
              <a:buNone/>
            </a:pPr>
            <a:r>
              <a:rPr lang="ar-SA" sz="1800" dirty="0" smtClean="0"/>
              <a:t>15- زماني كه لازم نباشد پژوهش حتماً بر روي گروه سني خاصي از كودكان انجام شود</a:t>
            </a:r>
            <a:r>
              <a:rPr lang="fa-IR" sz="1800" dirty="0" smtClean="0"/>
              <a:t>، </a:t>
            </a:r>
            <a:r>
              <a:rPr lang="ar-SA" sz="1800" dirty="0" smtClean="0"/>
              <a:t>كودكان بزرگ</a:t>
            </a:r>
            <a:r>
              <a:rPr lang="en-US" sz="1800" dirty="0" smtClean="0"/>
              <a:t>‌</a:t>
            </a:r>
            <a:r>
              <a:rPr lang="ar-SA" sz="1800" dirty="0" smtClean="0"/>
              <a:t>تر بركودكان كم و سن و سال</a:t>
            </a:r>
            <a:r>
              <a:rPr lang="en-US" sz="1800" dirty="0" smtClean="0"/>
              <a:t>‌</a:t>
            </a:r>
            <a:r>
              <a:rPr lang="ar-SA" sz="1800" dirty="0" smtClean="0"/>
              <a:t>تر براي شركت در پژوهش ارجح</a:t>
            </a:r>
            <a:r>
              <a:rPr lang="en-US" sz="1800" dirty="0" smtClean="0"/>
              <a:t>‌</a:t>
            </a:r>
            <a:r>
              <a:rPr lang="ar-SA" sz="1800" dirty="0" smtClean="0"/>
              <a:t>اند. </a:t>
            </a:r>
            <a:endParaRPr lang="en-US" sz="1800" dirty="0" smtClean="0"/>
          </a:p>
          <a:p>
            <a:pPr marL="0" indent="0" algn="r" rtl="1">
              <a:buNone/>
            </a:pPr>
            <a:r>
              <a:rPr lang="fa-IR" sz="1800" dirty="0" smtClean="0"/>
              <a:t>16- در پژوهش</a:t>
            </a:r>
            <a:r>
              <a:rPr lang="en-US" sz="1800" dirty="0" smtClean="0"/>
              <a:t>‌</a:t>
            </a:r>
            <a:r>
              <a:rPr lang="fa-IR" sz="1800" dirty="0" smtClean="0"/>
              <a:t>هايي که شامل پرسشگري - اعم از مصاحبه يا تکميل پرسشنامه اند، بايد توجه داشت که احساس گناه، بدبيني يا نگراني نامناسب در والديني که مورد پرسشگري قرار مي</a:t>
            </a:r>
            <a:r>
              <a:rPr lang="en-US" sz="1800" dirty="0" smtClean="0"/>
              <a:t>‌</a:t>
            </a:r>
            <a:r>
              <a:rPr lang="fa-IR" sz="1800" dirty="0" smtClean="0"/>
              <a:t>گيرند ايجاد نشود. براي اين منظور، بايد توضيحات لازم در ضمن اخذ رضايت آگاهانه ارائه شود. </a:t>
            </a:r>
            <a:endParaRPr lang="en-US" sz="1800" dirty="0" smtClean="0"/>
          </a:p>
          <a:p>
            <a:pPr marL="0" indent="0" algn="r" rtl="1">
              <a:buNone/>
            </a:pPr>
            <a:r>
              <a:rPr lang="ar-SA" sz="1800" dirty="0" smtClean="0"/>
              <a:t>17- نبايد هيچ</a:t>
            </a:r>
            <a:r>
              <a:rPr lang="en-US" sz="1800" dirty="0" smtClean="0"/>
              <a:t>‌</a:t>
            </a:r>
            <a:r>
              <a:rPr lang="ar-SA" sz="1800" dirty="0" smtClean="0"/>
              <a:t>گونه هزينه</a:t>
            </a:r>
            <a:r>
              <a:rPr lang="en-US" sz="1800" dirty="0" smtClean="0"/>
              <a:t>‌</a:t>
            </a:r>
            <a:r>
              <a:rPr lang="ar-SA" sz="1800" dirty="0" smtClean="0"/>
              <a:t>ي مالي براي شركت در پژوهش به كودكان يا سرپرست قانوني آنان پرداخت شود ولي هزينه</a:t>
            </a:r>
            <a:r>
              <a:rPr lang="en-US" sz="1800" dirty="0" smtClean="0"/>
              <a:t>‌</a:t>
            </a:r>
            <a:r>
              <a:rPr lang="ar-SA" sz="1800" dirty="0" smtClean="0"/>
              <a:t>هايي كه در نتيجه</a:t>
            </a:r>
            <a:r>
              <a:rPr lang="en-US" sz="1800" dirty="0" smtClean="0"/>
              <a:t>‌</a:t>
            </a:r>
            <a:r>
              <a:rPr lang="ar-SA" sz="1800" dirty="0" smtClean="0"/>
              <a:t>ي شركت در پژوهش متحمل شده</a:t>
            </a:r>
            <a:r>
              <a:rPr lang="en-US" sz="1800" dirty="0" smtClean="0"/>
              <a:t>‌</a:t>
            </a:r>
            <a:r>
              <a:rPr lang="ar-SA" sz="1800" dirty="0" smtClean="0"/>
              <a:t>اند بايد پرداخت شود</a:t>
            </a:r>
            <a:r>
              <a:rPr lang="fa-IR" sz="1800" dirty="0" smtClean="0"/>
              <a:t>. دادن هدیه</a:t>
            </a:r>
            <a:r>
              <a:rPr lang="en-US" sz="1800" dirty="0" smtClean="0"/>
              <a:t>‌</a:t>
            </a:r>
            <a:r>
              <a:rPr lang="fa-IR" sz="1800" dirty="0" smtClean="0"/>
              <a:t>های کوچک و فاقد ارزش مالی بالا (مانند بسته کوچک مدادرنگی یا کاغذ رنگی یا میان وعده</a:t>
            </a:r>
            <a:r>
              <a:rPr lang="en-US" sz="1800" dirty="0" smtClean="0"/>
              <a:t>‌</a:t>
            </a:r>
            <a:r>
              <a:rPr lang="fa-IR" sz="1800" dirty="0" smtClean="0"/>
              <a:t>های ساده) به کودکان شرکت کننده در پژوهش از نظر اخلاقی ایرادی ندارد و تشویق می</a:t>
            </a:r>
            <a:r>
              <a:rPr lang="en-US" sz="1800" dirty="0" smtClean="0"/>
              <a:t>‌</a:t>
            </a:r>
            <a:r>
              <a:rPr lang="fa-IR" sz="1800" dirty="0" smtClean="0"/>
              <a:t>شود.</a:t>
            </a:r>
            <a:endParaRPr lang="en-US" sz="1800" dirty="0" smtClean="0"/>
          </a:p>
          <a:p>
            <a:pPr marL="0" indent="0" algn="r" rtl="1">
              <a:buNone/>
            </a:pPr>
            <a:r>
              <a:rPr lang="ar-SA" sz="1800" dirty="0" smtClean="0"/>
              <a:t>18- سرپرستان كودك اين حق را دارند که در طي انجام پژوهش كودك خود را همراهي كنند</a:t>
            </a:r>
            <a:r>
              <a:rPr lang="fa-IR" sz="1800" dirty="0" smtClean="0"/>
              <a:t>. </a:t>
            </a:r>
            <a:endParaRPr lang="en-US" sz="1800" dirty="0" smtClean="0"/>
          </a:p>
          <a:p>
            <a:pPr marL="0" indent="0" algn="r" rtl="1">
              <a:buNone/>
            </a:pPr>
            <a:r>
              <a:rPr lang="ar-SA" sz="1800" dirty="0" smtClean="0"/>
              <a:t>19- سرپرستان كودك، در صورت تمايل، بايد از فرصت کافي براي مشورت با بستگان، مراقبان بهداشتي و مشاورين مستقل در رابطه با شركت در پژوهش، برخوردار شوند. </a:t>
            </a:r>
            <a:endParaRPr lang="en-US" sz="1800" dirty="0" smtClean="0"/>
          </a:p>
          <a:p>
            <a:pPr marL="0" indent="0" algn="r" rtl="1">
              <a:buNone/>
            </a:pPr>
            <a:r>
              <a:rPr lang="ar-SA" sz="1800" dirty="0" smtClean="0"/>
              <a:t>20- بايد به تمامي سؤالات و دغدغه</a:t>
            </a:r>
            <a:r>
              <a:rPr lang="en-US" sz="1800" dirty="0" smtClean="0"/>
              <a:t>‌</a:t>
            </a:r>
            <a:r>
              <a:rPr lang="ar-SA" sz="1800" dirty="0" smtClean="0"/>
              <a:t>هاي سرپرستان کودک در طي پژوهش پاسخ مناسب داده شود</a:t>
            </a:r>
            <a:r>
              <a:rPr lang="fa-IR" sz="1800" dirty="0" smtClean="0"/>
              <a:t>. </a:t>
            </a:r>
            <a:endParaRPr lang="en-US" sz="1800" dirty="0" smtClean="0"/>
          </a:p>
          <a:p>
            <a:pPr marL="0" indent="0" algn="r" rtl="1">
              <a:buNone/>
            </a:pPr>
            <a:r>
              <a:rPr lang="fa-IR" sz="1800" dirty="0" smtClean="0"/>
              <a:t>21- اخذ رضايت آگاهانه از کودک و سرپرستان او ترجيحاً بايد توسط شخص يا اشخاصي انجام گيرد که در تيم درماني او مشارکت ندارند. </a:t>
            </a:r>
            <a:endParaRPr lang="en-US" sz="1800" dirty="0" smtClean="0"/>
          </a:p>
          <a:p>
            <a:pPr marL="0" indent="0" algn="r" rtl="1">
              <a:buNone/>
            </a:pPr>
            <a:endParaRPr lang="en-US" sz="1800" dirty="0"/>
          </a:p>
        </p:txBody>
      </p:sp>
    </p:spTree>
    <p:extLst>
      <p:ext uri="{BB962C8B-B14F-4D97-AF65-F5344CB8AC3E}">
        <p14:creationId xmlns:p14="http://schemas.microsoft.com/office/powerpoint/2010/main" val="2425983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3760</Words>
  <Application>Microsoft Office PowerPoint</Application>
  <PresentationFormat>Widescreen</PresentationFormat>
  <Paragraphs>118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 Yagut</vt:lpstr>
      <vt:lpstr>Calibri</vt:lpstr>
      <vt:lpstr>Calibri Light</vt:lpstr>
      <vt:lpstr>Times New Roman</vt:lpstr>
      <vt:lpstr>Wingdings</vt:lpstr>
      <vt:lpstr>Office Theme</vt:lpstr>
      <vt:lpstr>پژوهش بر گروههاي آسیب پذیر</vt:lpstr>
      <vt:lpstr>تعریف فرد یا گروه آسیب پذیر</vt:lpstr>
      <vt:lpstr>اهمیت و ضرورت اخلاق در پژوهش بر روي گروه‌هاي آسيب‌پذير </vt:lpstr>
      <vt:lpstr>کليات</vt:lpstr>
      <vt:lpstr>PowerPoint Presentation</vt:lpstr>
      <vt:lpstr>نوزادان و کودکان</vt:lpstr>
      <vt:lpstr>PowerPoint Presentation</vt:lpstr>
      <vt:lpstr>PowerPoint Presentation</vt:lpstr>
      <vt:lpstr>PowerPoint Presentation</vt:lpstr>
      <vt:lpstr>زنان باردار و جنين</vt:lpstr>
      <vt:lpstr>PowerPoint Presentation</vt:lpstr>
      <vt:lpstr>ناتوانان ذهني</vt:lpstr>
      <vt:lpstr>PowerPoint Presentation</vt:lpstr>
      <vt:lpstr>زندانيان</vt:lpstr>
      <vt:lpstr>بيماران اورژانس</vt:lpstr>
      <vt:lpstr>شاد و پیروز باشید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پژوهش بر گروههاي آسیب پذیر</dc:title>
  <dc:creator>seven</dc:creator>
  <cp:lastModifiedBy>seven</cp:lastModifiedBy>
  <cp:revision>14</cp:revision>
  <dcterms:created xsi:type="dcterms:W3CDTF">2016-08-26T18:16:14Z</dcterms:created>
  <dcterms:modified xsi:type="dcterms:W3CDTF">2016-08-26T20:05:38Z</dcterms:modified>
</cp:coreProperties>
</file>